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78" r:id="rId3"/>
    <p:sldId id="263" r:id="rId4"/>
    <p:sldId id="264" r:id="rId5"/>
    <p:sldId id="455" r:id="rId6"/>
    <p:sldId id="456" r:id="rId7"/>
    <p:sldId id="265" r:id="rId8"/>
    <p:sldId id="274" r:id="rId9"/>
    <p:sldId id="457" r:id="rId10"/>
    <p:sldId id="275" r:id="rId11"/>
    <p:sldId id="276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58" r:id="rId20"/>
    <p:sldId id="466" r:id="rId21"/>
    <p:sldId id="454" r:id="rId22"/>
    <p:sldId id="451" r:id="rId23"/>
    <p:sldId id="452" r:id="rId24"/>
    <p:sldId id="385" r:id="rId25"/>
    <p:sldId id="386" r:id="rId26"/>
    <p:sldId id="387" r:id="rId27"/>
    <p:sldId id="388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E7ED-949F-41C3-82B8-1CF85BC8DB7E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323D-EFF1-4700-87DF-82BA70BD1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54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47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33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88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49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84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59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8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13F7-320C-48FA-89CE-B2C451F30EF2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77" y="2132856"/>
            <a:ext cx="8229600" cy="53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3677" y="2846633"/>
            <a:ext cx="8665295" cy="32403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Вимоги до електропривода ручних електричних машин;</a:t>
            </a:r>
          </a:p>
          <a:p>
            <a:pPr marL="4572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Характеристика електродвигунів, що використовують для привода рем;</a:t>
            </a:r>
          </a:p>
          <a:p>
            <a:pPr marL="4572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Джерела живлення ручних електричних машин;</a:t>
            </a:r>
          </a:p>
          <a:p>
            <a:pPr marL="4572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Особливості електроприводів РЕМ, що застосовують у різних галузях сільського господарства;</a:t>
            </a:r>
          </a:p>
          <a:p>
            <a:pPr marL="4572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Правила безпеки при експлуатації РЕМ.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E0FE-65ED-420D-AF33-D0A514195687}"/>
              </a:ext>
            </a:extLst>
          </p:cNvPr>
          <p:cNvSpPr txBox="1"/>
          <p:nvPr/>
        </p:nvSpPr>
        <p:spPr>
          <a:xfrm>
            <a:off x="22541" y="0"/>
            <a:ext cx="903649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  <a:t>ЛЕКЦІЯ 8</a:t>
            </a:r>
            <a:b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ЕЛЕКТРОПРИВОД РУЧНИХ ЕЛЕКТРИЧНИХ МАШИН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5"/>
          <p:cNvSpPr/>
          <p:nvPr/>
        </p:nvSpPr>
        <p:spPr>
          <a:xfrm>
            <a:off x="100750" y="2852936"/>
            <a:ext cx="892810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Машинні перетворювачі частоти типу ИЭ-9401 призначені для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перетво-рення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змінного трифазного струму частотою 50 Гц при напрузі 220/380 В у змінний трифазний струм підвищеної частоти 200 Гц при напрузі 36 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75599" y="476672"/>
            <a:ext cx="8933437" cy="16927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Для живлення РЕФМ випускають сухі трансформатори ТСЗИ потужністю 0,63, 1,0, 1,6. 2,5 та 4 кВА. Для перемикання обмоток трансформатора із “зірки” на “трикутник” і навпаки на клемній дошці є спеціальні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перемика-чі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Корпус трансформатора заземлюється приєднанням до нього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нульово-го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проводу мережі 220/380 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живлення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82496" y="2178354"/>
            <a:ext cx="8933437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Ручні електричні машини, які приводяться в рух двигунами підвищеної частоти, живляться від перетворювачів частоти.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100751" y="3933056"/>
            <a:ext cx="8928101" cy="2708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Перетворювач частоти ИЭ-9401 складається з двополюсного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асинхрон-ного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двигуна з короткозамкненим ротором і шестиполюсного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асинхрон-ного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генератора з фазним ротором. Ротори двигуна і генератора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знаходя-ться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одному валу і обертаються з однаковою частотою. На валу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закріп-лені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три ізольованих одне від одного кільця, до яких приєднані виводи обмоток ротора генератора. На кільця генератора через щітки і 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обмот-ки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електродвигуна подається напруга мережі 220 або 380 В. Напруга 36 В частотою 200 Гц знімається з обмоток статора генератора.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Рисунок 3" descr="Описание: http://konspekta.net/bazaimgsvyatik/1028647632395.files/image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76672"/>
            <a:ext cx="5445148" cy="34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88169" y="385932"/>
            <a:ext cx="8896498" cy="23698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Принцип роботи перетворювача такий. У шестиполюсному роторі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маг-нітне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поле обертається з частотою 1000 об/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навколо ротора. У свою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че-ргу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ротор генератора обертається в напрямі обертання магнітного поля з частотою близько 3000 об/хв., тому магнітні силові лінії перетинають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вит-ки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нерухомої обмотки статора генератора з частотою обертання близько 4000 об/хв. У цьому випадку в шестиполюсних обмотках статора виникає напруга змінного струму з частотою близькою 200 Гц.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4" descr="Описание: https://81.img.avito.st/640x480/1835175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b="16345"/>
          <a:stretch>
            <a:fillRect/>
          </a:stretch>
        </p:blipFill>
        <p:spPr bwMode="auto">
          <a:xfrm>
            <a:off x="1644189" y="2755812"/>
            <a:ext cx="7411642" cy="40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" y="2444258"/>
            <a:ext cx="4947237" cy="43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DF89A0F6-B9D8-4738-8EC2-BB112217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живлення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88168" y="385932"/>
            <a:ext cx="8962629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Синхронно-реактивний перетворювач частоти ИЭ-9403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призна-чений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перетворення трифазного змінного струму частотою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напругою 220/380 В у змінний трифазний струм частотою 200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напругою 36 В.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живлення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5">
            <a:extLst>
              <a:ext uri="{FF2B5EF4-FFF2-40B4-BE49-F238E27FC236}">
                <a16:creationId xmlns:a16="http://schemas.microsoft.com/office/drawing/2014/main" id="{DA77C053-70A6-46ED-8548-5EDA3351E4E7}"/>
              </a:ext>
            </a:extLst>
          </p:cNvPr>
          <p:cNvSpPr/>
          <p:nvPr/>
        </p:nvSpPr>
        <p:spPr>
          <a:xfrm>
            <a:off x="88169" y="1863260"/>
            <a:ext cx="5635960" cy="11079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Принцип дії перетворювача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ґрунтуєть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-ся на виділенні і використанні вищих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гармонік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магнітного поля.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EC2F4-7B35-4AF7-B241-FAF3236E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1484784"/>
            <a:ext cx="3326670" cy="5049410"/>
          </a:xfrm>
          <a:prstGeom prst="rect">
            <a:avLst/>
          </a:prstGeom>
        </p:spPr>
      </p:pic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88169" y="2971256"/>
            <a:ext cx="5635960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Перетворювач складається зі статора, вертикально розміщеного ротора та під-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шипникових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щитів.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пазах статора розміщені дві трифазні обмотки: одна двополюсна (первинна)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під’єднується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мережі і призначена для створення обертового магнітного поля, друга восьми-полюсна (вторинна)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призна-чена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одержання струму високої частоти.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88169" y="385932"/>
            <a:ext cx="6932104" cy="15724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Магнітна система ротора має особливу форму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 спеціально розраховану величину повітряного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зазо-ру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завдяки чому в кривій розподілу магнітної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індук-ції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повітряному зазорі виділяється необхідна четверта гармоніка.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живлення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20094-DC55-457C-93A3-5374C853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61757"/>
            <a:ext cx="2037899" cy="190121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C81BCB8-FD14-4058-805D-1EEA0E5319BD}"/>
              </a:ext>
            </a:extLst>
          </p:cNvPr>
          <p:cNvGrpSpPr/>
          <p:nvPr/>
        </p:nvGrpSpPr>
        <p:grpSpPr>
          <a:xfrm>
            <a:off x="6154327" y="2232591"/>
            <a:ext cx="2888808" cy="4478258"/>
            <a:chOff x="6154327" y="2232591"/>
            <a:chExt cx="2888808" cy="44782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F8FD996-FD73-4DEA-8CD4-0CFD9D93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327" y="2232591"/>
              <a:ext cx="2888808" cy="2939375"/>
            </a:xfrm>
            <a:prstGeom prst="rect">
              <a:avLst/>
            </a:prstGeom>
          </p:spPr>
        </p:pic>
        <p:sp>
          <p:nvSpPr>
            <p:cNvPr id="10" name="Прямокутник 5">
              <a:extLst>
                <a:ext uri="{FF2B5EF4-FFF2-40B4-BE49-F238E27FC236}">
                  <a16:creationId xmlns:a16="http://schemas.microsoft.com/office/drawing/2014/main" id="{DA77C053-70A6-46ED-8548-5EDA3351E4E7}"/>
                </a:ext>
              </a:extLst>
            </p:cNvPr>
            <p:cNvSpPr/>
            <p:nvPr/>
          </p:nvSpPr>
          <p:spPr>
            <a:xfrm>
              <a:off x="6154327" y="5171966"/>
              <a:ext cx="2888808" cy="153888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 кривих магнітного потоку: Ф</a:t>
              </a:r>
              <a:r>
                <a:rPr lang="uk-UA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первинної обмотки. </a:t>
              </a:r>
              <a:r>
                <a:rPr lang="uk-UA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Фз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у </a:t>
              </a:r>
              <a:r>
                <a:rPr lang="uk-UA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повітря-но­му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зазорі. Ф</a:t>
              </a:r>
              <a:r>
                <a:rPr lang="uk-UA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uk-UA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вторин-ної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обмотки</a:t>
              </a:r>
              <a:endParaRPr lang="uk-UA" sz="2000" i="1" spc="-2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85828" y="1920570"/>
            <a:ext cx="6286372" cy="2514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Досвід проектування і виготовлення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синхро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-реактивних перетворювачів частоти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пока-зує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що для виділення четвертої гармоніки по-ля обриси поверхні магнітних частин ротора можуть бути частинами кола, ексцентричного відносно кола розточки статора. </a:t>
            </a:r>
          </a:p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Так, у машині ИЭ-9403 ексцентриситет кола становить 2,14 мм.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F29E139F-28C8-451C-AAF5-E3F8C8B23729}"/>
              </a:ext>
            </a:extLst>
          </p:cNvPr>
          <p:cNvSpPr/>
          <p:nvPr/>
        </p:nvSpPr>
        <p:spPr>
          <a:xfrm>
            <a:off x="76530" y="4446754"/>
            <a:ext cx="6077797" cy="2200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Для розгону ротора під час пуску в його магнітну частину закладена пускова обмотка у вигляді білячої клітки, виготовленої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алюмі-нієвих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стержнів з короткозамкненими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алюмі-нієвими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кільцями. При досягненні ротором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підсинхронної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частоти він завдяки реактив-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моменту втягується в синхронізм.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66047" y="515866"/>
            <a:ext cx="8970003" cy="25853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У тваринництві основною ручною електричною машиною є машинка для стрижки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овець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Електропривод цієї машинки має два варіанти: від окремого електродвигуна через гнучкий вал та від вмонтованого в рукоятку електродвигуна.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Основна механічна частина машинок, відповідно до типів МСО-77Б та МСУ-200, залишається однаковою за виключенням змін у кінематичній схемі в місці приєднання двигуна.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стригальних машинок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0B04A38-6E68-4366-AE2A-D7418F82A29A}"/>
              </a:ext>
            </a:extLst>
          </p:cNvPr>
          <p:cNvGrpSpPr/>
          <p:nvPr/>
        </p:nvGrpSpPr>
        <p:grpSpPr>
          <a:xfrm>
            <a:off x="49397" y="505344"/>
            <a:ext cx="4252990" cy="4194610"/>
            <a:chOff x="577507" y="2560893"/>
            <a:chExt cx="4154413" cy="4117102"/>
          </a:xfrm>
        </p:grpSpPr>
        <p:pic>
          <p:nvPicPr>
            <p:cNvPr id="1026" name="Picture 2" descr="Фото к объявлению: машинка для стрижки овец мсо-77б — Agro-Ukraine">
              <a:extLst>
                <a:ext uri="{FF2B5EF4-FFF2-40B4-BE49-F238E27FC236}">
                  <a16:creationId xmlns:a16="http://schemas.microsoft.com/office/drawing/2014/main" id="{ECD64D6B-02B8-42ED-918D-C883273FA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07" y="2560893"/>
              <a:ext cx="4060822" cy="406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DE9018-FB6D-4D82-A58D-0467AAA9B6EB}"/>
                </a:ext>
              </a:extLst>
            </p:cNvPr>
            <p:cNvSpPr txBox="1"/>
            <p:nvPr/>
          </p:nvSpPr>
          <p:spPr>
            <a:xfrm>
              <a:off x="639678" y="5970109"/>
              <a:ext cx="40922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Машинка для стрижки </a:t>
              </a:r>
            </a:p>
            <a:p>
              <a:pPr algn="ctr"/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овець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МСО-77Б</a:t>
              </a:r>
              <a:endParaRPr lang="uk-UA" sz="2000" i="1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A78D022-C518-4728-85A6-FBE5E460F4D8}"/>
              </a:ext>
            </a:extLst>
          </p:cNvPr>
          <p:cNvGrpSpPr/>
          <p:nvPr/>
        </p:nvGrpSpPr>
        <p:grpSpPr>
          <a:xfrm>
            <a:off x="4191268" y="455230"/>
            <a:ext cx="4839689" cy="4514636"/>
            <a:chOff x="4181502" y="458417"/>
            <a:chExt cx="4839689" cy="4514636"/>
          </a:xfrm>
        </p:grpSpPr>
        <p:pic>
          <p:nvPicPr>
            <p:cNvPr id="18" name="Picture 2" descr="МСУ 200">
              <a:extLst>
                <a:ext uri="{FF2B5EF4-FFF2-40B4-BE49-F238E27FC236}">
                  <a16:creationId xmlns:a16="http://schemas.microsoft.com/office/drawing/2014/main" id="{A7DCB8D6-D0C8-40DE-91A9-8EFCF9588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1" b="4861"/>
            <a:stretch>
              <a:fillRect/>
            </a:stretch>
          </p:blipFill>
          <p:spPr bwMode="auto">
            <a:xfrm flipH="1">
              <a:off x="4181502" y="458417"/>
              <a:ext cx="4839689" cy="451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4A8C41-E58F-4282-9273-2EC9E1B1213B}"/>
                </a:ext>
              </a:extLst>
            </p:cNvPr>
            <p:cNvSpPr txBox="1"/>
            <p:nvPr/>
          </p:nvSpPr>
          <p:spPr>
            <a:xfrm>
              <a:off x="6174109" y="3738868"/>
              <a:ext cx="28470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Машинка для стрижки </a:t>
              </a:r>
            </a:p>
            <a:p>
              <a:pPr algn="ctr"/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овець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</a:t>
              </a:r>
              <a:r>
                <a:rPr lang="uk-UA" sz="1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МСУ-200</a:t>
              </a:r>
              <a:endParaRPr lang="uk-UA" sz="2000" i="1" dirty="0"/>
            </a:p>
          </p:txBody>
        </p:sp>
      </p:grpSp>
      <p:pic>
        <p:nvPicPr>
          <p:cNvPr id="23" name="Picture 1" descr="msu-200_foto">
            <a:extLst>
              <a:ext uri="{FF2B5EF4-FFF2-40B4-BE49-F238E27FC236}">
                <a16:creationId xmlns:a16="http://schemas.microsoft.com/office/drawing/2014/main" id="{1989CCD7-5430-401F-85DA-51120842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5"/>
          <a:stretch>
            <a:fillRect/>
          </a:stretch>
        </p:blipFill>
        <p:spPr bwMode="auto">
          <a:xfrm>
            <a:off x="1115616" y="384842"/>
            <a:ext cx="6932717" cy="307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84004" y="3440009"/>
            <a:ext cx="8970002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Стригальна машинка включає такі елементи: різальний апарат, до складу якого входять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чотиризубий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рухомий ніж та дванадцяти-зуба гребінка, ексцентриковий,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натискаючий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шарнірний механізми.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Рухаючись по тілу тварини гребінка захоплює та притримує вовну, а ніж, виконуючи 2100 подвійних ходів за хвилину уздовж гребінки, зрізає вовну. Захват машинки - 76,8 мм.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Ексцентриковий механізм перетворює обертальний рух двигуна в коливальний рух ножа.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66047" y="515866"/>
            <a:ext cx="8987959" cy="2954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Момент опору машинки залежить від двох складових: моменту різання вовни залежно від подачі та моменту тертя ножа по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гребін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-ці залежно від зусилля натискання.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Перший момент при зміні швидкості подачі від 0,4 до 1 м/с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змі-нюється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0,8 до 1,5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тобто майже прямо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пропорційно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дру-гий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зміні натискання ножа на гребінку від 100 до 200 Н зміню-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чотири рази (від 0,1 до 0,4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), тобто від цього моменту опору в основному залежить навантаження двигуна.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стригальних машинок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A78D022-C518-4728-85A6-FBE5E460F4D8}"/>
              </a:ext>
            </a:extLst>
          </p:cNvPr>
          <p:cNvGrpSpPr/>
          <p:nvPr/>
        </p:nvGrpSpPr>
        <p:grpSpPr>
          <a:xfrm>
            <a:off x="4265545" y="438254"/>
            <a:ext cx="4839689" cy="4514636"/>
            <a:chOff x="4181502" y="458417"/>
            <a:chExt cx="4839689" cy="4514636"/>
          </a:xfrm>
        </p:grpSpPr>
        <p:pic>
          <p:nvPicPr>
            <p:cNvPr id="18" name="Picture 2" descr="МСУ 200">
              <a:extLst>
                <a:ext uri="{FF2B5EF4-FFF2-40B4-BE49-F238E27FC236}">
                  <a16:creationId xmlns:a16="http://schemas.microsoft.com/office/drawing/2014/main" id="{A7DCB8D6-D0C8-40DE-91A9-8EFCF9588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1" b="4861"/>
            <a:stretch>
              <a:fillRect/>
            </a:stretch>
          </p:blipFill>
          <p:spPr bwMode="auto">
            <a:xfrm flipH="1">
              <a:off x="4181502" y="458417"/>
              <a:ext cx="4839689" cy="451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4A8C41-E58F-4282-9273-2EC9E1B1213B}"/>
                </a:ext>
              </a:extLst>
            </p:cNvPr>
            <p:cNvSpPr txBox="1"/>
            <p:nvPr/>
          </p:nvSpPr>
          <p:spPr>
            <a:xfrm>
              <a:off x="6174109" y="3738868"/>
              <a:ext cx="28470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Машинка для стрижки </a:t>
              </a:r>
            </a:p>
            <a:p>
              <a:pPr algn="ctr"/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овець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</a:t>
              </a:r>
              <a:r>
                <a:rPr lang="uk-UA" sz="1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МСУ-200</a:t>
              </a:r>
              <a:endParaRPr lang="uk-UA" sz="2000" i="1" dirty="0"/>
            </a:p>
          </p:txBody>
        </p:sp>
      </p:grp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84004" y="3440009"/>
            <a:ext cx="8970002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Експериментально встановлено, що в машинці з гнучким валом приблизно 10 - 12 % потужності двигуна витрачається на тертя гнучкого валу по кожуху, 30 % - на зрізання вовни і близько 60 % - на холостий хід машинки, включаючи тертя ножа по гребінці.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зусилля натискання не повинно перевищувати 200 Н.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41370EA1-5809-496C-ABEF-01BD6501B3C1}"/>
              </a:ext>
            </a:extLst>
          </p:cNvPr>
          <p:cNvSpPr/>
          <p:nvPr/>
        </p:nvSpPr>
        <p:spPr>
          <a:xfrm>
            <a:off x="107950" y="5231586"/>
            <a:ext cx="897000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Для привода стригальних машинок МСО-77Б застосовують три-фазні асинхронні електродвигуни з короткозамкненим ротором типу АД-120 потужністю 120 Вт, синхронною частотою обертання 3000 об/хв, напругою 220/380 В при частоті мережі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0B04A38-6E68-4366-AE2A-D7418F82A29A}"/>
              </a:ext>
            </a:extLst>
          </p:cNvPr>
          <p:cNvGrpSpPr/>
          <p:nvPr/>
        </p:nvGrpSpPr>
        <p:grpSpPr>
          <a:xfrm>
            <a:off x="4785671" y="2266033"/>
            <a:ext cx="4252990" cy="4194610"/>
            <a:chOff x="577507" y="2560893"/>
            <a:chExt cx="4154413" cy="4117102"/>
          </a:xfrm>
        </p:grpSpPr>
        <p:pic>
          <p:nvPicPr>
            <p:cNvPr id="1026" name="Picture 2" descr="Фото к объявлению: машинка для стрижки овец мсо-77б — Agro-Ukraine">
              <a:extLst>
                <a:ext uri="{FF2B5EF4-FFF2-40B4-BE49-F238E27FC236}">
                  <a16:creationId xmlns:a16="http://schemas.microsoft.com/office/drawing/2014/main" id="{ECD64D6B-02B8-42ED-918D-C883273FA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07" y="2560893"/>
              <a:ext cx="4060822" cy="406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DE9018-FB6D-4D82-A58D-0467AAA9B6EB}"/>
                </a:ext>
              </a:extLst>
            </p:cNvPr>
            <p:cNvSpPr txBox="1"/>
            <p:nvPr/>
          </p:nvSpPr>
          <p:spPr>
            <a:xfrm>
              <a:off x="577507" y="5970109"/>
              <a:ext cx="41544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Машинка для стрижки </a:t>
              </a:r>
            </a:p>
            <a:p>
              <a:pPr algn="ctr"/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овець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МСО-77Б</a:t>
              </a:r>
              <a:endParaRPr lang="uk-UA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0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66047" y="515866"/>
            <a:ext cx="8987959" cy="25853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Двигун підвішується на кронштейні над робочим столом і через гнучкий вал довжиною 1,6 м передає обертальний рух стригальній машинці.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Особливістю конструкції двигуна є те, що він виготовлений без лап зі спеціальним фланцем на одному підшипниковому щиті для кріплення кожуха гнучкого валу.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Керують двигуном вручну за допомогою ручного пускача ПНВ-30.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стригальних машинок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54379" y="3095702"/>
            <a:ext cx="8970002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Експериментально встановлено, що в машинці з гнучким валом приблизно 10 - 12 % потужності двигуна витрачається на тертя гнучкого валу по кожуху, 30 % - на зрізання вовни і близько 60 % - на холостий хід машинки, включаючи тертя ножа по гребінці.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зусилля натискання не повинно перевищувати 200 Н.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41370EA1-5809-496C-ABEF-01BD6501B3C1}"/>
              </a:ext>
            </a:extLst>
          </p:cNvPr>
          <p:cNvSpPr/>
          <p:nvPr/>
        </p:nvSpPr>
        <p:spPr>
          <a:xfrm>
            <a:off x="54231" y="4942361"/>
            <a:ext cx="897000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 стригальних машинок МСУ-200 здійснюється від спеці-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альних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асинхронних двигунів з короткозамкненим ро­тором, які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під’єднуються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електричної мережі через перетворювач частоти з вихідними параметрами 36 В, 200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1E60850-F350-42D6-B39C-E45BCE1D0109}"/>
              </a:ext>
            </a:extLst>
          </p:cNvPr>
          <p:cNvGrpSpPr/>
          <p:nvPr/>
        </p:nvGrpSpPr>
        <p:grpSpPr>
          <a:xfrm>
            <a:off x="4912734" y="515866"/>
            <a:ext cx="4252990" cy="4194610"/>
            <a:chOff x="577507" y="2560893"/>
            <a:chExt cx="4154413" cy="4117102"/>
          </a:xfrm>
        </p:grpSpPr>
        <p:pic>
          <p:nvPicPr>
            <p:cNvPr id="17" name="Picture 2" descr="Фото к объявлению: машинка для стрижки овец мсо-77б — Agro-Ukraine">
              <a:extLst>
                <a:ext uri="{FF2B5EF4-FFF2-40B4-BE49-F238E27FC236}">
                  <a16:creationId xmlns:a16="http://schemas.microsoft.com/office/drawing/2014/main" id="{E58DB3F3-3B87-439F-9D4C-6045DC20F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07" y="2560893"/>
              <a:ext cx="4060822" cy="406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12FC11-4B4F-4168-98DE-8EC467E015D7}"/>
                </a:ext>
              </a:extLst>
            </p:cNvPr>
            <p:cNvSpPr txBox="1"/>
            <p:nvPr/>
          </p:nvSpPr>
          <p:spPr>
            <a:xfrm>
              <a:off x="577507" y="5970109"/>
              <a:ext cx="41544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Машинка для стрижки </a:t>
              </a:r>
            </a:p>
            <a:p>
              <a:pPr algn="ctr"/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овець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МСО-77Б</a:t>
              </a:r>
              <a:endParaRPr lang="uk-UA" sz="2000" i="1" dirty="0"/>
            </a:p>
          </p:txBody>
        </p:sp>
      </p:grpSp>
      <p:pic>
        <p:nvPicPr>
          <p:cNvPr id="22" name="Picture 3" descr="0_576db_3a04c8c1_L">
            <a:extLst>
              <a:ext uri="{FF2B5EF4-FFF2-40B4-BE49-F238E27FC236}">
                <a16:creationId xmlns:a16="http://schemas.microsoft.com/office/drawing/2014/main" id="{2767B604-E422-44EF-B32D-10851459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2835" b="9512"/>
          <a:stretch>
            <a:fillRect/>
          </a:stretch>
        </p:blipFill>
        <p:spPr bwMode="auto">
          <a:xfrm flipH="1">
            <a:off x="51815" y="983297"/>
            <a:ext cx="8977441" cy="25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81672" y="440845"/>
            <a:ext cx="8987959" cy="3323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Синхронна частота обертання цих двигунів - 12 000 об/хв,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номі-нальна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потужність 90 Вт.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Застосування високочастотного двигуна зменшує його масу в 3 рази, а габарити по діаметру та довжині - в 2 рази.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урахуванням ліквідації гнучкого валу маса привода машинки зменшується в 4 рази, а двигун вмонтований у ручку стригальної машинки, що збільшує її маневреність і знімає діє реактивного моменту гнучкого валу на руку стригаля.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Зниження напруги на двигуні до 36 В підвищує безпеку праці.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стригальних машинок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87980" y="3764832"/>
            <a:ext cx="897000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За рахунок зменшення втрат потужності в гнучкому валу потужність двигуна також зменшується.</a:t>
            </a: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41370EA1-5809-496C-ABEF-01BD6501B3C1}"/>
              </a:ext>
            </a:extLst>
          </p:cNvPr>
          <p:cNvSpPr/>
          <p:nvPr/>
        </p:nvSpPr>
        <p:spPr>
          <a:xfrm>
            <a:off x="86018" y="4503496"/>
            <a:ext cx="897000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стрижки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овець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умовах підприємства застосовують стри-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гальні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апарати ЭСА-1Д з машинкою МСО-77Б продуктивністю 8 голів на годину. Один такий стригальний апарат розрахований на підприємство з поголів’ям до 500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овець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81672" y="440845"/>
            <a:ext cx="8987959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поголів’ї 10-12 тис.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овець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застосовують агрегат ЭСА-12Г, який складається з 12 апаратів ЭСА-1Д, силової та освітлювальної кабель-них мереж, переносного заземлюючого пристрою, розподільного щитка та апарата для заточування ножів машинок.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30A0F54-31B8-407C-8049-DB23A2E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стригальних машинок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9EFF3CA8-3205-4B0C-88D8-2A8A3E4F3360}"/>
              </a:ext>
            </a:extLst>
          </p:cNvPr>
          <p:cNvSpPr/>
          <p:nvPr/>
        </p:nvSpPr>
        <p:spPr>
          <a:xfrm>
            <a:off x="107950" y="1918173"/>
            <a:ext cx="8970002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Агрегат одержує живлення від електромережі або пересувної електростанції потужністю 4-12 кВт з бензиновим або дизельним двигуном.</a:t>
            </a: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41370EA1-5809-496C-ABEF-01BD6501B3C1}"/>
              </a:ext>
            </a:extLst>
          </p:cNvPr>
          <p:cNvSpPr/>
          <p:nvPr/>
        </p:nvSpPr>
        <p:spPr>
          <a:xfrm>
            <a:off x="99629" y="3026168"/>
            <a:ext cx="8970002" cy="2954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Високочастотні стригальні агрегати ЭСА-6/200 та ЭСА- 12/300 складаються з 6 або 12 стригальних апаратів з машинками МСУ-200 і двигунами МС-200Н, перетворювача частоти ИЭ-9401,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заточуваль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-ного апарата ТА1, переносної електромережі.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спеціалізованих підприємств по вирощуванню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овець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застосовують стаціонарні стригальні пункти, обладнані, крім того, пресом для вовни, тельфером, транспортерами для вовни, спеціальними поворотними столами.</a:t>
            </a:r>
          </a:p>
        </p:txBody>
      </p:sp>
      <p:pic>
        <p:nvPicPr>
          <p:cNvPr id="2050" name="Picture 2" descr="Машинка для стрижки овец Реостат по низким ценам с доставкой по России">
            <a:extLst>
              <a:ext uri="{FF2B5EF4-FFF2-40B4-BE49-F238E27FC236}">
                <a16:creationId xmlns:a16="http://schemas.microsoft.com/office/drawing/2014/main" id="{06D00BE1-37E9-4882-A670-2D624170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5501"/>
            <a:ext cx="4641647" cy="3483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122" name="Picture 2" descr="Машинка для стрижки овець Marpol">
            <a:extLst>
              <a:ext uri="{FF2B5EF4-FFF2-40B4-BE49-F238E27FC236}">
                <a16:creationId xmlns:a16="http://schemas.microsoft.com/office/drawing/2014/main" id="{DDBE924E-873E-4AF9-905B-A7A1CF7F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0" y="3541276"/>
            <a:ext cx="4641647" cy="31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5"/>
          <p:cNvSpPr/>
          <p:nvPr/>
        </p:nvSpPr>
        <p:spPr>
          <a:xfrm>
            <a:off x="107949" y="385932"/>
            <a:ext cx="8928101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200" dirty="0">
                <a:latin typeface="Calibri" pitchFamily="34" charset="0"/>
                <a:cs typeface="Calibri" pitchFamily="34" charset="0"/>
              </a:rPr>
              <a:t>   У ремонтних майстернях с/г техніки та деревообробних майстернях набір РЕФМ дуже широкий: електричні свердлильні машини (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електродре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-лі), які поділяються на одно-, двошвидкісні та з електронним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регулюван-ням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швидкості. </a:t>
            </a:r>
          </a:p>
          <a:p>
            <a:pPr indent="354013"/>
            <a:r>
              <a:rPr lang="uk-UA" sz="2200" dirty="0">
                <a:latin typeface="Calibri" pitchFamily="34" charset="0"/>
                <a:cs typeface="Calibri" pitchFamily="34" charset="0"/>
              </a:rPr>
              <a:t>Застосовуються також електричні ножиці, призначені для різання лис-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металу від 1,25 до 3,5 мм завтовшки, ручні електричні дискові пил-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електрорубанки, шліфувальні машини,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заточні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верстати.</a:t>
            </a: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6CE059B-E830-47BB-8536-B355BA40E846}"/>
              </a:ext>
            </a:extLst>
          </p:cNvPr>
          <p:cNvSpPr/>
          <p:nvPr/>
        </p:nvSpPr>
        <p:spPr>
          <a:xfrm>
            <a:off x="79269" y="2755812"/>
            <a:ext cx="8956781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Електропривод цих машин здійснюють від двигунів серії АП частотою струму 200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потужністю 400, 800, 1230 Вт та колектор-них серії КН-11 з частотою змінного струму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потужністю від 200 до 600 Вт. </a:t>
            </a:r>
          </a:p>
        </p:txBody>
      </p:sp>
      <p:sp>
        <p:nvSpPr>
          <p:cNvPr id="9" name="Прямокутник 5">
            <a:extLst>
              <a:ext uri="{FF2B5EF4-FFF2-40B4-BE49-F238E27FC236}">
                <a16:creationId xmlns:a16="http://schemas.microsoft.com/office/drawing/2014/main" id="{03B17DFB-F2FD-4AB5-A315-83148CD4964F}"/>
              </a:ext>
            </a:extLst>
          </p:cNvPr>
          <p:cNvSpPr/>
          <p:nvPr/>
        </p:nvSpPr>
        <p:spPr>
          <a:xfrm>
            <a:off x="79268" y="4233140"/>
            <a:ext cx="895678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Найбільший діаметр свердла залежно від потужності - від 6 мм (машина ИЭ-1025Б) до 23 мм (ИЭ-1305).</a:t>
            </a:r>
          </a:p>
        </p:txBody>
      </p:sp>
      <p:sp>
        <p:nvSpPr>
          <p:cNvPr id="10" name="Прямокутник 5">
            <a:extLst>
              <a:ext uri="{FF2B5EF4-FFF2-40B4-BE49-F238E27FC236}">
                <a16:creationId xmlns:a16="http://schemas.microsoft.com/office/drawing/2014/main" id="{27CFAF64-E88A-47A8-87E6-11574FD36C7E}"/>
              </a:ext>
            </a:extLst>
          </p:cNvPr>
          <p:cNvSpPr/>
          <p:nvPr/>
        </p:nvSpPr>
        <p:spPr>
          <a:xfrm>
            <a:off x="79267" y="4971385"/>
            <a:ext cx="8956781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Двошвидкісна свердлильна машина (ИЭ-1202, ИЭ-1205)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склада-ється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двигуна КН та двошвидкісного редуктора з механізмом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пе-ремикання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швидкостей. Перемикання швидкостей - механічне, за допомогою двох пар зубчастих коліс, які можуть переміщуватись в осьовому напрямку при дії на них рукоятки перемикача.</a:t>
            </a:r>
          </a:p>
        </p:txBody>
      </p:sp>
      <p:pic>
        <p:nvPicPr>
          <p:cNvPr id="12" name="Picture 5" descr="selsko-elektro-10_0004">
            <a:extLst>
              <a:ext uri="{FF2B5EF4-FFF2-40B4-BE49-F238E27FC236}">
                <a16:creationId xmlns:a16="http://schemas.microsoft.com/office/drawing/2014/main" id="{E6549E94-B56C-4135-A77E-55D9341D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5932"/>
            <a:ext cx="6048224" cy="46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Електропривод:</a:t>
            </a:r>
            <a:r>
              <a:rPr lang="uk-UA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/ О.ІО.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П.І. Савченко, В.В. Савченко,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Козирський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Хандола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І.П.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Ільїчов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О.Ю.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Синявського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Аграр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Медіа Груп,2013.-586 с. С. 404-514.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сільськогосподарських машин, агрегатів та потокових ліній: Підручник / Є.Л. 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Б.В. Зайцев, О.С. Марченко та ін.; Ред. Є.Л.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– К.: Вища освіта, 2001. – 288 c. С. 112-164.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Механізація та автоматизація у тваринництві і птахівництві: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вузів/за ред. О. С. Марченка. – К. : Урожай, 1995. – 414, [2] c. С.187-224.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і застосування електроенергії у сільському господарстві / І.І. Мартиненко; В.Ф. Гончар; Л.П. Тищенко; І.І.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Шарамок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І.І. Мартиненка;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 : Урожай, 1993. – 304 c.: іл. С. 98-146.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Електрообладнання тваринницьких підприємств і автоматизація виробничих процесів у тваринництві/ В.Ф. Гончар; Л.П. Тищенко.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К.: Вища школа, 1988. – 287 c.: іл. С. 186-226.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3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5"/>
          <p:cNvSpPr/>
          <p:nvPr/>
        </p:nvSpPr>
        <p:spPr>
          <a:xfrm>
            <a:off x="107950" y="385932"/>
            <a:ext cx="393760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Особливістю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електропри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-вода одно-швидкісного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елек-тросвердла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колекторним двигуном є кінематична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схе-ма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якій вал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електродвигу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 є однією з шестерень редуктора.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3">
            <a:extLst>
              <a:ext uri="{FF2B5EF4-FFF2-40B4-BE49-F238E27FC236}">
                <a16:creationId xmlns:a16="http://schemas.microsoft.com/office/drawing/2014/main" id="{6F2DDCFA-F741-4014-A780-2DE49422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2">
            <a:extLst>
              <a:ext uri="{FF2B5EF4-FFF2-40B4-BE49-F238E27FC236}">
                <a16:creationId xmlns:a16="http://schemas.microsoft.com/office/drawing/2014/main" id="{488F82C7-BB29-4277-8102-A4D33184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57" y="445587"/>
            <a:ext cx="5102728" cy="28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5">
            <a:extLst>
              <a:ext uri="{FF2B5EF4-FFF2-40B4-BE49-F238E27FC236}">
                <a16:creationId xmlns:a16="http://schemas.microsoft.com/office/drawing/2014/main" id="{8701B533-877E-4FB3-AB77-9412BB67755A}"/>
              </a:ext>
            </a:extLst>
          </p:cNvPr>
          <p:cNvSpPr/>
          <p:nvPr/>
        </p:nvSpPr>
        <p:spPr>
          <a:xfrm>
            <a:off x="107950" y="3429000"/>
            <a:ext cx="89281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Корпус машини та передавальні пристрої повинні мати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достат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-ню міцність, оскільки при свердлінні до них прикладаються значні механічні зусилля в осьовому та радіальному напрямках.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D7D8D7FA-85D6-4988-BE53-FC3FF394FCE9}"/>
              </a:ext>
            </a:extLst>
          </p:cNvPr>
          <p:cNvSpPr/>
          <p:nvPr/>
        </p:nvSpPr>
        <p:spPr>
          <a:xfrm>
            <a:off x="107950" y="4653136"/>
            <a:ext cx="89281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Так, при свердлінні отворів діаметром 6-9 мм обертовий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-мент становить 1-2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а осьовий (натискання свердла) - 500-650 Н; при діаметрі 12-14 мм - відповідно 6-8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1500-2000 Н; при діаметрі 23 мм - 25-50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3000 - 4000 Н..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4284845" y="1982700"/>
            <a:ext cx="4718686" cy="46535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Електрич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свердлиль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ні машини з </a:t>
            </a:r>
          </a:p>
          <a:p>
            <a:pPr>
              <a:lnSpc>
                <a:spcPct val="90000"/>
              </a:lnSpc>
            </a:pP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електродвигу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нами серії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КРРН11-180/220 мають електронне регулювання швидкості та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ревер-сування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Максимальний діаметр свердла від 6 до 13 мм, частота обертання шпинделя регулюється в межах 0- 00; 0-840; 0-2300 об/хв, споживана потужність 300-400 Вт. Живлення від мережі напругою 220 В, частотою струму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76672"/>
            <a:ext cx="5953637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Схема вмикання машини включає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штепсе-льне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з’єднання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X,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курковий двополюсний вимикач фільтр-конденсатор С, обмотку якоря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обмотку збудження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03.</a:t>
            </a:r>
            <a:endParaRPr lang="uk-UA" sz="24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B7220A1F-5D74-4407-9B32-F6805D1C5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13">
            <a:extLst>
              <a:ext uri="{FF2B5EF4-FFF2-40B4-BE49-F238E27FC236}">
                <a16:creationId xmlns:a16="http://schemas.microsoft.com/office/drawing/2014/main" id="{939036A6-066B-48A0-B3A8-3F95C888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975656"/>
            <a:ext cx="4184858" cy="48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308A4D-7DB8-410A-B349-A88D866F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88" y="445298"/>
            <a:ext cx="3045144" cy="32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шевле всех! Электроножницы по металлу ростовские ножницы по металлу  иэ-5407-у2 профессионального типа, цена 3425.40 грн - Prom.ua (ID#14323944)">
            <a:extLst>
              <a:ext uri="{FF2B5EF4-FFF2-40B4-BE49-F238E27FC236}">
                <a16:creationId xmlns:a16="http://schemas.microsoft.com/office/drawing/2014/main" id="{46EE1742-6CB9-456E-85A9-8D4200FB8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6948" r="303" b="11163"/>
          <a:stretch/>
        </p:blipFill>
        <p:spPr bwMode="auto">
          <a:xfrm>
            <a:off x="3981507" y="422669"/>
            <a:ext cx="5076000" cy="40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93" y="438254"/>
            <a:ext cx="3873557" cy="36933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8890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Електричні ножиці ИЭ-5405; ИЭ-5407 призначені для різа-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листового металу від 1,25 до 3,5 мм завтовшки, приводяться в дію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колек-торного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двигуна напругою 220 В частотою струму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електродвигу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 270-550 Вт, частота подвій-них ходів 1400-1500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хвил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2725FF-1F2C-49E3-AAC7-BB5AC1133730}"/>
              </a:ext>
            </a:extLst>
          </p:cNvPr>
          <p:cNvSpPr/>
          <p:nvPr/>
        </p:nvSpPr>
        <p:spPr>
          <a:xfrm>
            <a:off x="109623" y="4497827"/>
            <a:ext cx="894788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Кінематична схема складається з зубчастого редуктора, криво-шипа та повзуна, які перетворюють обертальний рух двигуна в коливний рух робочих органів.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повзуні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закріплюється насадка з твердосплавного матеріалу, що виконує роль рухомого ножа, протирізальна пластина має таку саму насадку.</a:t>
            </a: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id="{310B0354-F93D-4E96-817B-2547AF95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341" y="402146"/>
            <a:ext cx="8947883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Електричні шліфувальні машини ИЭ-2011, ИЭ-2017 призначені для зачищення поверхонь конструкцій зі сталі та чавуну, зварних швів, очищення від корозії та шліфування виробів з металу та інших матеріалів.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Електродвигун колекторний </a:t>
            </a:r>
          </a:p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КН11 потужністю 1050 Вт, часто-</a:t>
            </a:r>
          </a:p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обертання 3600 об/хв. Робо-</a:t>
            </a:r>
          </a:p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чим органом є шліфувальний </a:t>
            </a:r>
          </a:p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круг діаметром 150мм.</a:t>
            </a: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id="{2E26809F-EC28-4248-BB6B-0ADD1C73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5892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Шлифмашина прямая иэ-2011 | Festima.Ru - Мониторинг объявлений">
            <a:extLst>
              <a:ext uri="{FF2B5EF4-FFF2-40B4-BE49-F238E27FC236}">
                <a16:creationId xmlns:a16="http://schemas.microsoft.com/office/drawing/2014/main" id="{1F6F6E1A-5A7A-46B7-9FA4-B9A25277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71" y="1486193"/>
            <a:ext cx="4762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0313129-D45B-4BD6-941C-2ECE7A7DC5A9}"/>
              </a:ext>
            </a:extLst>
          </p:cNvPr>
          <p:cNvGrpSpPr/>
          <p:nvPr/>
        </p:nvGrpSpPr>
        <p:grpSpPr>
          <a:xfrm>
            <a:off x="71331" y="3893348"/>
            <a:ext cx="7823962" cy="2916217"/>
            <a:chOff x="71331" y="3893348"/>
            <a:chExt cx="7823962" cy="2916217"/>
          </a:xfrm>
        </p:grpSpPr>
        <p:pic>
          <p:nvPicPr>
            <p:cNvPr id="3076" name="Picture 4" descr="Кутова шліфувальна машина Makita M9002 M9002 • Альцест">
              <a:extLst>
                <a:ext uri="{FF2B5EF4-FFF2-40B4-BE49-F238E27FC236}">
                  <a16:creationId xmlns:a16="http://schemas.microsoft.com/office/drawing/2014/main" id="{D2E2E6AD-EBDB-453C-ACF7-82ABEFC1F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62" b="31946"/>
            <a:stretch/>
          </p:blipFill>
          <p:spPr bwMode="auto">
            <a:xfrm>
              <a:off x="71331" y="3893348"/>
              <a:ext cx="5845321" cy="291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60789FC-8F85-4C27-A035-212D500ED69C}"/>
                </a:ext>
              </a:extLst>
            </p:cNvPr>
            <p:cNvSpPr/>
            <p:nvPr/>
          </p:nvSpPr>
          <p:spPr>
            <a:xfrm>
              <a:off x="4619189" y="5013176"/>
              <a:ext cx="3276104" cy="12926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Кутова </a:t>
              </a:r>
              <a:r>
                <a:rPr lang="ru-RU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шліфувальна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машина </a:t>
              </a:r>
              <a:r>
                <a:rPr lang="ru-RU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Makita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M9002 </a:t>
              </a:r>
              <a:r>
                <a:rPr lang="ru-RU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M9002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3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66876"/>
            <a:ext cx="8966776" cy="40626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У деревообробних майстер-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нях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застосовують ручні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електрич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ні дискові пилки ИЭ-5106,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ИЭ-5107 тощо, які приводяться в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дію від колекторних двигунів по-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тужністю 600-1150 Вт, напругою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220 В та частотою струму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Діаметр диска - від 160 до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200 мм, частота обертання 2800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2900 об/хв. Машина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забезпе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чує глибину пропилу до 65 мм.</a:t>
            </a:r>
          </a:p>
        </p:txBody>
      </p:sp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id="{A2254D98-A300-4541-8831-77486C98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5892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ила электрическая дисковая по дереву иэ-5106">
            <a:extLst>
              <a:ext uri="{FF2B5EF4-FFF2-40B4-BE49-F238E27FC236}">
                <a16:creationId xmlns:a16="http://schemas.microsoft.com/office/drawing/2014/main" id="{183A8F9A-0CD8-41E7-AC22-DE89F94B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b="34499"/>
          <a:stretch/>
        </p:blipFill>
        <p:spPr bwMode="auto">
          <a:xfrm>
            <a:off x="4322371" y="466875"/>
            <a:ext cx="4762500" cy="40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55CF66-F6C3-47F0-90C2-FE277FD17975}"/>
              </a:ext>
            </a:extLst>
          </p:cNvPr>
          <p:cNvGrpSpPr/>
          <p:nvPr/>
        </p:nvGrpSpPr>
        <p:grpSpPr>
          <a:xfrm>
            <a:off x="63519" y="4510911"/>
            <a:ext cx="7892857" cy="2226975"/>
            <a:chOff x="63519" y="4510911"/>
            <a:chExt cx="7892857" cy="222697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91879" y="5445224"/>
              <a:ext cx="4464497" cy="129266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>
              <a:spAutoFit/>
            </a:bodyPr>
            <a:lstStyle/>
            <a:p>
              <a:pPr indent="357188"/>
              <a:r>
                <a: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Пила </a:t>
              </a:r>
              <a:r>
                <a:rPr lang="ru-RU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дискова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електрична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Grand ПД-185-1950</a:t>
              </a:r>
            </a:p>
            <a:p>
              <a:pPr indent="357188"/>
              <a:endPara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 descr="Пила дисковая электрическая Grand ПД-185-1950: продажа, цена в Харькове.  Пилы дисковые ручные от &amp;quot;Водолей&amp;quot; - 1254235211">
              <a:extLst>
                <a:ext uri="{FF2B5EF4-FFF2-40B4-BE49-F238E27FC236}">
                  <a16:creationId xmlns:a16="http://schemas.microsoft.com/office/drawing/2014/main" id="{E0197F16-A468-452F-916E-DB2A13FD3C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" t="11549" r="10887" b="14430"/>
            <a:stretch/>
          </p:blipFill>
          <p:spPr bwMode="auto">
            <a:xfrm>
              <a:off x="63519" y="4510911"/>
              <a:ext cx="3397262" cy="2217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997" y="2284038"/>
            <a:ext cx="8996200" cy="73866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Робочим органом є безкінечний ланцюг, на якому закріплені різальні зуби.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37379"/>
            <a:ext cx="899620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Для 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які призначені для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пробиван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в древі отворів і гнізд прямокутної форми, шпунтових пазів тощо, використовують як асинхронні двигуни ИЭ-5601 потужністю 1070 ВТ, що працюють від мережі змінного струму частотою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напругою 220 В, так і колекторні двигуни КН потужністю 1150 Вт.</a:t>
            </a: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id="{9B68BEB9-0561-4F89-8A5C-AEC9844F4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5892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ручних електрифікованих машин</a:t>
            </a:r>
            <a:endParaRPr lang="uk-UA" sz="2800" b="1" i="1" u="sng" spc="-8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612" y="404098"/>
            <a:ext cx="8992725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роботи з ручними машинами допускаються особи, які пройшли виробниче навчання і мають кваліфікаційну групу з техніки безпеки. Дозволяється експлуатація тільки тих машин, які задовольняють вимогам стандартів.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423B4E-6C8B-48E2-9198-E85F4CE2B29A}"/>
              </a:ext>
            </a:extLst>
          </p:cNvPr>
          <p:cNvSpPr/>
          <p:nvPr/>
        </p:nvSpPr>
        <p:spPr>
          <a:xfrm>
            <a:off x="107503" y="58194"/>
            <a:ext cx="8910266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Правила безпеки при експлуатації РЕМ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732" y="3312187"/>
            <a:ext cx="89666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машин класу І перевіряють також справність кола заземлення.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E71799-B0E4-49FE-A712-06FC6BE04ADD}"/>
              </a:ext>
            </a:extLst>
          </p:cNvPr>
          <p:cNvSpPr/>
          <p:nvPr/>
        </p:nvSpPr>
        <p:spPr>
          <a:xfrm>
            <a:off x="88612" y="1881426"/>
            <a:ext cx="899272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кожній видачі машини в роботу виконують перевірку комп-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лектності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надійності закріплення деталей, зовнішній огляд ізоляцій-них деталей корпусу і кабелю, перевірку роботи вимикача та машини на холостому ходу.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64945A-841A-468E-BA4B-18F7E6152439}"/>
              </a:ext>
            </a:extLst>
          </p:cNvPr>
          <p:cNvSpPr/>
          <p:nvPr/>
        </p:nvSpPr>
        <p:spPr>
          <a:xfrm>
            <a:off x="107503" y="3688893"/>
            <a:ext cx="896665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роботі з машиною класу І слід застосовувати індивідуальні захисні засоби (діелектричні рукавиці, калоші, килими) за винятком таких випадків: машина, і тільки одна, живиться від розподільного трансформатора, автономної установки двигун-генератор або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перет-ворювача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частоти з окремими обмотками, через захисно-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вимикальний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пристрій.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C62EF0-C9A5-4321-8B4A-76931145256C}"/>
              </a:ext>
            </a:extLst>
          </p:cNvPr>
          <p:cNvSpPr/>
          <p:nvPr/>
        </p:nvSpPr>
        <p:spPr>
          <a:xfrm>
            <a:off x="79308" y="5869989"/>
            <a:ext cx="8966656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Машинами класів II і III дозволяється виконання робіт без застосування індивідуальних захисних засобів.</a:t>
            </a:r>
          </a:p>
        </p:txBody>
      </p:sp>
    </p:spTree>
    <p:extLst>
      <p:ext uri="{BB962C8B-B14F-4D97-AF65-F5344CB8AC3E}">
        <p14:creationId xmlns:p14="http://schemas.microsoft.com/office/powerpoint/2010/main" val="28103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 animBg="1"/>
      <p:bldP spid="12" grpId="0" animBg="1"/>
      <p:bldP spid="13" grpId="0" uiExpand="1" build="p" animBg="1"/>
      <p:bldP spid="1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63" y="337811"/>
            <a:ext cx="8953630" cy="11079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побутових умовах дозволяється експлуатувати тільки машини класів II і III відповідно до призначення, вказаного у паспорті машини.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1C1F5D-B23B-413D-91DD-03E9F6E188C9}"/>
              </a:ext>
            </a:extLst>
          </p:cNvPr>
          <p:cNvSpPr/>
          <p:nvPr/>
        </p:nvSpPr>
        <p:spPr>
          <a:xfrm>
            <a:off x="107503" y="1445807"/>
            <a:ext cx="8951994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Для машин класів І та II різниця потенціалів між землею та будь-яким проводом електричної мережі, до якої приєднується РЕМ, не повинна бути більшою за 250 В.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Різниця потенціалів між землею і будь-якою фазою мережі живлення машини III класу не повинна перевищувати 24 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49E225-688A-4371-99BE-D66C012633D0}"/>
              </a:ext>
            </a:extLst>
          </p:cNvPr>
          <p:cNvSpPr/>
          <p:nvPr/>
        </p:nvSpPr>
        <p:spPr>
          <a:xfrm>
            <a:off x="107503" y="58194"/>
            <a:ext cx="8910266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Правила безпеки при експлуатації РЕМ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05A9EB-8A49-4A8E-A0E0-FBD020FD6EC7}"/>
              </a:ext>
            </a:extLst>
          </p:cNvPr>
          <p:cNvSpPr/>
          <p:nvPr/>
        </p:nvSpPr>
        <p:spPr>
          <a:xfrm>
            <a:off x="98689" y="3292466"/>
            <a:ext cx="8951994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Конструкція штепсельного з’єднання машини III класу не повинна допускати суміщення із з’єднаннями, призначеними для машин І та II класів. Конструкція з’єднання на 200 та 400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не по-винна допускати суміщення із штепсельними з’єднаннями на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BC24DE-F196-4E62-B4FF-024C14468B2B}"/>
              </a:ext>
            </a:extLst>
          </p:cNvPr>
          <p:cNvSpPr/>
          <p:nvPr/>
        </p:nvSpPr>
        <p:spPr>
          <a:xfrm>
            <a:off x="107503" y="4769794"/>
            <a:ext cx="895199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Опір ізоляції нових машин (після випуску з заводу) відносно корпусу та між обмотками не повинен бути меншим за 100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холодному стані та 2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робочій температурі двигуна.</a:t>
            </a:r>
          </a:p>
        </p:txBody>
      </p:sp>
    </p:spTree>
    <p:extLst>
      <p:ext uri="{BB962C8B-B14F-4D97-AF65-F5344CB8AC3E}">
        <p14:creationId xmlns:p14="http://schemas.microsoft.com/office/powerpoint/2010/main" val="38859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4" grpId="0" uiExpand="1" build="p" animBg="1"/>
      <p:bldP spid="8" grpId="0" uiExpand="1" build="p" animBg="1"/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електропривода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4180" y="406123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Ручна електрифікована машина (РЕФМ) - це така машина, в якій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голов-ний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робочий рух виконується від електричного двигуна або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електро-магніту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допоміжний (подача) рух та керування машиною вручну.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97012" y="1291290"/>
            <a:ext cx="8928100" cy="863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У с/г РЕФМ застосовують для стрижки овець, в ремонтних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дерево-обробних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майстернях, на будівництві, в побуті. Для підвищення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продук-тивності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ручної праці промисловість випускає більше ста їх типів.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93886" y="2154603"/>
            <a:ext cx="8928100" cy="6432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Сучасні РЕФМ за призначенням поділяють на дві групи: для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викорис-тання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побуті та для професійної діяльності.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6" y="2812857"/>
            <a:ext cx="8928100" cy="23698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Оскільки РЕФМ працюють безпосередньо в контакті з людиною, до них ставляться такі вимоги: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невелика маса;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безпека в роботі;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зручність в експлуатації;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нормовані величини шуму та вібрації;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економічність.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93886" y="5195893"/>
            <a:ext cx="89281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Будь-яка РЕФМ складається з електродвигуна, передавального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прист-рою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корпусу, вимикачів, штепсельних з’єднань та кабелю живлення.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4180" y="5887294"/>
            <a:ext cx="8928100" cy="865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Маса ручної електричної машини на 70-80 % визначається масою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електродвигунного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пристрою, тому для їх приводу застосовуються високошвидкісні двигуни, які найменші за масою.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  <p:bldP spid="8" grpId="0" build="p" animBg="1"/>
      <p:bldP spid="6" grpId="0" uiExpand="1" build="p" animBg="1"/>
      <p:bldP spid="9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1354" y="396598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Але підвищення частоти обертання двигуна для РЕФМ з невеликою швидкістю руху робочого органу зумовлює необхідність редукторних передач, які ускладнюють машину і тим самим збільшують її масу.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4405" y="1259911"/>
            <a:ext cx="8928100" cy="1151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Тому при конструюванні РЕФМ знаходять оптимальний варіант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співвід-ношення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маси двигуна(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т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та маси редуктора(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т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для даної частоти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обер-тання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робочого органа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Найменшій загальній масі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т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+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т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відповідає оптимальна частота обертання електродвигуна в межах 8-12 тис. об/хв.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24405" y="2410995"/>
            <a:ext cx="8928100" cy="865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Практично використовуються двигуни з частотою обертання від 3000 об/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(асинхронні короткозамкнені двигуни частотою 50 Гц) до 12 тис. об/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(асинхронні частотою 200 Гц та універсальні колекторні).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4405" y="3283876"/>
            <a:ext cx="8928100" cy="57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Двигуни РЕФМ розраховані на напруги 36, 42, 220, 380 В змінного струму та частоти 50, 200, 400 Гц і постійного струму напругою 9, 12, 24 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4405" y="3864314"/>
            <a:ext cx="8928100" cy="2880276"/>
            <a:chOff x="124405" y="3864314"/>
            <a:chExt cx="8928100" cy="2880276"/>
          </a:xfrm>
        </p:grpSpPr>
        <p:sp>
          <p:nvSpPr>
            <p:cNvPr id="11" name="Прямокутник 5"/>
            <p:cNvSpPr/>
            <p:nvPr/>
          </p:nvSpPr>
          <p:spPr>
            <a:xfrm>
              <a:off x="124405" y="3864314"/>
              <a:ext cx="8928100" cy="28802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0" rIns="3600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uk-UA" sz="2200" dirty="0">
                  <a:latin typeface="Calibri" pitchFamily="34" charset="0"/>
                  <a:cs typeface="Calibri" pitchFamily="34" charset="0"/>
                </a:rPr>
                <a:t>       </a:t>
              </a:r>
              <a:r>
                <a:rPr lang="uk-UA" sz="2200" spc="-80" dirty="0">
                  <a:latin typeface="Calibri" pitchFamily="34" charset="0"/>
                  <a:cs typeface="Calibri" pitchFamily="34" charset="0"/>
                </a:rPr>
                <a:t>За робочою напругою та ступенем безпеки РЕФМ поділяються на три класи:</a:t>
              </a:r>
            </a:p>
            <a:p>
              <a:pPr marL="266700" indent="-2667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uk-UA" sz="2200" dirty="0">
                  <a:latin typeface="Calibri" pitchFamily="34" charset="0"/>
                  <a:cs typeface="Calibri" pitchFamily="34" charset="0"/>
                </a:rPr>
                <a:t>І - машини на напругу 220 та 380 В тільки з робочою ізоляцією та </a:t>
              </a:r>
              <a:r>
                <a:rPr lang="uk-UA" sz="2200" dirty="0" err="1">
                  <a:latin typeface="Calibri" pitchFamily="34" charset="0"/>
                  <a:cs typeface="Calibri" pitchFamily="34" charset="0"/>
                </a:rPr>
                <a:t>штеп-сельними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роз’єднувачами, що мають заземлюючий контакт;</a:t>
              </a:r>
            </a:p>
            <a:p>
              <a:pPr marL="266700" indent="-2667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uk-UA" sz="2200" dirty="0">
                  <a:latin typeface="Calibri" pitchFamily="34" charset="0"/>
                  <a:cs typeface="Calibri" pitchFamily="34" charset="0"/>
                </a:rPr>
                <a:t>ІІ - машини на напругу 220 та 380 В з подвійною або підсиленою </a:t>
              </a:r>
              <a:r>
                <a:rPr lang="uk-UA" sz="2200" dirty="0" err="1">
                  <a:latin typeface="Calibri" pitchFamily="34" charset="0"/>
                  <a:cs typeface="Calibri" pitchFamily="34" charset="0"/>
                </a:rPr>
                <a:t>ізоля-цією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без пристрою для заземлення. На паспортних табличках машин II класу наносять знак     ;</a:t>
              </a:r>
            </a:p>
            <a:p>
              <a:pPr marL="266700" indent="-2667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uk-UA" sz="2200" dirty="0">
                  <a:latin typeface="Calibri" pitchFamily="34" charset="0"/>
                  <a:cs typeface="Calibri" pitchFamily="34" charset="0"/>
                </a:rPr>
                <a:t>ІІІ - машини на напругу 9, 12, 24 В постійного струму та 36, 42 В </a:t>
              </a:r>
              <a:r>
                <a:rPr lang="uk-UA" sz="2200" dirty="0" err="1">
                  <a:latin typeface="Calibri" pitchFamily="34" charset="0"/>
                  <a:cs typeface="Calibri" pitchFamily="34" charset="0"/>
                </a:rPr>
                <a:t>змінно-го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струму із живленням від автономних джерел струму або </a:t>
              </a:r>
              <a:r>
                <a:rPr lang="uk-UA" sz="2200" dirty="0" err="1">
                  <a:latin typeface="Calibri" pitchFamily="34" charset="0"/>
                  <a:cs typeface="Calibri" pitchFamily="34" charset="0"/>
                </a:rPr>
                <a:t>трансфор-маторів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з окремими обмотками і напругою холостого ходу не вище 50 В. Вторинне електричне коло не повинно бути з’єднане з землею.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7" y="5305140"/>
              <a:ext cx="292151" cy="29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9C8E48-1241-4D10-9507-C5EE36BC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85932"/>
            <a:ext cx="4198519" cy="24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id="{6EB6B80A-BF23-4962-8E1C-CCEFB0981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електропривода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1354" y="396598"/>
            <a:ext cx="8928100" cy="944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Для підвищення безпеки роботи з РЕМ класу І та запобігання ура-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женню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електричним струмом у виробничих умовах останні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приєд-нують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електричної мережі через захисно-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вимикальні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пристрої.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1354" y="1341152"/>
            <a:ext cx="3586551" cy="3456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Датчиком струму виті-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є трансформатор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Т,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первинна обмотка якого увімкнена послідовно в коло захисного нульового проводу. Пристрій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підклю-чається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електричної мережі і ручної машини через штепсельні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з’єднан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XI і Х2. Вмикають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прист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-рій кнопкою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94547" y="4797163"/>
            <a:ext cx="3599955" cy="1886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При цьому через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вип-рямляч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подається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нап-руга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об­мотку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К1.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гер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-конового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замика-ючий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контакт якого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шунтує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кнопку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SВ2.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id="{823E6AFB-D9AB-44D0-AE60-7333F2A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електропривода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2">
            <a:extLst>
              <a:ext uri="{FF2B5EF4-FFF2-40B4-BE49-F238E27FC236}">
                <a16:creationId xmlns:a16="http://schemas.microsoft.com/office/drawing/2014/main" id="{AE2E806D-66EE-4F31-ABAE-61F70B0E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341151"/>
            <a:ext cx="5328146" cy="5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7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1354" y="396598"/>
            <a:ext cx="8928100" cy="15724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2651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Для вмикання двигуна ручної машини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натискують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вмонто-ваний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рукоятку машини вимикач SА2, через який подається напруга на обмотку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герконового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2651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Контакт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замикає коло котушки магнітного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Головні контакти останнього вмикають двигун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мережу.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1354" y="1953316"/>
            <a:ext cx="8941504" cy="1258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пробої ізоляції ручної машини на корпус у нульовому про-воді з’являється струм, який індукує е. р. с. у вторинній обмотці дат-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чика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трансформатора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Т.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Під дією цієї е. р. с. відкривається транзистор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VТ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тиристор VS. 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1354" y="3211802"/>
            <a:ext cx="8941504" cy="1572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Струм, що проходить через обмотку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К1.1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герконового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розмагнічує його, контакт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розмикається і знеструмлює котушку магнітного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Останній вимикає ручну машину з мережі. Одночасно гасне лампа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НL,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що сигналізує про вимкнення пристрою. 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id="{823E6AFB-D9AB-44D0-AE60-7333F2A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електропривода ручних електричних машин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кутник 5">
            <a:extLst>
              <a:ext uri="{FF2B5EF4-FFF2-40B4-BE49-F238E27FC236}">
                <a16:creationId xmlns:a16="http://schemas.microsoft.com/office/drawing/2014/main" id="{82F4CD9B-2A29-4D72-9911-32335D846965}"/>
              </a:ext>
            </a:extLst>
          </p:cNvPr>
          <p:cNvSpPr/>
          <p:nvPr/>
        </p:nvSpPr>
        <p:spPr>
          <a:xfrm>
            <a:off x="112255" y="4768520"/>
            <a:ext cx="8941504" cy="944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Тривалість спрацювання захисту 0,05 с. Величина струму витоку, при якому спрацьовує захист, не повинна перевищувати 10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регулюється резистором R7.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5">
            <a:extLst>
              <a:ext uri="{FF2B5EF4-FFF2-40B4-BE49-F238E27FC236}">
                <a16:creationId xmlns:a16="http://schemas.microsoft.com/office/drawing/2014/main" id="{B185AB22-7DC0-4D5D-983B-74901DB851FC}"/>
              </a:ext>
            </a:extLst>
          </p:cNvPr>
          <p:cNvSpPr/>
          <p:nvPr/>
        </p:nvSpPr>
        <p:spPr>
          <a:xfrm>
            <a:off x="103156" y="5713074"/>
            <a:ext cx="8941504" cy="944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Для перевірки працездатності пристрою натискують на кнопку SВЗ, створюючи штучне замикання на корпус. Вимикають пристрій кнопкою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96962" y="396598"/>
            <a:ext cx="8939088" cy="2031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Для приводів РЕФМ використовують спеціальні електродвигуни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уніфі-кованої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серії, які повинні відповідати таким вимогам: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достатньо жорстка механічна характеристика;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велика перевантажувальна здатність;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механічна міцність;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невелика маса.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96962" y="2427923"/>
            <a:ext cx="8939088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Ці двигуни поділяють на три основні серії:</a:t>
            </a:r>
          </a:p>
          <a:p>
            <a:pPr>
              <a:buFont typeface="+mj-lt"/>
              <a:buAutoNum type="arabicParenR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три-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 однофазні двигуни з короткозамкненим ротором промислової частоти 50 Гц (АН); напругою 36, 42, 220, 380 В; потужністю 120, 180, 270, 400, 600, 800 та 1000 Вт;</a:t>
            </a:r>
          </a:p>
          <a:p>
            <a:pPr>
              <a:buFont typeface="+mj-lt"/>
              <a:buAutoNum type="arabicParenR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трифазні асинхронні з короткозамкненим ротором частотою 200 Гц (АП); напругою 36, 42 та 220 В; потужністю 30, 50, 80, 120, 180, 270, 400, 800, 1000, 1200, 1600, 2200 Вт;</a:t>
            </a:r>
          </a:p>
          <a:p>
            <a:pPr>
              <a:buFont typeface="+mj-lt"/>
              <a:buAutoNum type="arabicParenR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універсальні колекторні промислової частоти (КН) напругою 220 В,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час-тотою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50 Гц; </a:t>
            </a:r>
            <a:r>
              <a:rPr lang="uk-UA" sz="2200" spc="-20" dirty="0">
                <a:latin typeface="Calibri" pitchFamily="34" charset="0"/>
                <a:cs typeface="Calibri" pitchFamily="34" charset="0"/>
              </a:rPr>
              <a:t>потужністю 18, 30, 50, 80, 100, 180, 270, 400, 800, 1000,1200 Вт.</a:t>
            </a:r>
          </a:p>
        </p:txBody>
      </p:sp>
      <p:sp>
        <p:nvSpPr>
          <p:cNvPr id="11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Характеристика електродвигунів для привода РЕМ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07950" y="5474911"/>
            <a:ext cx="8939088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Однофазні асинхронні двигуни з короткозамкненим ротором поділяються на: АЕ - з пусковою обмоткою, АУ - з пусковим конденсатором; АТ –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робо-чим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конденсатором, АУТ – з пусковим та робочим конденсатором та електронним регулюванням частоти обертання та реверсуванням (РР).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36178" y="385932"/>
            <a:ext cx="8911678" cy="20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Універсальні колекторні двигуни серії КН можуть працювати як 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змін-ному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так і на постійному струмі, але в основному їх використовують при живленні від мережі змінного струму частотою 50 Гц. Ці двигуни мають велику перевантажувальну здатність при низьких частотах обертання,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мяку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механічну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хар-ку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тому їх застосовують в РЕФМ де вимагаються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вели-кі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моменти, а також при пуску з повним навантаженням (електросвердла,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електроножиці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тощо).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39626" y="2413337"/>
            <a:ext cx="891167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     Недоліком колекторних двигунів є складність конструкції, підвищена витрата міді на їх виготовлення, підвищені вимоги до обслуговування, особливо при роботі в приміщеннях з агресивним середовищем.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6161" y="4455106"/>
            <a:ext cx="8911678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За конструктивним виконанням та способом монтажу двигуни РЕФМ - це вбудовані двигуни, що конструктивно з’єднані з редуктором чи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робо-чим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органом як одне ціле. Вихідний вал двигуна може бути виконаний із зубчастою нарізкою і бути частиною редуктора.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id="{CD5EF305-FF27-47A2-B6C2-760F2FFC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Характеристика електродвигунів для привода РЕМ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C3BD7D-ED8F-4018-AFF3-61041297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197" y="385931"/>
            <a:ext cx="4518242" cy="3032625"/>
          </a:xfrm>
          <a:prstGeom prst="rect">
            <a:avLst/>
          </a:prstGeom>
        </p:spPr>
      </p:pic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BCF358BF-3767-49FA-A28C-6C9E36FF96E3}"/>
              </a:ext>
            </a:extLst>
          </p:cNvPr>
          <p:cNvSpPr/>
          <p:nvPr/>
        </p:nvSpPr>
        <p:spPr>
          <a:xfrm>
            <a:off x="131813" y="3439444"/>
            <a:ext cx="891167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Питомі показники маси для універсальних колекторних двигунів 30-65 Вт/кг, трифазних асинхронних підвищеної частоти 200 Гц – 20-40 Вт/кг; асинхронних промислової частоти 50 Гц - 50-80 Вт/кг.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>
            <a:extLst>
              <a:ext uri="{FF2B5EF4-FFF2-40B4-BE49-F238E27FC236}">
                <a16:creationId xmlns:a16="http://schemas.microsoft.com/office/drawing/2014/main" id="{04D2217C-E83C-48A8-96BD-99358726C452}"/>
              </a:ext>
            </a:extLst>
          </p:cNvPr>
          <p:cNvSpPr/>
          <p:nvPr/>
        </p:nvSpPr>
        <p:spPr>
          <a:xfrm>
            <a:off x="123010" y="5809323"/>
            <a:ext cx="891167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     В електрорубанку застосовують спеціальну конструкцію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-гуна, в якому ротор знаходиться зовні статора і на ньому безпосередньо закріплені робочі ножі.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5">
            <a:extLst>
              <a:ext uri="{FF2B5EF4-FFF2-40B4-BE49-F238E27FC236}">
                <a16:creationId xmlns:a16="http://schemas.microsoft.com/office/drawing/2014/main" id="{4298639E-2D02-497C-9EC7-1D91D3E9F81F}"/>
              </a:ext>
            </a:extLst>
          </p:cNvPr>
          <p:cNvSpPr/>
          <p:nvPr/>
        </p:nvSpPr>
        <p:spPr>
          <a:xfrm>
            <a:off x="115703" y="3905275"/>
            <a:ext cx="891167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- діаметр свердла, мм;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- подача на один оберт 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свердла, мм; </a:t>
            </a: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х, 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 коефіцієнти, які визначаються експериментально і залежать від фізико-механічних властивостей оброблюваного матеріалу (для чавуну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= 11,6;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= 2,0;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= 0,6; для вуглецевої сталі середньої міцності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 = 44;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= 1,8;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= 0,8).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3573024B-0669-4D2C-84E8-8CBDD5D95022}"/>
              </a:ext>
            </a:extLst>
          </p:cNvPr>
          <p:cNvSpPr/>
          <p:nvPr/>
        </p:nvSpPr>
        <p:spPr>
          <a:xfrm>
            <a:off x="107950" y="2883045"/>
            <a:ext cx="8911678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де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- частота обертання свердла, об/хв; </a:t>
            </a:r>
          </a:p>
          <a:p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- крутний момент на свердлі,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24372" y="466404"/>
            <a:ext cx="8911678" cy="17291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Потужність приводного двигуна для РЕФМ вибирають 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максималь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-ним зусиллям на робочому органі та частотою обертання чи лінійною швидкістю руху робочого органу. Оскільки зусилля подачі робочого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орга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-ну створюється вручну робітником, то воно може коливатися в широких межах, тому, як правило, користуються експериментальними даними і потужність двигуна вибирають зі значним запасом.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2195595"/>
            <a:ext cx="8911678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Так, потужність двигуна для свердлильних електричних машин визначають за потужністю на свердлі </a:t>
            </a:r>
            <a:r>
              <a:rPr lang="uk-UA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sz="2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, кВт: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24372" y="3556686"/>
            <a:ext cx="891167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     </a:t>
            </a:r>
            <a:r>
              <a:rPr lang="uk-UA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визначають за формулою: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5960095"/>
            <a:ext cx="8911678" cy="643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     Потужність на валу двигуна складається з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та потужності холостого ходу машини (20-30 % від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id="{CD5EF305-FF27-47A2-B6C2-760F2FFC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Характеристика електродвигунів для привода РЕМ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5">
            <a:extLst>
              <a:ext uri="{FF2B5EF4-FFF2-40B4-BE49-F238E27FC236}">
                <a16:creationId xmlns:a16="http://schemas.microsoft.com/office/drawing/2014/main" id="{3D59948F-E786-4A7C-9E64-1F842594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07578"/>
            <a:ext cx="2071364" cy="6771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6">
            <a:extLst>
              <a:ext uri="{FF2B5EF4-FFF2-40B4-BE49-F238E27FC236}">
                <a16:creationId xmlns:a16="http://schemas.microsoft.com/office/drawing/2014/main" id="{DFEEBE61-36FC-41E6-A7EE-6A03ADCE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7810"/>
            <a:ext cx="2104208" cy="6771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5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5781</TotalTime>
  <Words>3900</Words>
  <Application>Microsoft Office PowerPoint</Application>
  <PresentationFormat>Экран (4:3)</PresentationFormat>
  <Paragraphs>200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План лекції:</vt:lpstr>
      <vt:lpstr>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 АВТОМАТИЗОВАНИЙ ЕЛЕКТРОПРИВОД У ТВАРИННИЦТВІ ТА ПТАХІВНИТВІ</dc:title>
  <dc:creator>Master</dc:creator>
  <cp:lastModifiedBy>HP</cp:lastModifiedBy>
  <cp:revision>486</cp:revision>
  <dcterms:created xsi:type="dcterms:W3CDTF">2014-04-02T09:29:03Z</dcterms:created>
  <dcterms:modified xsi:type="dcterms:W3CDTF">2022-02-07T15:28:06Z</dcterms:modified>
</cp:coreProperties>
</file>