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9" r:id="rId8"/>
    <p:sldId id="268" r:id="rId9"/>
    <p:sldId id="260" r:id="rId10"/>
    <p:sldId id="261" r:id="rId11"/>
    <p:sldId id="262" r:id="rId12"/>
    <p:sldId id="263" r:id="rId13"/>
    <p:sldId id="264" r:id="rId14"/>
    <p:sldId id="265" r:id="rId15"/>
    <p:sldId id="270" r:id="rId16"/>
    <p:sldId id="272" r:id="rId17"/>
    <p:sldId id="273" r:id="rId18"/>
    <p:sldId id="275" r:id="rId19"/>
    <p:sldId id="271" r:id="rId20"/>
    <p:sldId id="276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6" autoAdjust="0"/>
    <p:restoredTop sz="94660"/>
  </p:normalViewPr>
  <p:slideViewPr>
    <p:cSldViewPr>
      <p:cViewPr varScale="1">
        <p:scale>
          <a:sx n="40" d="100"/>
          <a:sy n="40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2000">
              <a:schemeClr val="bg1">
                <a:tint val="45000"/>
                <a:shade val="99000"/>
                <a:satMod val="350000"/>
              </a:schemeClr>
            </a:gs>
            <a:gs pos="94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130425"/>
            <a:ext cx="7846640" cy="1802631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Лекція </a:t>
            </a:r>
            <a:r>
              <a:rPr lang="uk-UA" b="1" dirty="0" smtClean="0"/>
              <a:t>1</a:t>
            </a:r>
            <a:r>
              <a:rPr lang="ru-RU" dirty="0"/>
              <a:t/>
            </a:r>
            <a:br>
              <a:rPr lang="ru-RU" dirty="0"/>
            </a:br>
            <a:r>
              <a:rPr lang="uk-UA" b="1" dirty="0"/>
              <a:t>Тема</a:t>
            </a:r>
            <a:r>
              <a:rPr lang="uk-UA" sz="3100" b="1" dirty="0"/>
              <a:t>: </a:t>
            </a:r>
            <a:r>
              <a:rPr lang="uk-UA" sz="3100" b="1" u="sng" dirty="0"/>
              <a:t>Будова атомів хімічних елементів. Періодичний закон і періодична </a:t>
            </a:r>
            <a:r>
              <a:rPr lang="uk-UA" sz="3100" b="1" u="sng" dirty="0" smtClean="0"/>
              <a:t>система</a:t>
            </a:r>
            <a:r>
              <a:rPr lang="ru-RU" u="sng" dirty="0"/>
              <a:t/>
            </a:r>
            <a:br>
              <a:rPr lang="ru-RU" u="sng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ПК\Desktop\img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039" t="28316" r="12141" b="10239"/>
          <a:stretch/>
        </p:blipFill>
        <p:spPr bwMode="auto">
          <a:xfrm>
            <a:off x="179512" y="4149080"/>
            <a:ext cx="3494876" cy="2291721"/>
          </a:xfrm>
          <a:prstGeom prst="rect">
            <a:avLst/>
          </a:prstGeom>
          <a:noFill/>
          <a:effectLst>
            <a:glow>
              <a:schemeClr val="accent1"/>
            </a:glow>
            <a:softEdge rad="266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26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3851920" y="1196753"/>
            <a:ext cx="4834880" cy="403448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1028" name="Picture 4" descr="https://thepresentation.ru/img/thumbs/882679829b8b94802c1c010d2b6ef146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32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052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C:\Users\ПК\Desktop\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" t="1627" r="7243" b="5159"/>
          <a:stretch/>
        </p:blipFill>
        <p:spPr bwMode="auto">
          <a:xfrm>
            <a:off x="467544" y="152400"/>
            <a:ext cx="8208912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23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К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32" y="256044"/>
            <a:ext cx="8316417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29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450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ПК\Desktop\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6" b="29049"/>
          <a:stretch/>
        </p:blipFill>
        <p:spPr bwMode="auto">
          <a:xfrm>
            <a:off x="467544" y="908720"/>
            <a:ext cx="828598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5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К\Desktop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37728"/>
            <a:ext cx="8646439" cy="618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11104" y="5921522"/>
            <a:ext cx="792088" cy="216024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211104" y="5805264"/>
            <a:ext cx="792088" cy="22427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54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3528" y="40355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/>
              <a:t>4</a:t>
            </a:r>
            <a:endParaRPr lang="ru-RU" sz="28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353" y="980728"/>
            <a:ext cx="7147553" cy="5360665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691680" y="1268760"/>
            <a:ext cx="6120680" cy="10081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Характеристика </a:t>
            </a:r>
            <a:r>
              <a:rPr lang="ru-RU" sz="2400" b="1" dirty="0" err="1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хімічних</a:t>
            </a:r>
            <a:r>
              <a:rPr lang="ru-RU" sz="2400" b="1" dirty="0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ru-RU" sz="2400" b="1" dirty="0" err="1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елементів</a:t>
            </a:r>
            <a:r>
              <a:rPr lang="ru-RU" sz="2400" b="1" dirty="0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 за </a:t>
            </a:r>
            <a:r>
              <a:rPr lang="ru-RU" sz="2400" b="1" dirty="0" err="1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їх</a:t>
            </a:r>
            <a:r>
              <a:rPr lang="ru-RU" sz="2400" b="1" dirty="0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ru-RU" sz="2400" b="1" dirty="0" err="1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положенням</a:t>
            </a:r>
            <a:r>
              <a:rPr lang="ru-RU" sz="2400" b="1" dirty="0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 у </a:t>
            </a:r>
            <a:r>
              <a:rPr lang="ru-RU" sz="2400" b="1" dirty="0" err="1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періодичній</a:t>
            </a:r>
            <a:r>
              <a:rPr lang="ru-RU" sz="2400" b="1" dirty="0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ru-RU" sz="2400" b="1" dirty="0" err="1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таблиці</a:t>
            </a:r>
            <a:r>
              <a:rPr lang="ru-RU" sz="2400" b="1" dirty="0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  <a:t> </a:t>
            </a:r>
            <a:br>
              <a:rPr lang="ru-RU" sz="2400" b="1" dirty="0">
                <a:solidFill>
                  <a:schemeClr val="tx2">
                    <a:lumMod val="10000"/>
                    <a:lumOff val="90000"/>
                  </a:schemeClr>
                </a:solidFill>
                <a:cs typeface="Aharoni" panose="02010803020104030203" pitchFamily="2" charset="-79"/>
              </a:rPr>
            </a:br>
            <a:endParaRPr lang="ru-RU" sz="2400" b="1" dirty="0">
              <a:solidFill>
                <a:schemeClr val="tx2">
                  <a:lumMod val="10000"/>
                  <a:lumOff val="9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2787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ІІІ. Будова атома:заряд ядра;кількість протонів, електронів, нейтронів;число енергетичних рівнів і розміщення на них електронів;електронна формула;графічне зображення будови електронної оболонки атома;кількість електронів на зовнішньому рівні, скільки електронів не вистачає до завершення. План характеристики хімічних елементів за положенням у періодичній системі та будовою атомі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39"/>
            <a:ext cx="8424936" cy="631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13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223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48938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91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256917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02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dirty="0" smtClean="0"/>
              <a:t>1. Будова </a:t>
            </a:r>
            <a:r>
              <a:rPr lang="uk-UA" sz="2400" b="1" dirty="0"/>
              <a:t>електронної оболонки атома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2. </a:t>
            </a:r>
            <a:r>
              <a:rPr lang="ru-RU" sz="2400" b="1" dirty="0" err="1" smtClean="0"/>
              <a:t>Основи</a:t>
            </a:r>
            <a:r>
              <a:rPr lang="ru-RU" sz="2400" b="1" dirty="0" smtClean="0"/>
              <a:t> </a:t>
            </a:r>
            <a:r>
              <a:rPr lang="ru-RU" sz="2400" b="1" dirty="0" err="1"/>
              <a:t>сучасної</a:t>
            </a:r>
            <a:r>
              <a:rPr lang="ru-RU" sz="2400" b="1" dirty="0"/>
              <a:t> </a:t>
            </a:r>
            <a:r>
              <a:rPr lang="ru-RU" sz="2400" b="1" dirty="0" err="1"/>
              <a:t>теорії</a:t>
            </a:r>
            <a:r>
              <a:rPr lang="ru-RU" sz="2400" b="1" dirty="0"/>
              <a:t> </a:t>
            </a:r>
            <a:r>
              <a:rPr lang="ru-RU" sz="2400" b="1" dirty="0" err="1"/>
              <a:t>будови</a:t>
            </a:r>
            <a:r>
              <a:rPr lang="ru-RU" sz="2400" b="1" dirty="0"/>
              <a:t> атома </a:t>
            </a:r>
            <a:br>
              <a:rPr lang="ru-RU" sz="2400" b="1" dirty="0"/>
            </a:br>
            <a:r>
              <a:rPr lang="ru-RU" sz="2400" b="1" dirty="0" smtClean="0"/>
              <a:t>3. Структура </a:t>
            </a:r>
            <a:r>
              <a:rPr lang="ru-RU" sz="2400" b="1" dirty="0" err="1"/>
              <a:t>періодичної</a:t>
            </a:r>
            <a:r>
              <a:rPr lang="ru-RU" sz="2400" b="1" dirty="0"/>
              <a:t> </a:t>
            </a:r>
            <a:r>
              <a:rPr lang="ru-RU" sz="2400" b="1" dirty="0" err="1"/>
              <a:t>с</a:t>
            </a:r>
            <a:r>
              <a:rPr lang="ru-RU" sz="2400" b="1" dirty="0" err="1" smtClean="0"/>
              <a:t>истеми</a:t>
            </a:r>
            <a:r>
              <a:rPr lang="ru-RU" sz="2400" b="1" dirty="0" smtClean="0"/>
              <a:t> </a:t>
            </a:r>
            <a:r>
              <a:rPr lang="ru-RU" sz="2400" b="1" dirty="0"/>
              <a:t>Д. І. </a:t>
            </a:r>
            <a:r>
              <a:rPr lang="ru-RU" sz="2400" b="1" dirty="0" smtClean="0"/>
              <a:t>  </a:t>
            </a:r>
            <a:r>
              <a:rPr lang="ru-RU" sz="2400" b="1" dirty="0" err="1" smtClean="0"/>
              <a:t>Менделєєва</a:t>
            </a:r>
            <a:r>
              <a:rPr lang="ru-RU" sz="2400" b="1" dirty="0"/>
              <a:t>. </a:t>
            </a:r>
            <a:br>
              <a:rPr lang="ru-RU" sz="2400" b="1" dirty="0"/>
            </a:br>
            <a:r>
              <a:rPr lang="ru-RU" sz="2400" b="1" dirty="0" smtClean="0"/>
              <a:t>4. Характеристика </a:t>
            </a:r>
            <a:r>
              <a:rPr lang="ru-RU" sz="2400" b="1" dirty="0" err="1"/>
              <a:t>хімічних</a:t>
            </a:r>
            <a:r>
              <a:rPr lang="ru-RU" sz="2400" b="1" dirty="0"/>
              <a:t> </a:t>
            </a:r>
            <a:r>
              <a:rPr lang="ru-RU" sz="2400" b="1" dirty="0" err="1"/>
              <a:t>елементів</a:t>
            </a:r>
            <a:r>
              <a:rPr lang="ru-RU" sz="2400" b="1" dirty="0"/>
              <a:t> за </a:t>
            </a:r>
            <a:r>
              <a:rPr lang="ru-RU" sz="2400" b="1" dirty="0" err="1"/>
              <a:t>їх</a:t>
            </a:r>
            <a:r>
              <a:rPr lang="ru-RU" sz="2400" b="1" dirty="0"/>
              <a:t> </a:t>
            </a:r>
            <a:r>
              <a:rPr lang="ru-RU" sz="2400" b="1" dirty="0" err="1"/>
              <a:t>положенням</a:t>
            </a:r>
            <a:r>
              <a:rPr lang="ru-RU" sz="2400" b="1" dirty="0"/>
              <a:t> у </a:t>
            </a:r>
            <a:r>
              <a:rPr lang="ru-RU" sz="2400" b="1" dirty="0" err="1"/>
              <a:t>періодичній</a:t>
            </a:r>
            <a:r>
              <a:rPr lang="ru-RU" sz="2400" b="1" dirty="0"/>
              <a:t> </a:t>
            </a:r>
            <a:r>
              <a:rPr lang="ru-RU" sz="2400" b="1" dirty="0" err="1"/>
              <a:t>таблиці</a:t>
            </a:r>
            <a:r>
              <a:rPr lang="ru-RU" sz="2400" b="1" dirty="0"/>
              <a:t> </a:t>
            </a:r>
            <a:br>
              <a:rPr lang="ru-RU" sz="2400" b="1" dirty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5855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/>
              <a:t>Контрольні питання для самоперевірки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3"/>
            <a:ext cx="8075240" cy="4176464"/>
          </a:xfrm>
        </p:spPr>
        <p:txBody>
          <a:bodyPr>
            <a:normAutofit fontScale="92500"/>
          </a:bodyPr>
          <a:lstStyle/>
          <a:p>
            <a:pPr marL="514350" indent="-514350" algn="just">
              <a:buAutoNum type="arabicPeriod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чого складається атом ?</a:t>
            </a:r>
          </a:p>
          <a:p>
            <a:pPr marL="514350" indent="-514350" algn="just">
              <a:buAutoNum type="arabicPeriod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 теорії будови атома Ви знаєте?</a:t>
            </a:r>
          </a:p>
          <a:p>
            <a:pPr marL="514350" indent="-514350" algn="just">
              <a:buAutoNum type="arabicPeriod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 порядок розташування електронів у атомі ?</a:t>
            </a:r>
          </a:p>
          <a:p>
            <a:pPr marL="514350" indent="-514350" algn="just">
              <a:buAutoNum type="arabicPeriod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Яким чином можна визначити максимальне число електронів на  оболонці?</a:t>
            </a:r>
          </a:p>
          <a:p>
            <a:pPr marL="514350" indent="-514350" algn="just">
              <a:buAutoNum type="arabicPeriod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Скільки хімічних елементів входить до періодичної системи ?</a:t>
            </a:r>
          </a:p>
          <a:p>
            <a:pPr marL="514350" indent="-514350" algn="just">
              <a:buAutoNum type="arabicPeriod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період? Порядок розташування елементів у групах і періодах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941168"/>
            <a:ext cx="1749574" cy="1749574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0"/>
              </a:schemeClr>
            </a:glow>
            <a:outerShdw dist="35921" dir="2700000" algn="ctr" rotWithShape="0">
              <a:schemeClr val="bg2"/>
            </a:outerShdw>
            <a:softEdge rad="101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465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5400" b="1" dirty="0" smtClean="0"/>
              <a:t>Дякую за увагу!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48010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Рекомендована література: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7848872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2000" b="1" dirty="0"/>
              <a:t>1</a:t>
            </a:r>
            <a:r>
              <a:rPr lang="ru-RU" dirty="0" smtClean="0"/>
              <a:t>. </a:t>
            </a:r>
            <a:r>
              <a:rPr lang="ru-RU" sz="2200" b="1" dirty="0" smtClean="0"/>
              <a:t>Голуб </a:t>
            </a:r>
            <a:r>
              <a:rPr lang="ru-RU" sz="2200" b="1" dirty="0"/>
              <a:t>О.А. </a:t>
            </a:r>
            <a:r>
              <a:rPr lang="ru-RU" sz="2200" b="1" dirty="0" err="1"/>
              <a:t>Українська</a:t>
            </a:r>
            <a:r>
              <a:rPr lang="ru-RU" sz="2200" b="1" dirty="0"/>
              <a:t> номенклатура в </a:t>
            </a:r>
            <a:r>
              <a:rPr lang="ru-RU" sz="2200" b="1" dirty="0" err="1"/>
              <a:t>неорганічній</a:t>
            </a:r>
            <a:r>
              <a:rPr lang="ru-RU" sz="2200" b="1" dirty="0"/>
              <a:t> </a:t>
            </a:r>
            <a:r>
              <a:rPr lang="ru-RU" sz="2200" b="1" dirty="0" err="1"/>
              <a:t>хімії</a:t>
            </a:r>
            <a:r>
              <a:rPr lang="ru-RU" sz="2200" b="1" dirty="0"/>
              <a:t>. – К.: КУ, 1992. – 52 с.</a:t>
            </a:r>
            <a:br>
              <a:rPr lang="ru-RU" sz="2200" b="1" dirty="0"/>
            </a:br>
            <a:r>
              <a:rPr lang="ru-RU" sz="2200" b="1" dirty="0" smtClean="0"/>
              <a:t>2. Кириченко </a:t>
            </a:r>
            <a:r>
              <a:rPr lang="ru-RU" sz="2200" b="1" dirty="0"/>
              <a:t>В.І. </a:t>
            </a:r>
            <a:r>
              <a:rPr lang="ru-RU" sz="2200" b="1" dirty="0" err="1"/>
              <a:t>Загальна</a:t>
            </a:r>
            <a:r>
              <a:rPr lang="ru-RU" sz="2200" b="1" dirty="0"/>
              <a:t> </a:t>
            </a:r>
            <a:r>
              <a:rPr lang="ru-RU" sz="2200" b="1" dirty="0" err="1"/>
              <a:t>хімія</a:t>
            </a:r>
            <a:r>
              <a:rPr lang="ru-RU" sz="2200" b="1" dirty="0"/>
              <a:t>. – К.: </a:t>
            </a:r>
            <a:r>
              <a:rPr lang="ru-RU" sz="2200" b="1" dirty="0" err="1"/>
              <a:t>Вища</a:t>
            </a:r>
            <a:r>
              <a:rPr lang="ru-RU" sz="2200" b="1" dirty="0"/>
              <a:t> </a:t>
            </a:r>
            <a:r>
              <a:rPr lang="ru-RU" sz="2200" b="1" dirty="0" err="1"/>
              <a:t>шк</a:t>
            </a:r>
            <a:r>
              <a:rPr lang="ru-RU" sz="2200" b="1" dirty="0"/>
              <a:t>., 2005. –520 с.</a:t>
            </a:r>
            <a:br>
              <a:rPr lang="ru-RU" sz="2200" b="1" dirty="0"/>
            </a:br>
            <a:r>
              <a:rPr lang="ru-RU" sz="2200" b="1" dirty="0" smtClean="0"/>
              <a:t>3. Рейтер </a:t>
            </a:r>
            <a:r>
              <a:rPr lang="ru-RU" sz="2200" b="1" dirty="0"/>
              <a:t>Л.Г., Степаненко О.М., Басов В.П. </a:t>
            </a:r>
            <a:r>
              <a:rPr lang="ru-RU" sz="2200" b="1" dirty="0" err="1"/>
              <a:t>Теоретичні</a:t>
            </a:r>
            <a:r>
              <a:rPr lang="ru-RU" sz="2200" b="1" dirty="0"/>
              <a:t> </a:t>
            </a:r>
            <a:r>
              <a:rPr lang="ru-RU" sz="2200" b="1" dirty="0" err="1"/>
              <a:t>розділи</a:t>
            </a:r>
            <a:r>
              <a:rPr lang="ru-RU" sz="2200" b="1" dirty="0"/>
              <a:t> </a:t>
            </a:r>
            <a:r>
              <a:rPr lang="ru-RU" sz="2200" b="1" dirty="0" err="1"/>
              <a:t>загальної</a:t>
            </a:r>
            <a:r>
              <a:rPr lang="ru-RU" sz="2200" b="1" dirty="0"/>
              <a:t> </a:t>
            </a:r>
            <a:r>
              <a:rPr lang="ru-RU" sz="2200" b="1" dirty="0" err="1"/>
              <a:t>хімії</a:t>
            </a:r>
            <a:r>
              <a:rPr lang="ru-RU" sz="2200" b="1" dirty="0"/>
              <a:t>.– К.: </a:t>
            </a:r>
            <a:r>
              <a:rPr lang="ru-RU" sz="2200" b="1" dirty="0" err="1"/>
              <a:t>Каравела</a:t>
            </a:r>
            <a:r>
              <a:rPr lang="ru-RU" sz="2200" b="1" dirty="0"/>
              <a:t>, 2003. – 304 с.</a:t>
            </a:r>
            <a:br>
              <a:rPr lang="ru-RU" sz="2200" b="1" dirty="0"/>
            </a:br>
            <a:r>
              <a:rPr lang="ru-RU" sz="2200" b="1" dirty="0" smtClean="0"/>
              <a:t>4. Романова </a:t>
            </a:r>
            <a:r>
              <a:rPr lang="ru-RU" sz="2200" b="1" dirty="0"/>
              <a:t>Н.В. </a:t>
            </a:r>
            <a:r>
              <a:rPr lang="ru-RU" sz="2200" b="1" dirty="0" err="1"/>
              <a:t>Загальна</a:t>
            </a:r>
            <a:r>
              <a:rPr lang="ru-RU" sz="2200" b="1" dirty="0"/>
              <a:t> та </a:t>
            </a:r>
            <a:r>
              <a:rPr lang="ru-RU" sz="2200" b="1" dirty="0" err="1"/>
              <a:t>неорганічна</a:t>
            </a:r>
            <a:r>
              <a:rPr lang="ru-RU" sz="2200" b="1" dirty="0"/>
              <a:t> </a:t>
            </a:r>
            <a:r>
              <a:rPr lang="ru-RU" sz="2200" b="1" dirty="0" err="1"/>
              <a:t>хімія</a:t>
            </a:r>
            <a:r>
              <a:rPr lang="ru-RU" sz="2200" b="1" dirty="0"/>
              <a:t>.– </a:t>
            </a:r>
            <a:r>
              <a:rPr lang="ru-RU" sz="2200" b="1" dirty="0" err="1"/>
              <a:t>Київ</a:t>
            </a:r>
            <a:r>
              <a:rPr lang="ru-RU" sz="2200" b="1" dirty="0"/>
              <a:t>: </a:t>
            </a:r>
            <a:r>
              <a:rPr lang="ru-RU" sz="2200" b="1" dirty="0" err="1"/>
              <a:t>Вищ</a:t>
            </a:r>
            <a:r>
              <a:rPr lang="ru-RU" sz="2200" b="1" dirty="0"/>
              <a:t>. </a:t>
            </a:r>
            <a:r>
              <a:rPr lang="ru-RU" sz="2200" b="1" dirty="0" err="1"/>
              <a:t>шк</a:t>
            </a:r>
            <a:r>
              <a:rPr lang="ru-RU" sz="2200" b="1" dirty="0"/>
              <a:t>., 1998.–480 с.</a:t>
            </a:r>
            <a:br>
              <a:rPr lang="ru-RU" sz="2200" b="1" dirty="0"/>
            </a:br>
            <a:r>
              <a:rPr lang="ru-RU" sz="2200" b="1" dirty="0" smtClean="0"/>
              <a:t>5. </a:t>
            </a:r>
            <a:r>
              <a:rPr lang="ru-RU" sz="2200" b="1" dirty="0" err="1" smtClean="0"/>
              <a:t>Телегус</a:t>
            </a:r>
            <a:r>
              <a:rPr lang="ru-RU" sz="2200" b="1" dirty="0" smtClean="0"/>
              <a:t> </a:t>
            </a:r>
            <a:r>
              <a:rPr lang="ru-RU" sz="2200" b="1" dirty="0"/>
              <a:t>В.С., </a:t>
            </a:r>
            <a:r>
              <a:rPr lang="ru-RU" sz="2200" b="1" dirty="0" err="1"/>
              <a:t>Бодак</a:t>
            </a:r>
            <a:r>
              <a:rPr lang="ru-RU" sz="2200" b="1" dirty="0"/>
              <a:t> О.І., </a:t>
            </a:r>
            <a:r>
              <a:rPr lang="ru-RU" sz="2200" b="1" dirty="0" err="1"/>
              <a:t>Заречнюк</a:t>
            </a:r>
            <a:r>
              <a:rPr lang="ru-RU" sz="2200" b="1" dirty="0"/>
              <a:t> О.С. </a:t>
            </a:r>
            <a:r>
              <a:rPr lang="ru-RU" sz="2200" b="1" dirty="0" err="1"/>
              <a:t>Основи</a:t>
            </a:r>
            <a:r>
              <a:rPr lang="ru-RU" sz="2200" b="1" dirty="0"/>
              <a:t> </a:t>
            </a:r>
            <a:r>
              <a:rPr lang="ru-RU" sz="2200" b="1" dirty="0" err="1"/>
              <a:t>загальної</a:t>
            </a:r>
            <a:r>
              <a:rPr lang="ru-RU" sz="2200" b="1" dirty="0"/>
              <a:t> </a:t>
            </a:r>
            <a:r>
              <a:rPr lang="ru-RU" sz="2200" b="1" dirty="0" err="1"/>
              <a:t>хімії</a:t>
            </a:r>
            <a:r>
              <a:rPr lang="ru-RU" sz="2200" b="1" dirty="0"/>
              <a:t>. –  Л.:</a:t>
            </a:r>
            <a:r>
              <a:rPr lang="ru-RU" sz="2200" b="1" dirty="0" err="1"/>
              <a:t>Світ</a:t>
            </a:r>
            <a:r>
              <a:rPr lang="ru-RU" sz="2200" b="1" dirty="0"/>
              <a:t>, 2000.– 424 с.</a:t>
            </a:r>
            <a:br>
              <a:rPr lang="ru-RU" sz="2200" b="1" dirty="0"/>
            </a:br>
            <a:endParaRPr lang="ru-RU" sz="2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7" r="8516"/>
          <a:stretch/>
        </p:blipFill>
        <p:spPr bwMode="auto">
          <a:xfrm>
            <a:off x="6156176" y="4758258"/>
            <a:ext cx="2798078" cy="193260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302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752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Будова атома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1"/>
            <a:ext cx="7416824" cy="42050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К\Desktop\image0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48883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323528" y="40355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/>
              <a:t>1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8687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692696"/>
            <a:ext cx="8229600" cy="72008"/>
          </a:xfrm>
        </p:spPr>
        <p:txBody>
          <a:bodyPr>
            <a:noAutofit/>
          </a:bodyPr>
          <a:lstStyle/>
          <a:p>
            <a:r>
              <a:rPr lang="ru-RU" sz="3200" dirty="0" err="1">
                <a:solidFill>
                  <a:srgbClr val="F2F2F2"/>
                </a:solidFill>
                <a:cs typeface="Aharoni" panose="02010803020104030203" pitchFamily="2" charset="-79"/>
              </a:rPr>
              <a:t>Основи</a:t>
            </a:r>
            <a:r>
              <a:rPr lang="ru-RU" sz="3200" dirty="0">
                <a:solidFill>
                  <a:srgbClr val="F2F2F2"/>
                </a:solidFill>
                <a:cs typeface="Aharoni" panose="02010803020104030203" pitchFamily="2" charset="-79"/>
              </a:rPr>
              <a:t> </a:t>
            </a:r>
            <a:r>
              <a:rPr lang="ru-RU" sz="3200" dirty="0" err="1">
                <a:solidFill>
                  <a:srgbClr val="F2F2F2"/>
                </a:solidFill>
                <a:cs typeface="Aharoni" panose="02010803020104030203" pitchFamily="2" charset="-79"/>
              </a:rPr>
              <a:t>сучасної</a:t>
            </a:r>
            <a:r>
              <a:rPr lang="ru-RU" sz="3200" dirty="0">
                <a:solidFill>
                  <a:srgbClr val="F2F2F2"/>
                </a:solidFill>
                <a:cs typeface="Aharoni" panose="02010803020104030203" pitchFamily="2" charset="-79"/>
              </a:rPr>
              <a:t> </a:t>
            </a:r>
            <a:r>
              <a:rPr lang="ru-RU" sz="3200" dirty="0" err="1">
                <a:solidFill>
                  <a:srgbClr val="F2F2F2"/>
                </a:solidFill>
                <a:cs typeface="Aharoni" panose="02010803020104030203" pitchFamily="2" charset="-79"/>
              </a:rPr>
              <a:t>теорії</a:t>
            </a:r>
            <a:r>
              <a:rPr lang="ru-RU" sz="3200" dirty="0">
                <a:solidFill>
                  <a:srgbClr val="F2F2F2"/>
                </a:solidFill>
                <a:cs typeface="Aharoni" panose="02010803020104030203" pitchFamily="2" charset="-79"/>
              </a:rPr>
              <a:t> </a:t>
            </a:r>
            <a:r>
              <a:rPr lang="ru-RU" sz="3200" dirty="0" err="1">
                <a:solidFill>
                  <a:srgbClr val="F2F2F2"/>
                </a:solidFill>
                <a:cs typeface="Aharoni" panose="02010803020104030203" pitchFamily="2" charset="-79"/>
              </a:rPr>
              <a:t>будови</a:t>
            </a:r>
            <a:r>
              <a:rPr lang="ru-RU" sz="3200" dirty="0">
                <a:solidFill>
                  <a:srgbClr val="F2F2F2"/>
                </a:solidFill>
                <a:cs typeface="Aharoni" panose="02010803020104030203" pitchFamily="2" charset="-79"/>
              </a:rPr>
              <a:t> атома </a:t>
            </a:r>
            <a:br>
              <a:rPr lang="ru-RU" sz="3200" dirty="0">
                <a:solidFill>
                  <a:srgbClr val="F2F2F2"/>
                </a:solidFill>
                <a:cs typeface="Aharoni" panose="02010803020104030203" pitchFamily="2" charset="-79"/>
              </a:rPr>
            </a:br>
            <a:endParaRPr lang="ru-RU" sz="3200" dirty="0">
              <a:solidFill>
                <a:srgbClr val="F2F2F2"/>
              </a:solidFill>
              <a:cs typeface="Aharoni" panose="02010803020104030203" pitchFamily="2" charset="-79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285431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251520" y="836712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cs typeface="Aharoni" panose="02010803020104030203" pitchFamily="2" charset="-79"/>
              </a:rPr>
              <a:t>2</a:t>
            </a:r>
            <a:endParaRPr lang="ru-RU" sz="24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0559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8447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29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44949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34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552353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10664" y="3573016"/>
            <a:ext cx="864096" cy="288032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87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Autofit/>
          </a:bodyPr>
          <a:lstStyle/>
          <a:p>
            <a:r>
              <a:rPr lang="ru-RU" sz="2400" b="1" dirty="0"/>
              <a:t>Структура </a:t>
            </a:r>
            <a:r>
              <a:rPr lang="ru-RU" sz="2400" b="1" dirty="0" err="1"/>
              <a:t>періодичної</a:t>
            </a:r>
            <a:r>
              <a:rPr lang="ru-RU" sz="2400" b="1" dirty="0"/>
              <a:t> </a:t>
            </a:r>
            <a:r>
              <a:rPr lang="ru-RU" sz="2400" b="1" dirty="0" err="1"/>
              <a:t>Системи</a:t>
            </a:r>
            <a:r>
              <a:rPr lang="ru-RU" sz="2400" b="1" dirty="0"/>
              <a:t> Д. І. </a:t>
            </a:r>
            <a:r>
              <a:rPr lang="ru-RU" sz="2400" b="1" dirty="0" err="1"/>
              <a:t>Менделєєва</a:t>
            </a:r>
            <a:r>
              <a:rPr lang="ru-RU" sz="2400" b="1" dirty="0"/>
              <a:t>. </a:t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К\Desktop\Period_syst_dovga_o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08" y="836712"/>
            <a:ext cx="8571323" cy="576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49268" y="40355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/>
              <a:t>3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659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rgbClr val="323232"/>
      </a:dk1>
      <a:lt1>
        <a:srgbClr val="50771B"/>
      </a:lt1>
      <a:dk2>
        <a:srgbClr val="323232"/>
      </a:dk2>
      <a:lt2>
        <a:srgbClr val="323232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98</Words>
  <Application>Microsoft Office PowerPoint</Application>
  <PresentationFormat>Экран (4:3)</PresentationFormat>
  <Paragraphs>21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Лекція 1 Тема: Будова атомів хімічних елементів. Періодичний закон і періодична система   </vt:lpstr>
      <vt:lpstr>План</vt:lpstr>
      <vt:lpstr>Рекомендована література:</vt:lpstr>
      <vt:lpstr>Будова атома</vt:lpstr>
      <vt:lpstr>Основи сучасної теорії будови атома  </vt:lpstr>
      <vt:lpstr>Презентация PowerPoint</vt:lpstr>
      <vt:lpstr>Презентация PowerPoint</vt:lpstr>
      <vt:lpstr>Презентация PowerPoint</vt:lpstr>
      <vt:lpstr>Структура періодичної Системи Д. І. Менделєєва.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Контрольні питання для самоперевірки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2 Тема: Будова атомів хімічних елементів. Періодичний закон і періодична система елементів. Хімічний зв'язок і будова молекул.   </dc:title>
  <dc:creator>ПК</dc:creator>
  <cp:lastModifiedBy>ПК</cp:lastModifiedBy>
  <cp:revision>13</cp:revision>
  <dcterms:created xsi:type="dcterms:W3CDTF">2018-09-12T17:36:41Z</dcterms:created>
  <dcterms:modified xsi:type="dcterms:W3CDTF">2021-11-09T12:08:45Z</dcterms:modified>
</cp:coreProperties>
</file>