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57" r:id="rId5"/>
    <p:sldId id="259" r:id="rId6"/>
    <p:sldId id="269" r:id="rId7"/>
    <p:sldId id="270" r:id="rId8"/>
    <p:sldId id="271" r:id="rId9"/>
    <p:sldId id="272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3838"/>
            <a:ext cx="9753600" cy="730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"/>
            <a:ext cx="7772400" cy="1340767"/>
          </a:xfrm>
        </p:spPr>
        <p:txBody>
          <a:bodyPr/>
          <a:lstStyle/>
          <a:p>
            <a:r>
              <a:rPr lang="uk-UA" b="1" smtClean="0"/>
              <a:t>Лекція 3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356992"/>
            <a:ext cx="6408712" cy="3168352"/>
          </a:xfrm>
        </p:spPr>
        <p:txBody>
          <a:bodyPr>
            <a:normAutofit fontScale="47500" lnSpcReduction="20000"/>
          </a:bodyPr>
          <a:lstStyle/>
          <a:p>
            <a:r>
              <a:rPr lang="uk-UA" sz="5100" b="1" dirty="0" err="1" smtClean="0">
                <a:solidFill>
                  <a:schemeClr val="tx1"/>
                </a:solidFill>
              </a:rPr>
              <a:t>Рекомедована</a:t>
            </a:r>
            <a:r>
              <a:rPr lang="uk-UA" sz="5100" b="1" dirty="0" smtClean="0">
                <a:solidFill>
                  <a:schemeClr val="tx1"/>
                </a:solidFill>
              </a:rPr>
              <a:t> література:</a:t>
            </a:r>
          </a:p>
          <a:p>
            <a:pPr marL="1200150" lvl="1" indent="-742950" algn="just">
              <a:buFont typeface="+mj-lt"/>
              <a:buAutoNum type="arabicPeriod"/>
            </a:pPr>
            <a:r>
              <a:rPr lang="ru-RU" sz="3800" b="1" dirty="0" smtClean="0">
                <a:solidFill>
                  <a:schemeClr val="tx1"/>
                </a:solidFill>
              </a:rPr>
              <a:t>Голуб </a:t>
            </a:r>
            <a:r>
              <a:rPr lang="ru-RU" sz="3800" b="1" dirty="0">
                <a:solidFill>
                  <a:schemeClr val="tx1"/>
                </a:solidFill>
              </a:rPr>
              <a:t>О.А. </a:t>
            </a:r>
            <a:r>
              <a:rPr lang="ru-RU" sz="3800" b="1" dirty="0" err="1">
                <a:solidFill>
                  <a:schemeClr val="tx1"/>
                </a:solidFill>
              </a:rPr>
              <a:t>Українська</a:t>
            </a:r>
            <a:r>
              <a:rPr lang="ru-RU" sz="3800" b="1" dirty="0">
                <a:solidFill>
                  <a:schemeClr val="tx1"/>
                </a:solidFill>
              </a:rPr>
              <a:t> номенклатура в </a:t>
            </a:r>
            <a:r>
              <a:rPr lang="ru-RU" sz="3800" b="1" dirty="0" err="1">
                <a:solidFill>
                  <a:schemeClr val="tx1"/>
                </a:solidFill>
              </a:rPr>
              <a:t>неорганічній</a:t>
            </a:r>
            <a:r>
              <a:rPr lang="ru-RU" sz="3800" b="1" dirty="0">
                <a:solidFill>
                  <a:schemeClr val="tx1"/>
                </a:solidFill>
              </a:rPr>
              <a:t> </a:t>
            </a:r>
            <a:r>
              <a:rPr lang="ru-RU" sz="3800" b="1" dirty="0" err="1">
                <a:solidFill>
                  <a:schemeClr val="tx1"/>
                </a:solidFill>
              </a:rPr>
              <a:t>хімії</a:t>
            </a:r>
            <a:r>
              <a:rPr lang="ru-RU" sz="3800" b="1" dirty="0">
                <a:solidFill>
                  <a:schemeClr val="tx1"/>
                </a:solidFill>
              </a:rPr>
              <a:t>. – К.: КУ, 1992. – 52 с.</a:t>
            </a:r>
          </a:p>
          <a:p>
            <a:pPr marL="1200150" lvl="1" indent="-742950" algn="just">
              <a:buFont typeface="+mj-lt"/>
              <a:buAutoNum type="arabicPeriod"/>
            </a:pPr>
            <a:r>
              <a:rPr lang="ru-RU" sz="3800" b="1" dirty="0">
                <a:solidFill>
                  <a:schemeClr val="tx1"/>
                </a:solidFill>
              </a:rPr>
              <a:t>Кириченко В.І. </a:t>
            </a:r>
            <a:r>
              <a:rPr lang="ru-RU" sz="3800" b="1" dirty="0" err="1">
                <a:solidFill>
                  <a:schemeClr val="tx1"/>
                </a:solidFill>
              </a:rPr>
              <a:t>Загальна</a:t>
            </a:r>
            <a:r>
              <a:rPr lang="ru-RU" sz="3800" b="1" dirty="0">
                <a:solidFill>
                  <a:schemeClr val="tx1"/>
                </a:solidFill>
              </a:rPr>
              <a:t> </a:t>
            </a:r>
            <a:r>
              <a:rPr lang="ru-RU" sz="3800" b="1" dirty="0" err="1">
                <a:solidFill>
                  <a:schemeClr val="tx1"/>
                </a:solidFill>
              </a:rPr>
              <a:t>хімія</a:t>
            </a:r>
            <a:r>
              <a:rPr lang="ru-RU" sz="3800" b="1" dirty="0">
                <a:solidFill>
                  <a:schemeClr val="tx1"/>
                </a:solidFill>
              </a:rPr>
              <a:t>. – К.: </a:t>
            </a:r>
            <a:r>
              <a:rPr lang="ru-RU" sz="3800" b="1" dirty="0" err="1">
                <a:solidFill>
                  <a:schemeClr val="tx1"/>
                </a:solidFill>
              </a:rPr>
              <a:t>Вища</a:t>
            </a:r>
            <a:r>
              <a:rPr lang="ru-RU" sz="3800" b="1" dirty="0">
                <a:solidFill>
                  <a:schemeClr val="tx1"/>
                </a:solidFill>
              </a:rPr>
              <a:t> </a:t>
            </a:r>
            <a:r>
              <a:rPr lang="ru-RU" sz="3800" b="1" dirty="0" err="1">
                <a:solidFill>
                  <a:schemeClr val="tx1"/>
                </a:solidFill>
              </a:rPr>
              <a:t>шк</a:t>
            </a:r>
            <a:r>
              <a:rPr lang="ru-RU" sz="3800" b="1" dirty="0">
                <a:solidFill>
                  <a:schemeClr val="tx1"/>
                </a:solidFill>
              </a:rPr>
              <a:t>., 2005. –520 с.</a:t>
            </a:r>
          </a:p>
          <a:p>
            <a:pPr marL="1200150" lvl="1" indent="-742950" algn="just">
              <a:buFont typeface="+mj-lt"/>
              <a:buAutoNum type="arabicPeriod"/>
            </a:pPr>
            <a:r>
              <a:rPr lang="ru-RU" sz="3800" b="1" dirty="0">
                <a:solidFill>
                  <a:schemeClr val="tx1"/>
                </a:solidFill>
              </a:rPr>
              <a:t>Рейтер Л.Г., Степаненко О.М., Басов В.П. </a:t>
            </a:r>
            <a:r>
              <a:rPr lang="ru-RU" sz="3800" b="1" dirty="0" err="1">
                <a:solidFill>
                  <a:schemeClr val="tx1"/>
                </a:solidFill>
              </a:rPr>
              <a:t>Теоретичні</a:t>
            </a:r>
            <a:r>
              <a:rPr lang="ru-RU" sz="3800" b="1" dirty="0">
                <a:solidFill>
                  <a:schemeClr val="tx1"/>
                </a:solidFill>
              </a:rPr>
              <a:t> </a:t>
            </a:r>
            <a:r>
              <a:rPr lang="ru-RU" sz="3800" b="1" dirty="0" err="1">
                <a:solidFill>
                  <a:schemeClr val="tx1"/>
                </a:solidFill>
              </a:rPr>
              <a:t>розділи</a:t>
            </a:r>
            <a:r>
              <a:rPr lang="ru-RU" sz="3800" b="1" dirty="0">
                <a:solidFill>
                  <a:schemeClr val="tx1"/>
                </a:solidFill>
              </a:rPr>
              <a:t> </a:t>
            </a:r>
            <a:r>
              <a:rPr lang="ru-RU" sz="3800" b="1" dirty="0" err="1">
                <a:solidFill>
                  <a:schemeClr val="tx1"/>
                </a:solidFill>
              </a:rPr>
              <a:t>загальної</a:t>
            </a:r>
            <a:r>
              <a:rPr lang="ru-RU" sz="3800" b="1" dirty="0">
                <a:solidFill>
                  <a:schemeClr val="tx1"/>
                </a:solidFill>
              </a:rPr>
              <a:t> </a:t>
            </a:r>
            <a:r>
              <a:rPr lang="ru-RU" sz="3800" b="1" dirty="0" err="1">
                <a:solidFill>
                  <a:schemeClr val="tx1"/>
                </a:solidFill>
              </a:rPr>
              <a:t>хімії</a:t>
            </a:r>
            <a:r>
              <a:rPr lang="ru-RU" sz="3800" b="1" dirty="0">
                <a:solidFill>
                  <a:schemeClr val="tx1"/>
                </a:solidFill>
              </a:rPr>
              <a:t>.– К.: </a:t>
            </a:r>
            <a:r>
              <a:rPr lang="ru-RU" sz="3800" b="1" dirty="0" err="1">
                <a:solidFill>
                  <a:schemeClr val="tx1"/>
                </a:solidFill>
              </a:rPr>
              <a:t>Каравела</a:t>
            </a:r>
            <a:r>
              <a:rPr lang="ru-RU" sz="3800" b="1" dirty="0">
                <a:solidFill>
                  <a:schemeClr val="tx1"/>
                </a:solidFill>
              </a:rPr>
              <a:t>, 2003. – 304 с.</a:t>
            </a:r>
          </a:p>
          <a:p>
            <a:pPr marL="1200150" lvl="1" indent="-742950" algn="just">
              <a:buFont typeface="+mj-lt"/>
              <a:buAutoNum type="arabicPeriod"/>
            </a:pPr>
            <a:r>
              <a:rPr lang="ru-RU" sz="3800" b="1" dirty="0">
                <a:solidFill>
                  <a:schemeClr val="tx1"/>
                </a:solidFill>
              </a:rPr>
              <a:t>Романова Н.В. </a:t>
            </a:r>
            <a:r>
              <a:rPr lang="ru-RU" sz="3800" b="1" dirty="0" err="1">
                <a:solidFill>
                  <a:schemeClr val="tx1"/>
                </a:solidFill>
              </a:rPr>
              <a:t>Загальна</a:t>
            </a:r>
            <a:r>
              <a:rPr lang="ru-RU" sz="3800" b="1" dirty="0">
                <a:solidFill>
                  <a:schemeClr val="tx1"/>
                </a:solidFill>
              </a:rPr>
              <a:t> та </a:t>
            </a:r>
            <a:r>
              <a:rPr lang="ru-RU" sz="3800" b="1" dirty="0" err="1">
                <a:solidFill>
                  <a:schemeClr val="tx1"/>
                </a:solidFill>
              </a:rPr>
              <a:t>неорганічна</a:t>
            </a:r>
            <a:r>
              <a:rPr lang="ru-RU" sz="3800" b="1" dirty="0">
                <a:solidFill>
                  <a:schemeClr val="tx1"/>
                </a:solidFill>
              </a:rPr>
              <a:t> </a:t>
            </a:r>
            <a:r>
              <a:rPr lang="ru-RU" sz="3800" b="1" dirty="0" err="1">
                <a:solidFill>
                  <a:schemeClr val="tx1"/>
                </a:solidFill>
              </a:rPr>
              <a:t>хімія</a:t>
            </a:r>
            <a:r>
              <a:rPr lang="ru-RU" sz="3800" b="1" dirty="0">
                <a:solidFill>
                  <a:schemeClr val="tx1"/>
                </a:solidFill>
              </a:rPr>
              <a:t>.– </a:t>
            </a:r>
            <a:r>
              <a:rPr lang="ru-RU" sz="3800" b="1" dirty="0" err="1">
                <a:solidFill>
                  <a:schemeClr val="tx1"/>
                </a:solidFill>
              </a:rPr>
              <a:t>Київ</a:t>
            </a:r>
            <a:r>
              <a:rPr lang="ru-RU" sz="3800" b="1" dirty="0">
                <a:solidFill>
                  <a:schemeClr val="tx1"/>
                </a:solidFill>
              </a:rPr>
              <a:t>: </a:t>
            </a:r>
            <a:r>
              <a:rPr lang="ru-RU" sz="3800" b="1" dirty="0" err="1">
                <a:solidFill>
                  <a:schemeClr val="tx1"/>
                </a:solidFill>
              </a:rPr>
              <a:t>Вищ</a:t>
            </a:r>
            <a:r>
              <a:rPr lang="ru-RU" sz="3800" b="1" dirty="0">
                <a:solidFill>
                  <a:schemeClr val="tx1"/>
                </a:solidFill>
              </a:rPr>
              <a:t>. </a:t>
            </a:r>
            <a:r>
              <a:rPr lang="ru-RU" sz="3800" b="1" dirty="0" err="1">
                <a:solidFill>
                  <a:schemeClr val="tx1"/>
                </a:solidFill>
              </a:rPr>
              <a:t>шк</a:t>
            </a:r>
            <a:r>
              <a:rPr lang="ru-RU" sz="3800" b="1" dirty="0">
                <a:solidFill>
                  <a:schemeClr val="tx1"/>
                </a:solidFill>
              </a:rPr>
              <a:t>., 1998.–480 с.</a:t>
            </a:r>
          </a:p>
          <a:p>
            <a:pPr marL="1200150" lvl="1" indent="-742950" algn="just">
              <a:buFont typeface="+mj-lt"/>
              <a:buAutoNum type="arabicPeriod"/>
            </a:pPr>
            <a:r>
              <a:rPr lang="ru-RU" sz="3800" b="1" dirty="0" err="1">
                <a:solidFill>
                  <a:schemeClr val="tx1"/>
                </a:solidFill>
              </a:rPr>
              <a:t>Телегус</a:t>
            </a:r>
            <a:r>
              <a:rPr lang="ru-RU" sz="3800" b="1" dirty="0">
                <a:solidFill>
                  <a:schemeClr val="tx1"/>
                </a:solidFill>
              </a:rPr>
              <a:t> В.С., </a:t>
            </a:r>
            <a:r>
              <a:rPr lang="ru-RU" sz="3800" b="1" dirty="0" err="1">
                <a:solidFill>
                  <a:schemeClr val="tx1"/>
                </a:solidFill>
              </a:rPr>
              <a:t>Бодак</a:t>
            </a:r>
            <a:r>
              <a:rPr lang="ru-RU" sz="3800" b="1" dirty="0">
                <a:solidFill>
                  <a:schemeClr val="tx1"/>
                </a:solidFill>
              </a:rPr>
              <a:t> О.І., </a:t>
            </a:r>
            <a:r>
              <a:rPr lang="ru-RU" sz="3800" b="1" dirty="0" err="1">
                <a:solidFill>
                  <a:schemeClr val="tx1"/>
                </a:solidFill>
              </a:rPr>
              <a:t>Заречнюк</a:t>
            </a:r>
            <a:r>
              <a:rPr lang="ru-RU" sz="3800" b="1" dirty="0">
                <a:solidFill>
                  <a:schemeClr val="tx1"/>
                </a:solidFill>
              </a:rPr>
              <a:t> О.С. </a:t>
            </a:r>
            <a:r>
              <a:rPr lang="ru-RU" sz="3800" b="1" dirty="0" err="1">
                <a:solidFill>
                  <a:schemeClr val="tx1"/>
                </a:solidFill>
              </a:rPr>
              <a:t>Основи</a:t>
            </a:r>
            <a:r>
              <a:rPr lang="ru-RU" sz="3800" b="1" dirty="0">
                <a:solidFill>
                  <a:schemeClr val="tx1"/>
                </a:solidFill>
              </a:rPr>
              <a:t> </a:t>
            </a:r>
            <a:r>
              <a:rPr lang="ru-RU" sz="3800" b="1" dirty="0" err="1">
                <a:solidFill>
                  <a:schemeClr val="tx1"/>
                </a:solidFill>
              </a:rPr>
              <a:t>загальної</a:t>
            </a:r>
            <a:r>
              <a:rPr lang="ru-RU" sz="3800" b="1" dirty="0">
                <a:solidFill>
                  <a:schemeClr val="tx1"/>
                </a:solidFill>
              </a:rPr>
              <a:t> </a:t>
            </a:r>
            <a:r>
              <a:rPr lang="ru-RU" sz="3800" b="1" dirty="0" err="1">
                <a:solidFill>
                  <a:schemeClr val="tx1"/>
                </a:solidFill>
              </a:rPr>
              <a:t>хімії</a:t>
            </a:r>
            <a:r>
              <a:rPr lang="ru-RU" sz="3800" b="1" dirty="0">
                <a:solidFill>
                  <a:schemeClr val="tx1"/>
                </a:solidFill>
              </a:rPr>
              <a:t>. –  Л.:</a:t>
            </a:r>
            <a:r>
              <a:rPr lang="ru-RU" sz="3800" b="1" dirty="0" err="1">
                <a:solidFill>
                  <a:schemeClr val="tx1"/>
                </a:solidFill>
              </a:rPr>
              <a:t>Світ</a:t>
            </a:r>
            <a:r>
              <a:rPr lang="ru-RU" sz="3800" b="1" dirty="0">
                <a:solidFill>
                  <a:schemeClr val="tx1"/>
                </a:solidFill>
              </a:rPr>
              <a:t>, 2000.– 424 с.</a:t>
            </a:r>
          </a:p>
          <a:p>
            <a:endParaRPr lang="ru-RU" sz="3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62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КИСЛО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18" y="-413375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14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" y="0"/>
            <a:ext cx="915592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298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194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СОЛІ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43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СОЛІ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89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https://cf.ppt-online.org/files/slide/c/ctq0olMLZ5pKGNeJdsh3Habj4z8VExTWFnSm6w/slide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77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cf.ppt-online.org/files/slide/c/ctq0olMLZ5pKGNeJdsh3Habj4z8VExTWFnSm6w/slide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5941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53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2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uk-UA" b="1" dirty="0" smtClean="0"/>
              <a:t>Оксиди, номенклатура, класифікація</a:t>
            </a:r>
          </a:p>
          <a:p>
            <a:pPr marL="514350" indent="-514350">
              <a:buAutoNum type="arabicPeriod"/>
            </a:pPr>
            <a:r>
              <a:rPr lang="uk-UA" b="1" dirty="0" smtClean="0"/>
              <a:t>Гідроксиди, номенклатура, класифікація</a:t>
            </a:r>
          </a:p>
          <a:p>
            <a:pPr marL="514350" indent="-514350">
              <a:buAutoNum type="arabicPeriod"/>
            </a:pPr>
            <a:r>
              <a:rPr lang="uk-UA" b="1" dirty="0" smtClean="0"/>
              <a:t>Кислоти, номенклатура, класифікація</a:t>
            </a:r>
          </a:p>
          <a:p>
            <a:pPr marL="514350" indent="-514350">
              <a:buAutoNum type="arabicPeriod"/>
            </a:pPr>
            <a:r>
              <a:rPr lang="uk-UA" b="1" dirty="0" smtClean="0"/>
              <a:t>Солі, номенклатура, класифікація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7309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3838"/>
            <a:ext cx="9753600" cy="730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411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cf.ppt-online.org/files/slide/c/ctq0olMLZ5pKGNeJdsh3Habj4z8VExTWFnSm6w/sli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6" y="-447675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54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оксид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229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57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Класифікація гідроксидів&#10;Гідроксиди&#10;Розчинні у воді&#10;Луги&#10;NaOH, KOH&#10;Нерозчинні у воді&#10;Основи&#10;Cu(OH)2, Fe(OH)3&#10;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3" y="31973"/>
            <a:ext cx="9091869" cy="6826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0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К\Desktop\-16-6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" y="69766"/>
            <a:ext cx="9065860" cy="68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02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К\Desktop\-18-6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2" y="0"/>
            <a:ext cx="91344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13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ПК\Desktop\-17-6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20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121</Words>
  <Application>Microsoft Office PowerPoint</Application>
  <PresentationFormat>Экран (4:3)</PresentationFormat>
  <Paragraphs>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Лекція 3 </vt:lpstr>
      <vt:lpstr>План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</dc:title>
  <dc:creator>ПК</dc:creator>
  <cp:lastModifiedBy>ПК</cp:lastModifiedBy>
  <cp:revision>6</cp:revision>
  <dcterms:created xsi:type="dcterms:W3CDTF">2021-09-06T06:12:13Z</dcterms:created>
  <dcterms:modified xsi:type="dcterms:W3CDTF">2021-11-09T12:10:39Z</dcterms:modified>
</cp:coreProperties>
</file>