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33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1343282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703479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40541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431676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28107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922937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159548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70772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640308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F0F75AB-34B5-48F6-AF24-854E98D669CD}" type="datetimeFigureOut">
              <a:rPr lang="ru-RU" smtClean="0"/>
              <a:t>25.02.2019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540766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F0F75AB-34B5-48F6-AF24-854E98D669CD}" type="datetimeFigureOut">
              <a:rPr lang="ru-RU" smtClean="0"/>
              <a:t>25.02.2019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179728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F0F75AB-34B5-48F6-AF24-854E98D669CD}" type="datetimeFigureOut">
              <a:rPr lang="ru-RU" smtClean="0"/>
              <a:t>25.02.2019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3278614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F0F75AB-34B5-48F6-AF24-854E98D669CD}" type="datetimeFigureOut">
              <a:rPr lang="ru-RU" smtClean="0"/>
              <a:t>25.02.2019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253402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F75AB-34B5-48F6-AF24-854E98D669CD}" type="datetimeFigureOut">
              <a:rPr lang="ru-RU" smtClean="0"/>
              <a:t>25.02.2019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1270261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0F75AB-34B5-48F6-AF24-854E98D669CD}" type="datetimeFigureOut">
              <a:rPr lang="ru-RU" smtClean="0"/>
              <a:t>25.02.2019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1875062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0F75AB-34B5-48F6-AF24-854E98D669CD}" type="datetimeFigureOut">
              <a:rPr lang="ru-RU" smtClean="0"/>
              <a:t>25.02.2019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C18B662-4879-4B9A-8288-FFE546BCB61E}" type="slidenum">
              <a:rPr lang="ru-RU" smtClean="0"/>
              <a:t>‹#›</a:t>
            </a:fld>
            <a:endParaRPr lang="ru-RU"/>
          </a:p>
        </p:txBody>
      </p:sp>
    </p:spTree>
    <p:extLst>
      <p:ext uri="{BB962C8B-B14F-4D97-AF65-F5344CB8AC3E}">
        <p14:creationId xmlns:p14="http://schemas.microsoft.com/office/powerpoint/2010/main" val="192504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F0F75AB-34B5-48F6-AF24-854E98D669CD}" type="datetimeFigureOut">
              <a:rPr lang="ru-RU" smtClean="0"/>
              <a:t>25.02.2019</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C18B662-4879-4B9A-8288-FFE546BCB61E}" type="slidenum">
              <a:rPr lang="ru-RU" smtClean="0"/>
              <a:t>‹#›</a:t>
            </a:fld>
            <a:endParaRPr lang="ru-RU"/>
          </a:p>
        </p:txBody>
      </p:sp>
    </p:spTree>
    <p:extLst>
      <p:ext uri="{BB962C8B-B14F-4D97-AF65-F5344CB8AC3E}">
        <p14:creationId xmlns:p14="http://schemas.microsoft.com/office/powerpoint/2010/main" val="18421366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75211" y="1619793"/>
            <a:ext cx="8725990" cy="2965270"/>
          </a:xfrm>
        </p:spPr>
        <p:txBody>
          <a:bodyPr/>
          <a:lstStyle/>
          <a:p>
            <a:r>
              <a:rPr lang="uk-UA" sz="4400" dirty="0"/>
              <a:t>Безпека туристичних подорожей</a:t>
            </a:r>
            <a:r>
              <a:rPr lang="ru-RU" sz="4400" dirty="0"/>
              <a:t/>
            </a:r>
            <a:br>
              <a:rPr lang="ru-RU" sz="4400" dirty="0"/>
            </a:br>
            <a:endParaRPr lang="ru-RU" sz="4400" dirty="0"/>
          </a:p>
        </p:txBody>
      </p:sp>
    </p:spTree>
    <p:extLst>
      <p:ext uri="{BB962C8B-B14F-4D97-AF65-F5344CB8AC3E}">
        <p14:creationId xmlns:p14="http://schemas.microsoft.com/office/powerpoint/2010/main" val="4096864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2069" y="326571"/>
            <a:ext cx="11769634" cy="2325460"/>
          </a:xfrm>
        </p:spPr>
        <p:txBody>
          <a:bodyPr>
            <a:noAutofit/>
          </a:bodyPr>
          <a:lstStyle/>
          <a:p>
            <a:r>
              <a:rPr lang="uk-UA" sz="1800" dirty="0">
                <a:solidFill>
                  <a:schemeClr val="tx1"/>
                </a:solidFill>
              </a:rPr>
              <a:t>Для забезпечення безпеки туристів світовою спільнотою запропоновано створення туроператорами, банками і страховиками спільних «гарантійних фондів» за рахунок відрахування певного відсотка від страхових премій, що перераховуються туроператорами страховикам. І тут прикладом може бути Італія, де існує державний фінансовий фонд, покликаний вирішувати завдання допомоги туристам у форс-мажорних ситуаціях. В Австрії також функціонує цілодобова бюджетна організація при державному органі управління туризмом, в яку </a:t>
            </a:r>
            <a:r>
              <a:rPr lang="uk-UA" sz="1800" dirty="0" err="1">
                <a:solidFill>
                  <a:schemeClr val="tx1"/>
                </a:solidFill>
              </a:rPr>
              <a:t>оперативно</a:t>
            </a:r>
            <a:r>
              <a:rPr lang="uk-UA" sz="1800" dirty="0">
                <a:solidFill>
                  <a:schemeClr val="tx1"/>
                </a:solidFill>
              </a:rPr>
              <a:t> надходить вся інформація про проблеми з австрійцями за кордоном. Зазначена організація має всі необхідні засоби оперативного забезпечення евакуації туристів з проблемних регіонів</a:t>
            </a:r>
            <a:r>
              <a:rPr lang="ru-RU" sz="1800" dirty="0">
                <a:solidFill>
                  <a:schemeClr val="tx1"/>
                </a:solidFill>
              </a:rPr>
              <a:t/>
            </a:r>
            <a:br>
              <a:rPr lang="ru-RU" sz="1800" dirty="0">
                <a:solidFill>
                  <a:schemeClr val="tx1"/>
                </a:solidFill>
              </a:rPr>
            </a:br>
            <a:endParaRPr lang="ru-RU" sz="1800" dirty="0">
              <a:solidFill>
                <a:schemeClr val="tx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70626" y="2652032"/>
            <a:ext cx="7165706" cy="4030710"/>
          </a:xfrm>
        </p:spPr>
      </p:pic>
    </p:spTree>
    <p:extLst>
      <p:ext uri="{BB962C8B-B14F-4D97-AF65-F5344CB8AC3E}">
        <p14:creationId xmlns:p14="http://schemas.microsoft.com/office/powerpoint/2010/main" val="2297807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l" defTabSz="457200" rtl="0">
              <a:spcBef>
                <a:spcPct val="0"/>
              </a:spcBef>
            </a:pPr>
            <a:r>
              <a:rPr lang="uk-UA" sz="3200" dirty="0"/>
              <a:t>Організація безпеки під час подорожі</a:t>
            </a:r>
            <a:r>
              <a:rPr lang="ru-RU" sz="1400" dirty="0"/>
              <a:t/>
            </a:r>
            <a:br>
              <a:rPr lang="ru-RU" sz="1400"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5897" y="3364810"/>
            <a:ext cx="8660674" cy="3425490"/>
          </a:xfrm>
          <a:prstGeom prst="rect">
            <a:avLst/>
          </a:prstGeom>
        </p:spPr>
      </p:pic>
      <p:sp>
        <p:nvSpPr>
          <p:cNvPr id="3" name="Объект 2"/>
          <p:cNvSpPr>
            <a:spLocks noGrp="1"/>
          </p:cNvSpPr>
          <p:nvPr>
            <p:ph idx="1"/>
          </p:nvPr>
        </p:nvSpPr>
        <p:spPr>
          <a:xfrm>
            <a:off x="378823" y="1358537"/>
            <a:ext cx="9274628" cy="4682826"/>
          </a:xfrm>
        </p:spPr>
        <p:txBody>
          <a:bodyPr>
            <a:normAutofit/>
          </a:bodyPr>
          <a:lstStyle/>
          <a:p>
            <a:pPr marL="0" indent="0">
              <a:buNone/>
            </a:pPr>
            <a:r>
              <a:rPr lang="uk-UA" sz="2400" b="1" dirty="0">
                <a:solidFill>
                  <a:srgbClr val="FF0000"/>
                </a:solidFill>
              </a:rPr>
              <a:t>Перебуваючи в незнайомому середовищі, яке відрізняється від місця постійного проживання, активно відпочиваючи, турист постійно знаходиться під впливом ризикових обставин. Він не знає досконало звичаїв, мови, традицій, побуту, не має імунітету від </a:t>
            </a:r>
            <a:r>
              <a:rPr lang="uk-UA" sz="2400" b="1" dirty="0" err="1">
                <a:solidFill>
                  <a:srgbClr val="FF0000"/>
                </a:solidFill>
              </a:rPr>
              <a:t>хвороб</a:t>
            </a:r>
            <a:r>
              <a:rPr lang="uk-UA" sz="2400" b="1" dirty="0">
                <a:solidFill>
                  <a:srgbClr val="FF0000"/>
                </a:solidFill>
              </a:rPr>
              <a:t>, поширених у даній місцевості, не пристосований до проживання та інтенсивних навантажень у гірських районах, в пустелі або на воді.</a:t>
            </a:r>
            <a:endParaRPr lang="ru-RU" sz="2400" b="1" dirty="0">
              <a:solidFill>
                <a:srgbClr val="FF0000"/>
              </a:solidFill>
            </a:endParaRPr>
          </a:p>
          <a:p>
            <a:endParaRPr lang="ru-RU" sz="2400" b="1" dirty="0">
              <a:solidFill>
                <a:srgbClr val="FF0000"/>
              </a:solidFill>
            </a:endParaRPr>
          </a:p>
        </p:txBody>
      </p:sp>
    </p:spTree>
    <p:extLst>
      <p:ext uri="{BB962C8B-B14F-4D97-AF65-F5344CB8AC3E}">
        <p14:creationId xmlns:p14="http://schemas.microsoft.com/office/powerpoint/2010/main" val="1277333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0263" y="248195"/>
            <a:ext cx="8803739" cy="5793168"/>
          </a:xfrm>
        </p:spPr>
        <p:txBody>
          <a:bodyPr/>
          <a:lstStyle/>
          <a:p>
            <a:pPr marL="0" indent="0">
              <a:buNone/>
            </a:pPr>
            <a:r>
              <a:rPr lang="uk-UA" dirty="0"/>
              <a:t>Згідно із Законом України "Про туризм" із метою забезпечення безпеки туристів суб'єкти туристичної діяльності зобов'язані здійснювати:</a:t>
            </a:r>
            <a:endParaRPr lang="ru-RU" dirty="0"/>
          </a:p>
          <a:p>
            <a:r>
              <a:rPr lang="uk-UA" dirty="0"/>
              <a:t>підготовку безпечних умов для перебування туристів, облаштування трас походів, прогулянок, екскурсій, місць проведення змагань, забезпечення туристів справним спорядженням та інвентарем;</a:t>
            </a:r>
            <a:endParaRPr lang="ru-RU" dirty="0"/>
          </a:p>
          <a:p>
            <a:r>
              <a:rPr lang="uk-UA" dirty="0"/>
              <a:t>навчання туристів засобам профілактики і захисту від травм та нещасних випадків, інструктаж із надання першої медичної допомоги, а також інформування про джерела небезпеки, які можуть бути зумовлені характером маршруту та поведінкою самих туристів;</a:t>
            </a:r>
            <a:endParaRPr lang="ru-RU" dirty="0"/>
          </a:p>
          <a:p>
            <a:r>
              <a:rPr lang="uk-UA" dirty="0"/>
              <a:t>контроль за підготовкою туристів до подорожей, походів, змагань, інших туристичних заходів;</a:t>
            </a:r>
            <a:endParaRPr lang="ru-RU" dirty="0"/>
          </a:p>
          <a:p>
            <a:r>
              <a:rPr lang="uk-UA" dirty="0"/>
              <a:t>надання оперативної допомоги туристам, що зазнають лиха, транспортування потерпілих;</a:t>
            </a:r>
            <a:endParaRPr lang="ru-RU" dirty="0"/>
          </a:p>
          <a:p>
            <a:r>
              <a:rPr lang="uk-UA" dirty="0"/>
              <a:t>розробку та реалізацію спеціальних вимог безпеки під час організації та проведення походів з автомобільного, гірського, лижного, велосипедного, водного, мотоциклетного, пішохідного туризму та спелеотуризму</a:t>
            </a:r>
            <a:endParaRPr lang="ru-RU"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4002" y="248195"/>
            <a:ext cx="2628900" cy="1743075"/>
          </a:xfrm>
          <a:prstGeom prst="rect">
            <a:avLst/>
          </a:prstGeo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r="15531"/>
          <a:stretch/>
        </p:blipFill>
        <p:spPr>
          <a:xfrm>
            <a:off x="9084640" y="2165609"/>
            <a:ext cx="3007623" cy="1958340"/>
          </a:xfrm>
          <a:prstGeom prst="rect">
            <a:avLst/>
          </a:prstGeom>
        </p:spPr>
      </p:pic>
    </p:spTree>
    <p:extLst>
      <p:ext uri="{BB962C8B-B14F-4D97-AF65-F5344CB8AC3E}">
        <p14:creationId xmlns:p14="http://schemas.microsoft.com/office/powerpoint/2010/main" val="1399890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8866" y="1046252"/>
            <a:ext cx="9585690" cy="4792845"/>
          </a:xfrm>
          <a:prstGeom prst="rect">
            <a:avLst/>
          </a:prstGeom>
        </p:spPr>
      </p:pic>
      <p:sp>
        <p:nvSpPr>
          <p:cNvPr id="3" name="Объект 2"/>
          <p:cNvSpPr>
            <a:spLocks noGrp="1"/>
          </p:cNvSpPr>
          <p:nvPr>
            <p:ph idx="1"/>
          </p:nvPr>
        </p:nvSpPr>
        <p:spPr>
          <a:xfrm>
            <a:off x="7759338" y="5839097"/>
            <a:ext cx="4271553" cy="811120"/>
          </a:xfrm>
        </p:spPr>
        <p:txBody>
          <a:bodyPr>
            <a:normAutofit/>
          </a:bodyPr>
          <a:lstStyle/>
          <a:p>
            <a:pPr marL="0" indent="0">
              <a:buNone/>
            </a:pPr>
            <a:r>
              <a:rPr lang="uk-UA" sz="3200" dirty="0" smtClean="0"/>
              <a:t>Дякую за увагу!</a:t>
            </a:r>
            <a:endParaRPr lang="ru-RU" sz="3200" dirty="0"/>
          </a:p>
        </p:txBody>
      </p:sp>
      <p:sp>
        <p:nvSpPr>
          <p:cNvPr id="5" name="TextBox 4"/>
          <p:cNvSpPr txBox="1"/>
          <p:nvPr/>
        </p:nvSpPr>
        <p:spPr>
          <a:xfrm>
            <a:off x="979714" y="431074"/>
            <a:ext cx="2873828" cy="830997"/>
          </a:xfrm>
          <a:prstGeom prst="rect">
            <a:avLst/>
          </a:prstGeom>
          <a:noFill/>
        </p:spPr>
        <p:txBody>
          <a:bodyPr wrap="square" rtlCol="0">
            <a:spAutoFit/>
          </a:bodyPr>
          <a:lstStyle/>
          <a:p>
            <a:r>
              <a:rPr lang="uk-UA" sz="2400" dirty="0" smtClean="0">
                <a:latin typeface="+mj-lt"/>
              </a:rPr>
              <a:t>Безпечної подорожі!</a:t>
            </a:r>
            <a:endParaRPr lang="ru-RU" sz="2400" dirty="0">
              <a:latin typeface="+mj-lt"/>
            </a:endParaRPr>
          </a:p>
        </p:txBody>
      </p:sp>
    </p:spTree>
    <p:extLst>
      <p:ext uri="{BB962C8B-B14F-4D97-AF65-F5344CB8AC3E}">
        <p14:creationId xmlns:p14="http://schemas.microsoft.com/office/powerpoint/2010/main" val="2770831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a:t>
            </a:r>
            <a:endParaRPr lang="ru-RU" dirty="0"/>
          </a:p>
        </p:txBody>
      </p:sp>
      <p:sp>
        <p:nvSpPr>
          <p:cNvPr id="3" name="Объект 2"/>
          <p:cNvSpPr>
            <a:spLocks noGrp="1"/>
          </p:cNvSpPr>
          <p:nvPr>
            <p:ph idx="1"/>
          </p:nvPr>
        </p:nvSpPr>
        <p:spPr/>
        <p:txBody>
          <a:bodyPr>
            <a:normAutofit/>
          </a:bodyPr>
          <a:lstStyle/>
          <a:p>
            <a:pPr lvl="0" fontAlgn="base"/>
            <a:r>
              <a:rPr lang="uk-UA" sz="2800" dirty="0"/>
              <a:t>Ризики під час подорожей та їх класифікація</a:t>
            </a:r>
            <a:endParaRPr lang="ru-RU" sz="2800" dirty="0"/>
          </a:p>
          <a:p>
            <a:pPr lvl="0" fontAlgn="base"/>
            <a:r>
              <a:rPr lang="uk-UA" sz="2800" dirty="0"/>
              <a:t>Методичне  та організаційне забезпечення безпеки під час подорожей</a:t>
            </a:r>
            <a:endParaRPr lang="ru-RU" sz="2800" dirty="0"/>
          </a:p>
          <a:p>
            <a:pPr lvl="0" fontAlgn="base"/>
            <a:r>
              <a:rPr lang="uk-UA" sz="2800" dirty="0"/>
              <a:t>Настання непередбачуваних обставин та їх вирішення туристичній в діяльності</a:t>
            </a:r>
            <a:endParaRPr lang="ru-RU" sz="2800" dirty="0"/>
          </a:p>
          <a:p>
            <a:pPr lvl="0" fontAlgn="base"/>
            <a:r>
              <a:rPr lang="uk-UA" sz="2800" dirty="0"/>
              <a:t>Організація безпеки під час подорожі</a:t>
            </a:r>
            <a:endParaRPr lang="ru-RU" sz="2800" dirty="0"/>
          </a:p>
          <a:p>
            <a:endParaRPr lang="ru-RU" sz="2800" dirty="0"/>
          </a:p>
        </p:txBody>
      </p:sp>
    </p:spTree>
    <p:extLst>
      <p:ext uri="{BB962C8B-B14F-4D97-AF65-F5344CB8AC3E}">
        <p14:creationId xmlns:p14="http://schemas.microsoft.com/office/powerpoint/2010/main" val="49312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fontAlgn="base"/>
            <a:r>
              <a:rPr lang="uk-UA" dirty="0"/>
              <a:t>Ризики під час подорожей та їх класифікація</a:t>
            </a:r>
            <a:r>
              <a:rPr lang="ru-RU" sz="1600" dirty="0"/>
              <a:t/>
            </a:r>
            <a:br>
              <a:rPr lang="ru-RU" sz="1600" dirty="0"/>
            </a:br>
            <a:r>
              <a:rPr lang="uk-UA" dirty="0"/>
              <a:t> </a:t>
            </a:r>
            <a:r>
              <a:rPr lang="ru-RU" sz="1400" dirty="0"/>
              <a:t/>
            </a:r>
            <a:br>
              <a:rPr lang="ru-RU" sz="1400"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7844" y="3527901"/>
            <a:ext cx="4995149" cy="3330099"/>
          </a:xfrm>
          <a:prstGeom prst="ellipse">
            <a:avLst/>
          </a:prstGeom>
          <a:ln>
            <a:noFill/>
          </a:ln>
          <a:effectLst>
            <a:outerShdw blurRad="50800" dist="50800" dir="5400000" algn="ctr" rotWithShape="0">
              <a:srgbClr val="000000">
                <a:alpha val="0"/>
              </a:srgbClr>
            </a:outerShdw>
            <a:reflection endPos="0" dist="50800" dir="5400000" sy="-100000" algn="bl" rotWithShape="0"/>
            <a:softEdge rad="112500"/>
          </a:effectLst>
        </p:spPr>
      </p:pic>
      <p:sp>
        <p:nvSpPr>
          <p:cNvPr id="3" name="Объект 2"/>
          <p:cNvSpPr>
            <a:spLocks noGrp="1"/>
          </p:cNvSpPr>
          <p:nvPr>
            <p:ph idx="1"/>
          </p:nvPr>
        </p:nvSpPr>
        <p:spPr>
          <a:xfrm>
            <a:off x="324637" y="1270000"/>
            <a:ext cx="8596668" cy="3880773"/>
          </a:xfrm>
        </p:spPr>
        <p:txBody>
          <a:bodyPr/>
          <a:lstStyle/>
          <a:p>
            <a:pPr marL="0" indent="0">
              <a:buNone/>
            </a:pPr>
            <a:r>
              <a:rPr lang="uk-UA" dirty="0">
                <a:solidFill>
                  <a:schemeClr val="tx1"/>
                </a:solidFill>
              </a:rPr>
              <a:t>Безпека в туризмі - це сукупність факторів, які характеризують соціальний, економічний та правовий стан забезпечення прав і законних інтересів громадян, юридичних осіб та держави в галузі  </a:t>
            </a:r>
            <a:r>
              <a:rPr lang="uk-UA" dirty="0" smtClean="0">
                <a:solidFill>
                  <a:schemeClr val="tx1"/>
                </a:solidFill>
              </a:rPr>
              <a:t>туризму.</a:t>
            </a:r>
          </a:p>
          <a:p>
            <a:pPr marL="0" indent="0">
              <a:buNone/>
            </a:pPr>
            <a:r>
              <a:rPr lang="uk-UA" dirty="0">
                <a:solidFill>
                  <a:schemeClr val="tx1"/>
                </a:solidFill>
              </a:rPr>
              <a:t>У будь-якій закордонні подорожі слід пам'ятати,  що з моменту перетину українського державного кордону наш турист стає “іноземним громадянином” стає зобов'язаний повністю виконувати вимоги законів,  норми і правил цієї країни, яку він відвідує. У туристичній подорожі необхідно також неухильно дотримуватись місцевих законів,  поважати народні звичаї та традиції.  за рекомендацією Всесвітньої туристичної організації з цими правилами необхідно ознайомитися до початку подорожі</a:t>
            </a:r>
            <a:r>
              <a:rPr lang="uk-UA" dirty="0"/>
              <a:t>.</a:t>
            </a:r>
            <a:endParaRPr lang="ru-RU" dirty="0"/>
          </a:p>
          <a:p>
            <a:pPr marL="0" indent="0">
              <a:buNone/>
            </a:pPr>
            <a:endParaRPr lang="ru-RU" b="1" dirty="0"/>
          </a:p>
        </p:txBody>
      </p:sp>
    </p:spTree>
    <p:extLst>
      <p:ext uri="{BB962C8B-B14F-4D97-AF65-F5344CB8AC3E}">
        <p14:creationId xmlns:p14="http://schemas.microsoft.com/office/powerpoint/2010/main" val="323960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4320" y="326571"/>
            <a:ext cx="8999682" cy="5714791"/>
          </a:xfrm>
        </p:spPr>
        <p:txBody>
          <a:bodyPr/>
          <a:lstStyle/>
          <a:p>
            <a:pPr marL="0" indent="0">
              <a:buNone/>
            </a:pPr>
            <a:r>
              <a:rPr lang="uk-UA" dirty="0"/>
              <a:t>П</a:t>
            </a:r>
            <a:r>
              <a:rPr lang="uk-UA" dirty="0" smtClean="0"/>
              <a:t>еребуваючи </a:t>
            </a:r>
            <a:r>
              <a:rPr lang="uk-UA" dirty="0"/>
              <a:t>у незнайомому середовищі,  що істотно відрізняється від місця постійного проживання, він під впливом ринкових факторів та обставин.  туристи не знає досконало звичаїв, мови, традиції, побут, немає імунітету від </a:t>
            </a:r>
            <a:r>
              <a:rPr lang="uk-UA" dirty="0" err="1"/>
              <a:t>хвороб</a:t>
            </a:r>
            <a:r>
              <a:rPr lang="uk-UA" dirty="0"/>
              <a:t>, поширених у тій чи іншій місцевості, не пристосований до проживання або інтенсивних завантажують у гірських районах в пустелі, тропіках тощо.</a:t>
            </a:r>
            <a:endParaRPr lang="ru-RU" dirty="0"/>
          </a:p>
          <a:p>
            <a:endParaRPr lang="ru-RU" dirty="0"/>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9050"/>
          <a:stretch/>
        </p:blipFill>
        <p:spPr>
          <a:xfrm>
            <a:off x="1972491" y="1861249"/>
            <a:ext cx="7824652" cy="4744361"/>
          </a:xfrm>
          <a:prstGeom prst="rect">
            <a:avLst/>
          </a:prstGeom>
          <a:ln>
            <a:noFill/>
          </a:ln>
          <a:effectLst>
            <a:softEdge rad="112500"/>
          </a:effectLst>
        </p:spPr>
      </p:pic>
    </p:spTree>
    <p:extLst>
      <p:ext uri="{BB962C8B-B14F-4D97-AF65-F5344CB8AC3E}">
        <p14:creationId xmlns:p14="http://schemas.microsoft.com/office/powerpoint/2010/main" val="2655203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8640" y="609600"/>
            <a:ext cx="8725362" cy="461554"/>
          </a:xfrm>
        </p:spPr>
        <p:txBody>
          <a:bodyPr>
            <a:normAutofit fontScale="90000"/>
          </a:bodyPr>
          <a:lstStyle/>
          <a:p>
            <a:pPr lvl="1" algn="l" defTabSz="457200" rtl="0">
              <a:spcBef>
                <a:spcPct val="0"/>
              </a:spcBef>
            </a:pPr>
            <a:r>
              <a:rPr lang="uk-UA" dirty="0"/>
              <a:t>Методичне  та організаційне забезпечення безпеки під час подорожей </a:t>
            </a:r>
            <a:r>
              <a:rPr lang="ru-RU" sz="1600" dirty="0"/>
              <a:t/>
            </a:r>
            <a:br>
              <a:rPr lang="ru-RU" sz="1600" dirty="0"/>
            </a:br>
            <a:endParaRPr lang="ru-RU" dirty="0"/>
          </a:p>
        </p:txBody>
      </p:sp>
      <p:sp>
        <p:nvSpPr>
          <p:cNvPr id="3" name="Объект 2"/>
          <p:cNvSpPr>
            <a:spLocks noGrp="1"/>
          </p:cNvSpPr>
          <p:nvPr>
            <p:ph idx="1"/>
          </p:nvPr>
        </p:nvSpPr>
        <p:spPr>
          <a:xfrm>
            <a:off x="548640" y="1201783"/>
            <a:ext cx="8725362" cy="4839579"/>
          </a:xfrm>
        </p:spPr>
        <p:txBody>
          <a:bodyPr/>
          <a:lstStyle/>
          <a:p>
            <a:pPr marL="0" indent="0">
              <a:buNone/>
            </a:pPr>
            <a:r>
              <a:rPr lang="uk-UA" dirty="0"/>
              <a:t>Транспортні подорожі розглядається як самостійний вид туризму.  Транспортні подорожі - це подорожі організованих груп туристів при наявності путівок по розроблених маршрутах з використанням різних транспортних засобів. При плануванні туристичної подорожі слід враховувати такі фактори,  як швидкість доставки до мети поїздки, комфорт подорожі,  вартість,  можливість перевезення багажу  і його вага, можливість зупинки в дорозі, умови харчування, рівень шуму, умови для сну та відпочинку, можливість широкого погляду під час поїздки, наявність несприятливих екологічних факторів і, звичайно, безпека.</a:t>
            </a:r>
            <a:endParaRPr lang="ru-RU"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7558" y="3621572"/>
            <a:ext cx="4052888" cy="3051402"/>
          </a:xfrm>
          <a:prstGeom prst="rect">
            <a:avLst/>
          </a:prstGeom>
          <a:ln>
            <a:noFill/>
          </a:ln>
          <a:effectLst>
            <a:softEdge rad="112500"/>
          </a:effectLst>
        </p:spPr>
      </p:pic>
    </p:spTree>
    <p:extLst>
      <p:ext uri="{BB962C8B-B14F-4D97-AF65-F5344CB8AC3E}">
        <p14:creationId xmlns:p14="http://schemas.microsoft.com/office/powerpoint/2010/main" val="1459200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691" y="156755"/>
            <a:ext cx="9927772" cy="6322422"/>
          </a:xfrm>
        </p:spPr>
        <p:txBody>
          <a:bodyPr>
            <a:normAutofit/>
          </a:bodyPr>
          <a:lstStyle/>
          <a:p>
            <a:pPr marL="0" indent="0">
              <a:buNone/>
            </a:pPr>
            <a:r>
              <a:rPr lang="uk-UA" dirty="0"/>
              <a:t>З метою забезпечення безпеки туристів суб'єкти туристичної діяльності, здійснюючи відповідний вид діяльності, зобов'язані</a:t>
            </a:r>
            <a:r>
              <a:rPr lang="uk-UA" dirty="0" smtClean="0"/>
              <a:t>:</a:t>
            </a:r>
          </a:p>
          <a:p>
            <a:pPr fontAlgn="base"/>
            <a:r>
              <a:rPr lang="uk-UA" dirty="0"/>
              <a:t>- інформувати туристів про можливі небезпеки під час подорожі, необхідність виконання загальнообов'язкових вимог та запобіжних чи попереджувальних заходів (медичних щеплень тощо);</a:t>
            </a:r>
            <a:endParaRPr lang="ru-RU" dirty="0"/>
          </a:p>
          <a:p>
            <a:pPr fontAlgn="base"/>
            <a:r>
              <a:rPr lang="uk-UA" dirty="0"/>
              <a:t>- створювати безпечні умови в місцях надання туристичних послуг, забезпечувати належне облаштування трас походів, прогулянок, екскурсій тощо;</a:t>
            </a:r>
            <a:endParaRPr lang="ru-RU" dirty="0"/>
          </a:p>
          <a:p>
            <a:pPr fontAlgn="base"/>
            <a:r>
              <a:rPr lang="uk-UA" dirty="0"/>
              <a:t>- забезпечувати спеціальні вимоги безпеки під час надання туристичних послуг з підвищеним ризиком;</a:t>
            </a:r>
            <a:endParaRPr lang="ru-RU" dirty="0"/>
          </a:p>
          <a:p>
            <a:pPr fontAlgn="base"/>
            <a:r>
              <a:rPr lang="uk-UA" dirty="0"/>
              <a:t>- забезпечувати туристів кваліфікованими фахівцями туристичного супроводу, спеціальним спорядженням та інвентарем;</a:t>
            </a:r>
            <a:endParaRPr lang="ru-RU" dirty="0"/>
          </a:p>
          <a:p>
            <a:pPr fontAlgn="base"/>
            <a:r>
              <a:rPr lang="uk-UA" dirty="0"/>
              <a:t>- забезпечувати навчання туристів засобам профілактики і захисту від травм, попередження нещасних випадків та надання першої медичної допомоги;</a:t>
            </a:r>
            <a:endParaRPr lang="ru-RU" dirty="0"/>
          </a:p>
          <a:p>
            <a:pPr fontAlgn="base"/>
            <a:r>
              <a:rPr lang="uk-UA" dirty="0"/>
              <a:t>- забезпечувати надання оперативної допомоги особам, які постраждали під час подорожі, транспортування потерпілих;</a:t>
            </a:r>
            <a:endParaRPr lang="ru-RU" dirty="0"/>
          </a:p>
          <a:p>
            <a:pPr fontAlgn="base"/>
            <a:r>
              <a:rPr lang="uk-UA" dirty="0"/>
              <a:t>- </a:t>
            </a:r>
            <a:r>
              <a:rPr lang="uk-UA" dirty="0" err="1"/>
              <a:t>оперативно</a:t>
            </a:r>
            <a:r>
              <a:rPr lang="uk-UA" dirty="0"/>
              <a:t> інформувати органи місцевої влади та відповідальних осіб про надзвичайні ситуації, в яких опинилися туристи, подавати відомості про зниклих осіб.</a:t>
            </a:r>
            <a:endParaRPr lang="ru-RU" dirty="0"/>
          </a:p>
          <a:p>
            <a:pPr marL="0" indent="0">
              <a:buNone/>
            </a:pPr>
            <a:endParaRPr lang="ru-RU" dirty="0"/>
          </a:p>
          <a:p>
            <a:endParaRPr lang="ru-RU" dirty="0"/>
          </a:p>
        </p:txBody>
      </p:sp>
    </p:spTree>
    <p:extLst>
      <p:ext uri="{BB962C8B-B14F-4D97-AF65-F5344CB8AC3E}">
        <p14:creationId xmlns:p14="http://schemas.microsoft.com/office/powerpoint/2010/main" val="505434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l" defTabSz="457200" rtl="0">
              <a:spcBef>
                <a:spcPct val="0"/>
              </a:spcBef>
            </a:pPr>
            <a:r>
              <a:rPr lang="uk-UA" dirty="0"/>
              <a:t>Настання непередбачуваних обставин та їх вирішення в туристичній діяльності</a:t>
            </a:r>
            <a:r>
              <a:rPr lang="ru-RU" sz="1600" dirty="0"/>
              <a:t/>
            </a:r>
            <a:br>
              <a:rPr lang="ru-RU" sz="1600" dirty="0"/>
            </a:br>
            <a:endParaRPr lang="ru-RU" dirty="0"/>
          </a:p>
        </p:txBody>
      </p:sp>
      <p:sp>
        <p:nvSpPr>
          <p:cNvPr id="3" name="Объект 2"/>
          <p:cNvSpPr>
            <a:spLocks noGrp="1"/>
          </p:cNvSpPr>
          <p:nvPr>
            <p:ph idx="1"/>
          </p:nvPr>
        </p:nvSpPr>
        <p:spPr/>
        <p:txBody>
          <a:bodyPr/>
          <a:lstStyle/>
          <a:p>
            <a:pPr marL="0" indent="0">
              <a:buNone/>
            </a:pPr>
            <a:r>
              <a:rPr lang="uk-UA" dirty="0"/>
              <a:t>Статистика сьогодення свідчить про значне зростання міжнародних подорожей українців. Однак потенційний турист зазвичай турбується лише про пізнавальне та розважальне наповнення закордонного візиту. На жаль, мало хто під час планування вояжу замислюється про негативні несподіванки, які очікують кожного туриста. Тут і раптове захворювання, різноманітні травми, втрата документів, крадіжки майна, багажу, необхідність термінового повернення до місця проживання і багато іншого.</a:t>
            </a:r>
            <a:endParaRPr lang="ru-RU"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1135" y="3871646"/>
            <a:ext cx="4487690" cy="2986354"/>
          </a:xfrm>
          <a:prstGeom prst="rect">
            <a:avLst/>
          </a:prstGeom>
        </p:spPr>
      </p:pic>
    </p:spTree>
    <p:extLst>
      <p:ext uri="{BB962C8B-B14F-4D97-AF65-F5344CB8AC3E}">
        <p14:creationId xmlns:p14="http://schemas.microsoft.com/office/powerpoint/2010/main" val="231941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0616" y="1431464"/>
            <a:ext cx="7447099" cy="5150219"/>
          </a:xfrm>
          <a:prstGeom prst="rect">
            <a:avLst/>
          </a:prstGeom>
        </p:spPr>
      </p:pic>
      <p:sp>
        <p:nvSpPr>
          <p:cNvPr id="3" name="Объект 2"/>
          <p:cNvSpPr>
            <a:spLocks noGrp="1"/>
          </p:cNvSpPr>
          <p:nvPr>
            <p:ph idx="1"/>
          </p:nvPr>
        </p:nvSpPr>
        <p:spPr>
          <a:xfrm>
            <a:off x="235131" y="274321"/>
            <a:ext cx="9038871" cy="5767042"/>
          </a:xfrm>
        </p:spPr>
        <p:txBody>
          <a:bodyPr/>
          <a:lstStyle/>
          <a:p>
            <a:pPr marL="0" indent="0">
              <a:buNone/>
            </a:pPr>
            <a:r>
              <a:rPr lang="uk-UA" dirty="0">
                <a:solidFill>
                  <a:schemeClr val="tx1"/>
                </a:solidFill>
              </a:rPr>
              <a:t>Проблему безпеки туриста, надання всілякої допомоги в екстремальній ситуації (медичної, адміністративної, юридичної) покликане вирішити страхування. Наявність страхового поліса – обов’язкова умова при відкритті візи в посольстві будь-якої цивілізованої країни. На жаль, не всі потенційні туристи розуміють важливість страхування. Багато хто вважає, що вигідніше заощадити на страхуванні і намагаються укласти договір з страховою фірмою на мінімальну страхову суму. </a:t>
            </a:r>
            <a:endParaRPr lang="ru-RU" dirty="0">
              <a:solidFill>
                <a:schemeClr val="tx1"/>
              </a:solidFill>
            </a:endParaRPr>
          </a:p>
        </p:txBody>
      </p:sp>
    </p:spTree>
    <p:extLst>
      <p:ext uri="{BB962C8B-B14F-4D97-AF65-F5344CB8AC3E}">
        <p14:creationId xmlns:p14="http://schemas.microsoft.com/office/powerpoint/2010/main" val="175146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817" y="130629"/>
            <a:ext cx="11443063" cy="2011680"/>
          </a:xfrm>
        </p:spPr>
        <p:txBody>
          <a:bodyPr>
            <a:normAutofit fontScale="90000"/>
          </a:bodyPr>
          <a:lstStyle/>
          <a:p>
            <a:r>
              <a:rPr lang="uk-UA" sz="2000" dirty="0">
                <a:solidFill>
                  <a:schemeClr val="tx1"/>
                </a:solidFill>
              </a:rPr>
              <a:t>Останнім часом спостерігається тенденція до збільшення кількості закордонних поїздок літніх людей, які мають іноді декілька хронічних захворювань. Вони ігнорують незадовільний стан особистого здоров’я та намагаються відвідати саме ту країну, клімат якої для них протипоказаний.</a:t>
            </a:r>
            <a:r>
              <a:rPr lang="ru-RU" sz="2000" dirty="0">
                <a:solidFill>
                  <a:schemeClr val="tx1"/>
                </a:solidFill>
              </a:rPr>
              <a:t/>
            </a:r>
            <a:br>
              <a:rPr lang="ru-RU" sz="2000" dirty="0">
                <a:solidFill>
                  <a:schemeClr val="tx1"/>
                </a:solidFill>
              </a:rPr>
            </a:br>
            <a:r>
              <a:rPr lang="uk-UA" sz="2000" dirty="0">
                <a:solidFill>
                  <a:schemeClr val="tx1"/>
                </a:solidFill>
              </a:rPr>
              <a:t>Ще одна проблема – турпоїздка з дітьми двох-трьох років, причому без необхідних щеплень. Таке припустимо у випадку мешкання в готелі категорії «п’ять зірок», де харчування та умови проживання прийнятні для дитини зазначеного віку. Отже, умови проживання в пансіонаті з  рівнем якості нижче вказаного можуть привести до захворювань.</a:t>
            </a:r>
            <a:r>
              <a:rPr lang="ru-RU" dirty="0">
                <a:solidFill>
                  <a:schemeClr val="tx1"/>
                </a:solidFill>
              </a:rPr>
              <a:t/>
            </a:r>
            <a:br>
              <a:rPr lang="ru-RU" dirty="0">
                <a:solidFill>
                  <a:schemeClr val="tx1"/>
                </a:solidFill>
              </a:rPr>
            </a:br>
            <a:endParaRPr lang="ru-RU" dirty="0">
              <a:solidFill>
                <a:schemeClr val="tx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817" y="2246811"/>
            <a:ext cx="5649173" cy="3082835"/>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7156" y="3397567"/>
            <a:ext cx="5097615" cy="3355930"/>
          </a:xfrm>
          <a:prstGeom prst="rect">
            <a:avLst/>
          </a:prstGeom>
        </p:spPr>
      </p:pic>
    </p:spTree>
    <p:extLst>
      <p:ext uri="{BB962C8B-B14F-4D97-AF65-F5344CB8AC3E}">
        <p14:creationId xmlns:p14="http://schemas.microsoft.com/office/powerpoint/2010/main" val="2395534948"/>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41</TotalTime>
  <Words>756</Words>
  <Application>Microsoft Office PowerPoint</Application>
  <PresentationFormat>Широкоэкранный</PresentationFormat>
  <Paragraphs>35</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Trebuchet MS</vt:lpstr>
      <vt:lpstr>Wingdings 3</vt:lpstr>
      <vt:lpstr>Аспект</vt:lpstr>
      <vt:lpstr>Безпека туристичних подорожей </vt:lpstr>
      <vt:lpstr>План</vt:lpstr>
      <vt:lpstr>Ризики під час подорожей та їх класифікація   </vt:lpstr>
      <vt:lpstr>Презентация PowerPoint</vt:lpstr>
      <vt:lpstr>Методичне  та організаційне забезпечення безпеки під час подорожей  </vt:lpstr>
      <vt:lpstr>Презентация PowerPoint</vt:lpstr>
      <vt:lpstr>Настання непередбачуваних обставин та їх вирішення в туристичній діяльності </vt:lpstr>
      <vt:lpstr>Презентация PowerPoint</vt:lpstr>
      <vt:lpstr>Останнім часом спостерігається тенденція до збільшення кількості закордонних поїздок літніх людей, які мають іноді декілька хронічних захворювань. Вони ігнорують незадовільний стан особистого здоров’я та намагаються відвідати саме ту країну, клімат якої для них протипоказаний. Ще одна проблема – турпоїздка з дітьми двох-трьох років, причому без необхідних щеплень. Таке припустимо у випадку мешкання в готелі категорії «п’ять зірок», де харчування та умови проживання прийнятні для дитини зазначеного віку. Отже, умови проживання в пансіонаті з  рівнем якості нижче вказаного можуть привести до захворювань. </vt:lpstr>
      <vt:lpstr>Для забезпечення безпеки туристів світовою спільнотою запропоновано створення туроператорами, банками і страховиками спільних «гарантійних фондів» за рахунок відрахування певного відсотка від страхових премій, що перераховуються туроператорами страховикам. І тут прикладом може бути Італія, де існує державний фінансовий фонд, покликаний вирішувати завдання допомоги туристам у форс-мажорних ситуаціях. В Австрії також функціонує цілодобова бюджетна організація при державному органі управління туризмом, в яку оперативно надходить вся інформація про проблеми з австрійцями за кордоном. Зазначена організація має всі необхідні засоби оперативного забезпечення евакуації туристів з проблемних регіонів </vt:lpstr>
      <vt:lpstr>Організація безпеки під час подорожі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Безпека туристичних подорожей</dc:title>
  <dc:creator>Пользователь Windows</dc:creator>
  <cp:lastModifiedBy>Asus</cp:lastModifiedBy>
  <cp:revision>6</cp:revision>
  <dcterms:created xsi:type="dcterms:W3CDTF">2019-02-23T18:39:36Z</dcterms:created>
  <dcterms:modified xsi:type="dcterms:W3CDTF">2019-02-25T00:24:29Z</dcterms:modified>
</cp:coreProperties>
</file>