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5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77" d="100"/>
          <a:sy n="77" d="100"/>
        </p:scale>
        <p:origin x="121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AE328-24F7-4134-87D8-45EAC223A83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39164-BEB0-40EB-85F5-AAABD635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071048" cy="5112568"/>
          </a:xfrm>
        </p:spPr>
        <p:txBody>
          <a:bodyPr>
            <a:normAutofit/>
          </a:bodyPr>
          <a:lstStyle/>
          <a:p>
            <a:pPr algn="ctr"/>
            <a:r>
              <a:rPr lang="uk-UA" sz="6000" dirty="0" smtClean="0">
                <a:cs typeface="Aharoni" pitchFamily="2" charset="-79"/>
              </a:rPr>
              <a:t>ТЕМА 1 </a:t>
            </a:r>
            <a:r>
              <a:rPr lang="en-US" sz="60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6000" dirty="0" smtClean="0">
                <a:latin typeface="Aharoni" pitchFamily="2" charset="-79"/>
                <a:cs typeface="Aharoni" pitchFamily="2" charset="-79"/>
              </a:rPr>
            </a:br>
            <a:r>
              <a:rPr lang="uk-UA" sz="6000" dirty="0" smtClean="0">
                <a:cs typeface="Aharoni" pitchFamily="2" charset="-79"/>
              </a:rPr>
              <a:t>УМОВИ СТВОРЕННЯ ТУРИСТИЧНОГО ПІДПРИЄМСТВА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tui\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tui\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2 </a:t>
            </a:r>
            <a:r>
              <a:rPr lang="uk-UA" sz="3600" b="1" dirty="0" smtClean="0"/>
              <a:t> Порядок ліцензування туристичної діяльності та  формування його асортименту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11973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b="1" dirty="0" smtClean="0"/>
              <a:t>    Ліцензування </a:t>
            </a:r>
            <a:r>
              <a:rPr lang="uk-UA" dirty="0" smtClean="0"/>
              <a:t>– проведення заходів, пов'язаних з наданням здобувачу ліцензії, переоформлення</a:t>
            </a:r>
            <a:r>
              <a:rPr lang="en-US" dirty="0" smtClean="0"/>
              <a:t> </a:t>
            </a:r>
            <a:r>
              <a:rPr lang="uk-UA" dirty="0" smtClean="0"/>
              <a:t>документів, що підтверджують наявність ліцензії, призупинення та поновлення дії ліцензій, анулювання ліцензії контролюючою 15 організацією, яка ліцензує дотримання ліцензіатами відповідних ліцензійних вимог та умов при здійсненні туристської діяльності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163753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b="1" dirty="0" smtClean="0"/>
              <a:t>    Ліцензія</a:t>
            </a:r>
            <a:r>
              <a:rPr lang="uk-UA" dirty="0" smtClean="0"/>
              <a:t> – спеціальний дозвіл на виконання конкретного виду діяльності при обов'язковому дотриманні ліцензійних вимог та умов, що видані органом, який ліцензує, здобувачу ліцензії.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Администратор\Desktop\tui\avtopereviznikam-na-zamitku-yak-zminiti-dani-do-di20180627_3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294" y="2780928"/>
            <a:ext cx="6834082" cy="3476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15121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Ліцензіат</a:t>
            </a:r>
            <a:r>
              <a:rPr lang="ru-RU" dirty="0" smtClean="0"/>
              <a:t> – </a:t>
            </a:r>
            <a:r>
              <a:rPr lang="ru-RU" dirty="0" err="1" smtClean="0"/>
              <a:t>юридична</a:t>
            </a:r>
            <a:r>
              <a:rPr lang="ru-RU" dirty="0" smtClean="0"/>
              <a:t> особа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індивідуальний</a:t>
            </a:r>
            <a:r>
              <a:rPr lang="ru-RU" dirty="0" smtClean="0"/>
              <a:t> </a:t>
            </a:r>
            <a:r>
              <a:rPr lang="ru-RU" dirty="0" err="1" smtClean="0"/>
              <a:t>підприємець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ліцензію</a:t>
            </a:r>
            <a:r>
              <a:rPr lang="ru-RU" dirty="0" smtClean="0"/>
              <a:t> на </a:t>
            </a:r>
            <a:r>
              <a:rPr lang="ru-RU" dirty="0" err="1" smtClean="0"/>
              <a:t>проведення</a:t>
            </a:r>
            <a:r>
              <a:rPr lang="ru-RU" dirty="0" smtClean="0"/>
              <a:t> конкретного виду </a:t>
            </a:r>
            <a:r>
              <a:rPr lang="ru-RU" dirty="0" err="1" smtClean="0"/>
              <a:t>діяльності</a:t>
            </a:r>
            <a:endParaRPr lang="ru-RU" dirty="0"/>
          </a:p>
        </p:txBody>
      </p:sp>
      <p:pic>
        <p:nvPicPr>
          <p:cNvPr id="5123" name="Picture 3" descr="C:\Users\Администратор\Desktop\tui\getImage-300x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36912"/>
            <a:ext cx="6984776" cy="3544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Органи</a:t>
            </a:r>
            <a:r>
              <a:rPr lang="ru-RU" b="1" dirty="0" smtClean="0"/>
              <a:t>, </a:t>
            </a:r>
            <a:r>
              <a:rPr lang="ru-RU" b="1" dirty="0" err="1" smtClean="0"/>
              <a:t>які</a:t>
            </a:r>
            <a:r>
              <a:rPr lang="ru-RU" b="1" dirty="0" smtClean="0"/>
              <a:t> </a:t>
            </a:r>
            <a:r>
              <a:rPr lang="ru-RU" b="1" dirty="0" err="1" smtClean="0"/>
              <a:t>ліцензують</a:t>
            </a:r>
            <a:r>
              <a:rPr lang="ru-RU" dirty="0" smtClean="0"/>
              <a:t> – </a:t>
            </a:r>
            <a:r>
              <a:rPr lang="ru-RU" dirty="0" err="1" smtClean="0"/>
              <a:t>органи</a:t>
            </a:r>
            <a:r>
              <a:rPr lang="ru-RU" dirty="0" smtClean="0"/>
              <a:t> </a:t>
            </a:r>
            <a:r>
              <a:rPr lang="ru-RU" dirty="0" err="1" smtClean="0"/>
              <a:t>виконавчої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здійснюють</a:t>
            </a:r>
            <a:r>
              <a:rPr lang="ru-RU" dirty="0" smtClean="0"/>
              <a:t> </a:t>
            </a:r>
            <a:r>
              <a:rPr lang="ru-RU" dirty="0" err="1" smtClean="0"/>
              <a:t>ліцензування</a:t>
            </a:r>
            <a:r>
              <a:rPr lang="ru-RU" dirty="0" smtClean="0"/>
              <a:t>. В </a:t>
            </a:r>
            <a:r>
              <a:rPr lang="ru-RU" dirty="0" err="1" smtClean="0"/>
              <a:t>Україні</a:t>
            </a:r>
            <a:r>
              <a:rPr lang="ru-RU" dirty="0" smtClean="0"/>
              <a:t> </a:t>
            </a:r>
            <a:r>
              <a:rPr lang="ru-RU" dirty="0" err="1" smtClean="0"/>
              <a:t>ліцензування</a:t>
            </a:r>
            <a:r>
              <a:rPr lang="ru-RU" dirty="0" smtClean="0"/>
              <a:t> </a:t>
            </a:r>
            <a:r>
              <a:rPr lang="ru-RU" dirty="0" err="1" smtClean="0"/>
              <a:t>туроператорської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виконує</a:t>
            </a:r>
            <a:r>
              <a:rPr lang="ru-RU" dirty="0" smtClean="0"/>
              <a:t> </a:t>
            </a:r>
            <a:r>
              <a:rPr lang="ru-RU" dirty="0" err="1" smtClean="0"/>
              <a:t>Державне</a:t>
            </a:r>
            <a:r>
              <a:rPr lang="ru-RU" dirty="0" smtClean="0"/>
              <a:t> агентство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туризму та </a:t>
            </a:r>
            <a:r>
              <a:rPr lang="ru-RU" dirty="0" err="1" smtClean="0"/>
              <a:t>курортів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uk-UA" sz="2800" b="1" dirty="0" smtClean="0"/>
              <a:t>До його повноважень відносяться права:</a:t>
            </a:r>
            <a:endParaRPr lang="ru-RU" sz="2800" b="1" dirty="0" smtClean="0"/>
          </a:p>
          <a:p>
            <a:pPr>
              <a:buNone/>
            </a:pPr>
            <a:r>
              <a:rPr lang="uk-UA" dirty="0" smtClean="0"/>
              <a:t> - надавати ліцензії;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- переоформлювати документи, що підтверджують наявність ліцензії;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- призупиняти, поновлювати, анулювати дію ліцензій;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- вести реєстри ліцензій;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- контролювати ліцензіатами дотримання відповідних вимог та умов при здійсненні видів діяльності, що ліцензуються.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3 </a:t>
            </a:r>
            <a:r>
              <a:rPr lang="uk-UA" sz="3200" b="1" dirty="0" smtClean="0"/>
              <a:t>Принципи оформлення програм перебування туристів та</a:t>
            </a:r>
            <a:r>
              <a:rPr lang="ru-RU" sz="3200" b="1" dirty="0" smtClean="0"/>
              <a:t>  </a:t>
            </a:r>
            <a:r>
              <a:rPr lang="uk-UA" sz="3200" b="1" dirty="0" smtClean="0"/>
              <a:t>організація обслуговування.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6146" name="Picture 2" descr="C:\Users\Администратор\Desktop\tui\001_Blog_Pavla_Aksenova_Turizm_i_politicheskiy_pi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8028892" cy="4171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4878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err="1" smtClean="0"/>
              <a:t>Фактори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впливають</a:t>
            </a:r>
            <a:r>
              <a:rPr lang="ru-RU" dirty="0" smtClean="0"/>
              <a:t> на структуру </a:t>
            </a:r>
            <a:r>
              <a:rPr lang="ru-RU" dirty="0" err="1" smtClean="0"/>
              <a:t>турів</a:t>
            </a:r>
            <a:r>
              <a:rPr lang="ru-RU" dirty="0" smtClean="0"/>
              <a:t> та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програмного</a:t>
            </a:r>
            <a:r>
              <a:rPr lang="ru-RU" dirty="0" smtClean="0"/>
              <a:t> </a:t>
            </a:r>
            <a:r>
              <a:rPr lang="ru-RU" dirty="0" err="1" smtClean="0"/>
              <a:t>забезпечення</a:t>
            </a:r>
            <a:r>
              <a:rPr lang="ru-RU" dirty="0" smtClean="0"/>
              <a:t> тур </a:t>
            </a:r>
            <a:r>
              <a:rPr lang="ru-RU" dirty="0" err="1" smtClean="0"/>
              <a:t>подорожі</a:t>
            </a:r>
            <a:r>
              <a:rPr lang="ru-RU" dirty="0" smtClean="0"/>
              <a:t>: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1.Вид туризму: </a:t>
            </a:r>
            <a:r>
              <a:rPr lang="ru-RU" dirty="0" err="1" smtClean="0"/>
              <a:t>сезонність</a:t>
            </a:r>
            <a:r>
              <a:rPr lang="ru-RU" dirty="0" smtClean="0"/>
              <a:t>; </a:t>
            </a:r>
            <a:r>
              <a:rPr lang="ru-RU" dirty="0" err="1" smtClean="0"/>
              <a:t>категорія</a:t>
            </a:r>
            <a:r>
              <a:rPr lang="ru-RU" dirty="0" smtClean="0"/>
              <a:t> та </a:t>
            </a:r>
            <a:r>
              <a:rPr lang="ru-RU" dirty="0" err="1" smtClean="0"/>
              <a:t>вік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; мета </a:t>
            </a:r>
            <a:r>
              <a:rPr lang="ru-RU" dirty="0" err="1" smtClean="0"/>
              <a:t>подорожі</a:t>
            </a:r>
            <a:r>
              <a:rPr lang="ru-RU" dirty="0" smtClean="0"/>
              <a:t>; вид ринку</a:t>
            </a:r>
          </a:p>
          <a:p>
            <a:pPr>
              <a:buNone/>
            </a:pPr>
            <a:r>
              <a:rPr lang="ru-RU" dirty="0" smtClean="0"/>
              <a:t>2.Форма </a:t>
            </a:r>
            <a:r>
              <a:rPr lang="ru-RU" dirty="0" err="1" smtClean="0"/>
              <a:t>організації</a:t>
            </a:r>
            <a:r>
              <a:rPr lang="ru-RU" dirty="0" smtClean="0"/>
              <a:t> тур </a:t>
            </a:r>
            <a:r>
              <a:rPr lang="ru-RU" dirty="0" err="1" smtClean="0"/>
              <a:t>подорожі</a:t>
            </a:r>
            <a:r>
              <a:rPr lang="ru-RU" dirty="0" smtClean="0"/>
              <a:t> (</a:t>
            </a:r>
            <a:r>
              <a:rPr lang="ru-RU" dirty="0" err="1" smtClean="0"/>
              <a:t>індивідуальна</a:t>
            </a:r>
            <a:r>
              <a:rPr lang="ru-RU" dirty="0" smtClean="0"/>
              <a:t>, </a:t>
            </a:r>
            <a:r>
              <a:rPr lang="ru-RU" dirty="0" err="1" smtClean="0"/>
              <a:t>групова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3.Маршрут та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туристично-рекреаційні</a:t>
            </a:r>
            <a:r>
              <a:rPr lang="ru-RU" dirty="0" smtClean="0"/>
              <a:t> </a:t>
            </a:r>
            <a:r>
              <a:rPr lang="ru-RU" dirty="0" err="1" smtClean="0"/>
              <a:t>ресурси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 err="1" smtClean="0"/>
              <a:t>Типи</a:t>
            </a:r>
            <a:r>
              <a:rPr lang="ru-RU" dirty="0" smtClean="0"/>
              <a:t> </a:t>
            </a:r>
            <a:r>
              <a:rPr lang="ru-RU" dirty="0" err="1" smtClean="0"/>
              <a:t>туристів</a:t>
            </a:r>
            <a:r>
              <a:rPr lang="ru-RU" dirty="0" smtClean="0"/>
              <a:t>: </a:t>
            </a:r>
            <a:r>
              <a:rPr lang="ru-RU" dirty="0" err="1" smtClean="0"/>
              <a:t>відповідно</a:t>
            </a:r>
            <a:r>
              <a:rPr lang="ru-RU" dirty="0" smtClean="0"/>
              <a:t> до </a:t>
            </a:r>
            <a:r>
              <a:rPr lang="ru-RU" dirty="0" err="1" smtClean="0"/>
              <a:t>ознак</a:t>
            </a:r>
            <a:r>
              <a:rPr lang="ru-RU" dirty="0" smtClean="0"/>
              <a:t> </a:t>
            </a:r>
            <a:r>
              <a:rPr lang="ru-RU" dirty="0" err="1" smtClean="0"/>
              <a:t>кваліфікації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Стандартно </a:t>
            </a:r>
            <a:r>
              <a:rPr lang="ru-RU" b="1" dirty="0" err="1" smtClean="0">
                <a:solidFill>
                  <a:srgbClr val="FF0000"/>
                </a:solidFill>
                <a:cs typeface="Aharoni" pitchFamily="2" charset="-79"/>
              </a:rPr>
              <a:t>прийнятими</a:t>
            </a:r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cs typeface="Aharoni" pitchFamily="2" charset="-79"/>
              </a:rPr>
              <a:t>класами</a:t>
            </a:r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cs typeface="Aharoni" pitchFamily="2" charset="-79"/>
              </a:rPr>
              <a:t>обслуговування</a:t>
            </a:r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 є: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-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Клас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VIP </a:t>
            </a:r>
            <a:r>
              <a:rPr lang="ru-RU" dirty="0" smtClean="0"/>
              <a:t>– </a:t>
            </a:r>
            <a:r>
              <a:rPr lang="ru-RU" dirty="0" err="1" smtClean="0"/>
              <a:t>розміщення</a:t>
            </a:r>
            <a:r>
              <a:rPr lang="ru-RU" dirty="0" smtClean="0"/>
              <a:t> в </a:t>
            </a:r>
            <a:r>
              <a:rPr lang="ru-RU" dirty="0" err="1" smtClean="0"/>
              <a:t>номері</a:t>
            </a:r>
            <a:r>
              <a:rPr lang="ru-RU" dirty="0" smtClean="0"/>
              <a:t> типу «</a:t>
            </a:r>
            <a:r>
              <a:rPr lang="ru-RU" dirty="0" err="1" smtClean="0"/>
              <a:t>багатокімнатний</a:t>
            </a:r>
            <a:r>
              <a:rPr lang="ru-RU" dirty="0" smtClean="0"/>
              <a:t> апартамент», у </a:t>
            </a:r>
            <a:r>
              <a:rPr lang="ru-RU" dirty="0" err="1" smtClean="0"/>
              <a:t>готелях</a:t>
            </a:r>
            <a:r>
              <a:rPr lang="ru-RU" dirty="0" smtClean="0"/>
              <a:t> </a:t>
            </a:r>
            <a:r>
              <a:rPr lang="ru-RU" dirty="0" err="1" smtClean="0"/>
              <a:t>вищих</a:t>
            </a:r>
            <a:r>
              <a:rPr lang="ru-RU" dirty="0" smtClean="0"/>
              <a:t> </a:t>
            </a:r>
            <a:r>
              <a:rPr lang="ru-RU" dirty="0" err="1" smtClean="0"/>
              <a:t>категорій</a:t>
            </a:r>
            <a:r>
              <a:rPr lang="ru-RU" dirty="0" smtClean="0"/>
              <a:t> (4-5 </a:t>
            </a:r>
            <a:r>
              <a:rPr lang="ru-RU" dirty="0" err="1" smtClean="0"/>
              <a:t>зірок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ru-RU" dirty="0" smtClean="0"/>
              <a:t> -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Клас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«люкс» </a:t>
            </a:r>
            <a:r>
              <a:rPr lang="ru-RU" dirty="0" smtClean="0"/>
              <a:t>- номер типу «</a:t>
            </a:r>
            <a:r>
              <a:rPr lang="ru-RU" dirty="0" err="1" smtClean="0"/>
              <a:t>suite</a:t>
            </a:r>
            <a:r>
              <a:rPr lang="ru-RU" dirty="0" smtClean="0"/>
              <a:t>» (2-3-кімнатний) у </a:t>
            </a:r>
            <a:r>
              <a:rPr lang="ru-RU" dirty="0" err="1" smtClean="0"/>
              <a:t>готелях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вищих</a:t>
            </a:r>
            <a:r>
              <a:rPr lang="ru-RU" dirty="0" smtClean="0"/>
              <a:t> </a:t>
            </a:r>
            <a:r>
              <a:rPr lang="ru-RU" dirty="0" err="1" smtClean="0"/>
              <a:t>категорій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 -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Клас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«перший» </a:t>
            </a:r>
            <a:r>
              <a:rPr lang="ru-RU" dirty="0" smtClean="0"/>
              <a:t>- 1-2-місне </a:t>
            </a:r>
            <a:r>
              <a:rPr lang="ru-RU" dirty="0" err="1" smtClean="0"/>
              <a:t>розміщення</a:t>
            </a:r>
            <a:r>
              <a:rPr lang="ru-RU" dirty="0" smtClean="0"/>
              <a:t> в </a:t>
            </a:r>
            <a:r>
              <a:rPr lang="ru-RU" dirty="0" err="1" smtClean="0"/>
              <a:t>однокімнатному</a:t>
            </a:r>
            <a:r>
              <a:rPr lang="ru-RU" dirty="0" smtClean="0"/>
              <a:t> </a:t>
            </a:r>
            <a:r>
              <a:rPr lang="ru-RU" dirty="0" err="1" smtClean="0"/>
              <a:t>номері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усіма</a:t>
            </a:r>
            <a:r>
              <a:rPr lang="ru-RU" dirty="0" smtClean="0"/>
              <a:t> </a:t>
            </a:r>
            <a:r>
              <a:rPr lang="ru-RU" dirty="0" err="1" smtClean="0"/>
              <a:t>зручностями</a:t>
            </a:r>
            <a:r>
              <a:rPr lang="ru-RU" dirty="0" smtClean="0"/>
              <a:t> у </a:t>
            </a:r>
            <a:r>
              <a:rPr lang="ru-RU" dirty="0" err="1" smtClean="0"/>
              <a:t>готелях</a:t>
            </a:r>
            <a:r>
              <a:rPr lang="ru-RU" dirty="0" smtClean="0"/>
              <a:t> </a:t>
            </a:r>
            <a:r>
              <a:rPr lang="ru-RU" dirty="0" err="1" smtClean="0"/>
              <a:t>категорії</a:t>
            </a:r>
            <a:r>
              <a:rPr lang="ru-RU" dirty="0" smtClean="0"/>
              <a:t> 2-4 </a:t>
            </a:r>
            <a:r>
              <a:rPr lang="ru-RU" dirty="0" err="1" smtClean="0"/>
              <a:t>зіро</a:t>
            </a:r>
            <a:r>
              <a:rPr lang="uk-UA" dirty="0" smtClean="0"/>
              <a:t>к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-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Клас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«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туристичний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» </a:t>
            </a:r>
            <a:r>
              <a:rPr lang="ru-RU" dirty="0" smtClean="0"/>
              <a:t>- 1-4-місне </a:t>
            </a:r>
            <a:r>
              <a:rPr lang="ru-RU" dirty="0" err="1" smtClean="0"/>
              <a:t>розміщення</a:t>
            </a:r>
            <a:r>
              <a:rPr lang="ru-RU" dirty="0" smtClean="0"/>
              <a:t> в </a:t>
            </a:r>
            <a:r>
              <a:rPr lang="ru-RU" dirty="0" err="1" smtClean="0"/>
              <a:t>однокімнатних</a:t>
            </a:r>
            <a:r>
              <a:rPr lang="ru-RU" dirty="0" smtClean="0"/>
              <a:t> номерах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умивальником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без </a:t>
            </a:r>
            <a:r>
              <a:rPr lang="ru-RU" dirty="0" err="1" smtClean="0"/>
              <a:t>нього</a:t>
            </a:r>
            <a:r>
              <a:rPr lang="ru-RU" dirty="0" smtClean="0"/>
              <a:t> (</a:t>
            </a:r>
            <a:r>
              <a:rPr lang="ru-RU" dirty="0" err="1" smtClean="0"/>
              <a:t>зручності</a:t>
            </a:r>
            <a:r>
              <a:rPr lang="ru-RU" dirty="0" smtClean="0"/>
              <a:t> на </a:t>
            </a:r>
            <a:r>
              <a:rPr lang="ru-RU" dirty="0" err="1" smtClean="0"/>
              <a:t>поверсі</a:t>
            </a:r>
            <a:r>
              <a:rPr lang="ru-RU" dirty="0" smtClean="0"/>
              <a:t>) в </a:t>
            </a:r>
            <a:r>
              <a:rPr lang="ru-RU" dirty="0" err="1" smtClean="0"/>
              <a:t>готелях</a:t>
            </a:r>
            <a:r>
              <a:rPr lang="ru-RU" dirty="0" smtClean="0"/>
              <a:t> </a:t>
            </a:r>
            <a:r>
              <a:rPr lang="ru-RU" dirty="0" err="1" smtClean="0"/>
              <a:t>категорії</a:t>
            </a:r>
            <a:r>
              <a:rPr lang="ru-RU" dirty="0" smtClean="0"/>
              <a:t> 1-2 </a:t>
            </a:r>
            <a:r>
              <a:rPr lang="ru-RU" dirty="0" err="1" smtClean="0"/>
              <a:t>зірок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Етапи створення туристичного підприємства його матеріальна база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та  кадрове забезпечення. Організаційні умови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Порядок ліцензування туристичної діяльності та  формування його асортименту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3 Принципи оформлення програм перебування туристів  та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організація обслуговування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22413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1 </a:t>
            </a:r>
            <a:r>
              <a:rPr lang="ru-RU" sz="3200" b="1" dirty="0" err="1" smtClean="0"/>
              <a:t>Етапи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створення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туристського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підприємства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його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матеріальна</a:t>
            </a:r>
            <a:r>
              <a:rPr lang="ru-RU" sz="3200" b="1" dirty="0" smtClean="0"/>
              <a:t> база та </a:t>
            </a:r>
            <a:r>
              <a:rPr lang="ru-RU" sz="3200" b="1" dirty="0" err="1" smtClean="0"/>
              <a:t>кадрове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забезпечення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8"/>
            <a:ext cx="8208912" cy="20882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 </a:t>
            </a:r>
            <a:r>
              <a:rPr lang="ru-RU" b="1" dirty="0" err="1" smtClean="0"/>
              <a:t>Туристська</a:t>
            </a:r>
            <a:r>
              <a:rPr lang="ru-RU" b="1" dirty="0" smtClean="0"/>
              <a:t> </a:t>
            </a:r>
            <a:r>
              <a:rPr lang="ru-RU" b="1" dirty="0" err="1" smtClean="0"/>
              <a:t>фірма</a:t>
            </a:r>
            <a:r>
              <a:rPr lang="ru-RU" dirty="0" smtClean="0"/>
              <a:t>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збірне</a:t>
            </a:r>
            <a:r>
              <a:rPr lang="ru-RU" dirty="0" smtClean="0"/>
              <a:t> </a:t>
            </a:r>
            <a:r>
              <a:rPr lang="ru-RU" dirty="0" err="1" smtClean="0"/>
              <a:t>поняття</a:t>
            </a:r>
            <a:r>
              <a:rPr lang="ru-RU" dirty="0" smtClean="0"/>
              <a:t>. </a:t>
            </a:r>
            <a:r>
              <a:rPr lang="ru-RU" dirty="0" err="1" smtClean="0"/>
              <a:t>Під</a:t>
            </a:r>
            <a:r>
              <a:rPr lang="ru-RU" dirty="0" smtClean="0"/>
              <a:t> ним </a:t>
            </a:r>
            <a:r>
              <a:rPr lang="ru-RU" dirty="0" err="1" smtClean="0"/>
              <a:t>мається</a:t>
            </a:r>
            <a:r>
              <a:rPr lang="ru-RU" dirty="0" smtClean="0"/>
              <a:t> на </a:t>
            </a:r>
            <a:r>
              <a:rPr lang="ru-RU" dirty="0" err="1" smtClean="0"/>
              <a:t>увазі</a:t>
            </a:r>
            <a:r>
              <a:rPr lang="ru-RU" dirty="0" smtClean="0"/>
              <a:t> </a:t>
            </a:r>
            <a:r>
              <a:rPr lang="ru-RU" dirty="0" err="1" smtClean="0"/>
              <a:t>підприємницька</a:t>
            </a:r>
            <a:r>
              <a:rPr lang="ru-RU" dirty="0" smtClean="0"/>
              <a:t> структура,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займається</a:t>
            </a:r>
            <a:r>
              <a:rPr lang="ru-RU" dirty="0" smtClean="0"/>
              <a:t> на </a:t>
            </a:r>
            <a:r>
              <a:rPr lang="ru-RU" dirty="0" err="1" smtClean="0"/>
              <a:t>комерційній</a:t>
            </a:r>
            <a:r>
              <a:rPr lang="ru-RU" dirty="0" smtClean="0"/>
              <a:t>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посередницькими</a:t>
            </a:r>
            <a:r>
              <a:rPr lang="ru-RU" dirty="0" smtClean="0"/>
              <a:t> </a:t>
            </a:r>
            <a:r>
              <a:rPr lang="ru-RU" dirty="0" err="1" smtClean="0"/>
              <a:t>операціями</a:t>
            </a:r>
            <a:r>
              <a:rPr lang="ru-RU" dirty="0" smtClean="0"/>
              <a:t> 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купівлі-продажу</a:t>
            </a:r>
            <a:r>
              <a:rPr lang="ru-RU" dirty="0" smtClean="0"/>
              <a:t> </a:t>
            </a:r>
            <a:r>
              <a:rPr lang="ru-RU" dirty="0" err="1" smtClean="0"/>
              <a:t>турпослуг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отримує</a:t>
            </a:r>
            <a:r>
              <a:rPr lang="ru-RU" dirty="0" smtClean="0"/>
              <a:t> за </a:t>
            </a:r>
            <a:r>
              <a:rPr lang="ru-RU" dirty="0" err="1" smtClean="0"/>
              <a:t>рахунок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прибуток</a:t>
            </a:r>
            <a:endParaRPr lang="ru-RU" dirty="0"/>
          </a:p>
        </p:txBody>
      </p:sp>
      <p:pic>
        <p:nvPicPr>
          <p:cNvPr id="7170" name="Picture 2" descr="C:\Users\Администратор\Desktop\tui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933056"/>
            <a:ext cx="5408466" cy="27801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>
              <a:buNone/>
            </a:pPr>
            <a:r>
              <a:rPr lang="uk-UA" sz="3600" dirty="0" smtClean="0">
                <a:solidFill>
                  <a:srgbClr val="FF0000"/>
                </a:solidFill>
              </a:rPr>
              <a:t>  За видами власності </a:t>
            </a:r>
            <a:r>
              <a:rPr lang="uk-UA" sz="3600" dirty="0" err="1" smtClean="0">
                <a:solidFill>
                  <a:srgbClr val="FF0000"/>
                </a:solidFill>
              </a:rPr>
              <a:t>турфірма</a:t>
            </a:r>
            <a:r>
              <a:rPr lang="uk-UA" sz="3600" dirty="0" smtClean="0">
                <a:solidFill>
                  <a:srgbClr val="FF0000"/>
                </a:solidFill>
              </a:rPr>
              <a:t> може бути оформлена і діяти в якості:</a:t>
            </a:r>
          </a:p>
          <a:p>
            <a:pPr>
              <a:buNone/>
            </a:pPr>
            <a:endParaRPr lang="ru-RU" sz="3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dirty="0" smtClean="0"/>
              <a:t>  </a:t>
            </a:r>
            <a:r>
              <a:rPr lang="uk-UA" sz="3600" dirty="0" smtClean="0"/>
              <a:t> • фізичної особи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uk-UA" sz="3600" dirty="0" smtClean="0"/>
              <a:t>   • юридичної особи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FF0000"/>
                </a:solidFill>
              </a:rPr>
              <a:t>    </a:t>
            </a:r>
            <a:r>
              <a:rPr lang="ru-RU" sz="3000" b="1" dirty="0" err="1" smtClean="0">
                <a:solidFill>
                  <a:srgbClr val="FF0000"/>
                </a:solidFill>
              </a:rPr>
              <a:t>Залежно</a:t>
            </a:r>
            <a:r>
              <a:rPr lang="ru-RU" sz="3000" b="1" dirty="0" smtClean="0">
                <a:solidFill>
                  <a:srgbClr val="FF0000"/>
                </a:solidFill>
              </a:rPr>
              <a:t> </a:t>
            </a:r>
            <a:r>
              <a:rPr lang="ru-RU" sz="3000" b="1" dirty="0" err="1" smtClean="0">
                <a:solidFill>
                  <a:srgbClr val="FF0000"/>
                </a:solidFill>
              </a:rPr>
              <a:t>від</a:t>
            </a:r>
            <a:r>
              <a:rPr lang="ru-RU" sz="3000" b="1" dirty="0" smtClean="0">
                <a:solidFill>
                  <a:srgbClr val="FF0000"/>
                </a:solidFill>
              </a:rPr>
              <a:t> форм </a:t>
            </a:r>
            <a:r>
              <a:rPr lang="ru-RU" sz="3000" b="1" dirty="0" err="1" smtClean="0">
                <a:solidFill>
                  <a:srgbClr val="FF0000"/>
                </a:solidFill>
              </a:rPr>
              <a:t>власності</a:t>
            </a:r>
            <a:r>
              <a:rPr lang="ru-RU" sz="3000" b="1" dirty="0" smtClean="0">
                <a:solidFill>
                  <a:srgbClr val="FF0000"/>
                </a:solidFill>
              </a:rPr>
              <a:t>, </a:t>
            </a:r>
            <a:r>
              <a:rPr lang="ru-RU" sz="3000" b="1" dirty="0" err="1" smtClean="0">
                <a:solidFill>
                  <a:srgbClr val="FF0000"/>
                </a:solidFill>
              </a:rPr>
              <a:t>передбачених</a:t>
            </a:r>
            <a:r>
              <a:rPr lang="ru-RU" sz="3000" b="1" dirty="0" smtClean="0">
                <a:solidFill>
                  <a:srgbClr val="FF0000"/>
                </a:solidFill>
              </a:rPr>
              <a:t> законом, в </a:t>
            </a:r>
            <a:r>
              <a:rPr lang="ru-RU" sz="3000" b="1" dirty="0" err="1" smtClean="0">
                <a:solidFill>
                  <a:srgbClr val="FF0000"/>
                </a:solidFill>
              </a:rPr>
              <a:t>Україні</a:t>
            </a:r>
            <a:r>
              <a:rPr lang="ru-RU" sz="3000" b="1" dirty="0" smtClean="0">
                <a:solidFill>
                  <a:srgbClr val="FF0000"/>
                </a:solidFill>
              </a:rPr>
              <a:t> </a:t>
            </a:r>
            <a:r>
              <a:rPr lang="ru-RU" sz="3000" b="1" dirty="0" err="1" smtClean="0">
                <a:solidFill>
                  <a:srgbClr val="FF0000"/>
                </a:solidFill>
              </a:rPr>
              <a:t>можуть</a:t>
            </a:r>
            <a:r>
              <a:rPr lang="ru-RU" sz="3000" b="1" dirty="0" smtClean="0">
                <a:solidFill>
                  <a:srgbClr val="FF0000"/>
                </a:solidFill>
              </a:rPr>
              <a:t> </a:t>
            </a:r>
            <a:r>
              <a:rPr lang="ru-RU" sz="3000" b="1" dirty="0" err="1" smtClean="0">
                <a:solidFill>
                  <a:srgbClr val="FF0000"/>
                </a:solidFill>
              </a:rPr>
              <a:t>діяти</a:t>
            </a:r>
            <a:r>
              <a:rPr lang="ru-RU" sz="3000" b="1" dirty="0" smtClean="0">
                <a:solidFill>
                  <a:srgbClr val="FF0000"/>
                </a:solidFill>
              </a:rPr>
              <a:t> </a:t>
            </a:r>
            <a:r>
              <a:rPr lang="ru-RU" sz="3000" b="1" dirty="0" err="1" smtClean="0">
                <a:solidFill>
                  <a:srgbClr val="FF0000"/>
                </a:solidFill>
              </a:rPr>
              <a:t>підприємства</a:t>
            </a:r>
            <a:r>
              <a:rPr lang="ru-RU" sz="3000" b="1" dirty="0" smtClean="0">
                <a:solidFill>
                  <a:srgbClr val="FF0000"/>
                </a:solidFill>
              </a:rPr>
              <a:t> таких </a:t>
            </a:r>
            <a:r>
              <a:rPr lang="ru-RU" sz="3000" b="1" dirty="0" err="1" smtClean="0">
                <a:solidFill>
                  <a:srgbClr val="FF0000"/>
                </a:solidFill>
              </a:rPr>
              <a:t>видів</a:t>
            </a:r>
            <a:r>
              <a:rPr lang="ru-RU" sz="3000" b="1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uk-UA" dirty="0" smtClean="0"/>
              <a:t>    • приватного підприємства, що діє на основі приватної власності громадян чи суб'єктів господарювання (юридичної особи);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• підприємства, що діє на основі колективної власності (підприємство колективної власності);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• комунального підприємства, що діє на основі комунальної власності територіальної громади;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uk-UA" dirty="0" smtClean="0"/>
              <a:t>• державного підприємства, що діє на основі державної власності;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• підприємства, заснованого на змішаній формі власності (на базі об'єднання майна різних форм власності).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 smtClean="0"/>
              <a:t>Фактори, що визначають вибір організаційно-правової форми </a:t>
            </a:r>
            <a:r>
              <a:rPr lang="uk-UA" sz="3200" dirty="0" err="1" smtClean="0"/>
              <a:t>турпідприємства</a:t>
            </a:r>
            <a:endParaRPr lang="ru-RU" sz="3200" dirty="0"/>
          </a:p>
        </p:txBody>
      </p:sp>
      <p:pic>
        <p:nvPicPr>
          <p:cNvPr id="1026" name="Picture 2" descr="C:\Users\Администратор\Desktop\tui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99726" y="1600200"/>
            <a:ext cx="594454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37444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цілями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турфірми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поділяються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на: </a:t>
            </a:r>
          </a:p>
          <a:p>
            <a:pPr marL="514350" indent="-514350"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Комерційні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 </a:t>
            </a:r>
            <a:r>
              <a:rPr lang="ru-RU" sz="2400" dirty="0" smtClean="0">
                <a:cs typeface="Aharoni" pitchFamily="2" charset="-79"/>
              </a:rPr>
              <a:t>– </a:t>
            </a:r>
            <a:r>
              <a:rPr lang="ru-RU" sz="2400" dirty="0" err="1" smtClean="0">
                <a:cs typeface="Aharoni" pitchFamily="2" charset="-79"/>
              </a:rPr>
              <a:t>такі</a:t>
            </a:r>
            <a:r>
              <a:rPr lang="ru-RU" sz="2400" dirty="0" smtClean="0">
                <a:cs typeface="Aharoni" pitchFamily="2" charset="-79"/>
              </a:rPr>
              <a:t> </a:t>
            </a:r>
            <a:r>
              <a:rPr lang="ru-RU" sz="2400" dirty="0" err="1" smtClean="0">
                <a:cs typeface="Aharoni" pitchFamily="2" charset="-79"/>
              </a:rPr>
              <a:t>фірми</a:t>
            </a:r>
            <a:r>
              <a:rPr lang="ru-RU" sz="2400" dirty="0" smtClean="0">
                <a:cs typeface="Aharoni" pitchFamily="2" charset="-79"/>
              </a:rPr>
              <a:t>, </a:t>
            </a:r>
            <a:r>
              <a:rPr lang="ru-RU" sz="2400" dirty="0" err="1" smtClean="0">
                <a:cs typeface="Aharoni" pitchFamily="2" charset="-79"/>
              </a:rPr>
              <a:t>основна</a:t>
            </a:r>
            <a:r>
              <a:rPr lang="ru-RU" sz="2400" dirty="0" smtClean="0">
                <a:cs typeface="Aharoni" pitchFamily="2" charset="-79"/>
              </a:rPr>
              <a:t> мета </a:t>
            </a:r>
            <a:r>
              <a:rPr lang="ru-RU" sz="2400" dirty="0" err="1" smtClean="0">
                <a:cs typeface="Aharoni" pitchFamily="2" charset="-79"/>
              </a:rPr>
              <a:t>яких</a:t>
            </a:r>
            <a:r>
              <a:rPr lang="ru-RU" sz="2400" dirty="0" smtClean="0">
                <a:cs typeface="Aharoni" pitchFamily="2" charset="-79"/>
              </a:rPr>
              <a:t> – </a:t>
            </a:r>
            <a:r>
              <a:rPr lang="ru-RU" sz="2400" dirty="0" err="1" smtClean="0">
                <a:cs typeface="Aharoni" pitchFamily="2" charset="-79"/>
              </a:rPr>
              <a:t>отримання</a:t>
            </a:r>
            <a:r>
              <a:rPr lang="ru-RU" sz="2400" dirty="0" smtClean="0">
                <a:cs typeface="Aharoni" pitchFamily="2" charset="-79"/>
              </a:rPr>
              <a:t> </a:t>
            </a:r>
            <a:r>
              <a:rPr lang="ru-RU" sz="2400" dirty="0" err="1" smtClean="0">
                <a:cs typeface="Aharoni" pitchFamily="2" charset="-79"/>
              </a:rPr>
              <a:t>прибутку</a:t>
            </a:r>
            <a:r>
              <a:rPr lang="ru-RU" sz="2400" dirty="0" smtClean="0">
                <a:cs typeface="Aharoni" pitchFamily="2" charset="-79"/>
              </a:rPr>
              <a:t>; 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    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Некомерційні</a:t>
            </a:r>
            <a:r>
              <a:rPr lang="ru-RU" sz="2400" dirty="0" smtClean="0">
                <a:cs typeface="Aharoni" pitchFamily="2" charset="-79"/>
              </a:rPr>
              <a:t> – </a:t>
            </a:r>
            <a:r>
              <a:rPr lang="ru-RU" sz="2400" dirty="0" err="1" smtClean="0">
                <a:cs typeface="Aharoni" pitchFamily="2" charset="-79"/>
              </a:rPr>
              <a:t>такі</a:t>
            </a:r>
            <a:r>
              <a:rPr lang="ru-RU" sz="2400" dirty="0" smtClean="0">
                <a:cs typeface="Aharoni" pitchFamily="2" charset="-79"/>
              </a:rPr>
              <a:t> </a:t>
            </a:r>
            <a:r>
              <a:rPr lang="ru-RU" sz="2400" dirty="0" err="1" smtClean="0">
                <a:cs typeface="Aharoni" pitchFamily="2" charset="-79"/>
              </a:rPr>
              <a:t>фірми</a:t>
            </a:r>
            <a:r>
              <a:rPr lang="ru-RU" sz="2400" dirty="0" smtClean="0">
                <a:cs typeface="Aharoni" pitchFamily="2" charset="-79"/>
              </a:rPr>
              <a:t>, </a:t>
            </a:r>
            <a:r>
              <a:rPr lang="ru-RU" sz="2400" dirty="0" err="1" smtClean="0">
                <a:cs typeface="Aharoni" pitchFamily="2" charset="-79"/>
              </a:rPr>
              <a:t>які</a:t>
            </a:r>
            <a:r>
              <a:rPr lang="ru-RU" sz="2400" dirty="0" smtClean="0">
                <a:cs typeface="Aharoni" pitchFamily="2" charset="-79"/>
              </a:rPr>
              <a:t> не </a:t>
            </a:r>
            <a:r>
              <a:rPr lang="ru-RU" sz="2400" dirty="0" err="1" smtClean="0">
                <a:cs typeface="Aharoni" pitchFamily="2" charset="-79"/>
              </a:rPr>
              <a:t>прагнуть</a:t>
            </a:r>
            <a:r>
              <a:rPr lang="ru-RU" sz="2400" dirty="0" smtClean="0">
                <a:cs typeface="Aharoni" pitchFamily="2" charset="-79"/>
              </a:rPr>
              <a:t> до </a:t>
            </a:r>
            <a:r>
              <a:rPr lang="ru-RU" sz="2400" dirty="0" err="1" smtClean="0">
                <a:cs typeface="Aharoni" pitchFamily="2" charset="-79"/>
              </a:rPr>
              <a:t>отримання</a:t>
            </a:r>
            <a:r>
              <a:rPr lang="ru-RU" sz="2400" dirty="0" smtClean="0">
                <a:cs typeface="Aharoni" pitchFamily="2" charset="-79"/>
              </a:rPr>
              <a:t> </a:t>
            </a:r>
            <a:r>
              <a:rPr lang="ru-RU" sz="2400" dirty="0" err="1" smtClean="0">
                <a:cs typeface="Aharoni" pitchFamily="2" charset="-79"/>
              </a:rPr>
              <a:t>прибутку</a:t>
            </a:r>
            <a:r>
              <a:rPr lang="ru-RU" sz="2400" dirty="0" smtClean="0">
                <a:cs typeface="Aharoni" pitchFamily="2" charset="-79"/>
              </a:rPr>
              <a:t> </a:t>
            </a:r>
            <a:r>
              <a:rPr lang="ru-RU" sz="2400" dirty="0" err="1" smtClean="0">
                <a:cs typeface="Aharoni" pitchFamily="2" charset="-79"/>
              </a:rPr>
              <a:t>і</a:t>
            </a:r>
            <a:r>
              <a:rPr lang="ru-RU" sz="2400" dirty="0" smtClean="0">
                <a:cs typeface="Aharoni" pitchFamily="2" charset="-79"/>
              </a:rPr>
              <a:t> </a:t>
            </a:r>
            <a:r>
              <a:rPr lang="ru-RU" sz="2400" dirty="0" err="1" smtClean="0">
                <a:cs typeface="Aharoni" pitchFamily="2" charset="-79"/>
              </a:rPr>
              <a:t>прибуток</a:t>
            </a:r>
            <a:r>
              <a:rPr lang="ru-RU" sz="2400" dirty="0" smtClean="0">
                <a:cs typeface="Aharoni" pitchFamily="2" charset="-79"/>
              </a:rPr>
              <a:t> не </a:t>
            </a:r>
            <a:r>
              <a:rPr lang="ru-RU" sz="2400" dirty="0" err="1" smtClean="0">
                <a:cs typeface="Aharoni" pitchFamily="2" charset="-79"/>
              </a:rPr>
              <a:t>розподіляється</a:t>
            </a:r>
            <a:r>
              <a:rPr lang="ru-RU" sz="2400" dirty="0" smtClean="0">
                <a:cs typeface="Aharoni" pitchFamily="2" charset="-79"/>
              </a:rPr>
              <a:t> </a:t>
            </a:r>
            <a:r>
              <a:rPr lang="ru-RU" sz="2400" dirty="0" err="1" smtClean="0">
                <a:cs typeface="Aharoni" pitchFamily="2" charset="-79"/>
              </a:rPr>
              <a:t>між</a:t>
            </a:r>
            <a:r>
              <a:rPr lang="ru-RU" sz="2400" dirty="0" smtClean="0">
                <a:cs typeface="Aharoni" pitchFamily="2" charset="-79"/>
              </a:rPr>
              <a:t> </a:t>
            </a:r>
            <a:r>
              <a:rPr lang="ru-RU" sz="2400" dirty="0" err="1" smtClean="0">
                <a:cs typeface="Aharoni" pitchFamily="2" charset="-79"/>
              </a:rPr>
              <a:t>учасниками</a:t>
            </a:r>
            <a:r>
              <a:rPr lang="ru-RU" sz="2400" dirty="0" smtClean="0">
                <a:cs typeface="Aharoni" pitchFamily="2" charset="-79"/>
              </a:rPr>
              <a:t>. </a:t>
            </a:r>
            <a:endParaRPr lang="ru-RU" sz="2400" dirty="0">
              <a:cs typeface="Aharoni" pitchFamily="2" charset="-79"/>
            </a:endParaRPr>
          </a:p>
        </p:txBody>
      </p:sp>
      <p:pic>
        <p:nvPicPr>
          <p:cNvPr id="1026" name="Picture 2" descr="C:\Users\Администратор\Desktop\tui\79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501008"/>
            <a:ext cx="6948264" cy="3356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tui\gavryljuk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3096344"/>
          </a:xfrm>
        </p:spPr>
        <p:txBody>
          <a:bodyPr>
            <a:noAutofit/>
          </a:bodyPr>
          <a:lstStyle/>
          <a:p>
            <a:pPr algn="ctr"/>
            <a:r>
              <a:rPr lang="uk-UA" sz="6600" b="1" dirty="0" smtClean="0"/>
              <a:t>Етапи створення </a:t>
            </a:r>
            <a:r>
              <a:rPr lang="uk-UA" sz="6600" b="1" dirty="0" err="1" smtClean="0"/>
              <a:t>турфірми</a:t>
            </a:r>
            <a:endParaRPr lang="ru-RU" sz="6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583</Words>
  <Application>Microsoft Office PowerPoint</Application>
  <PresentationFormat>Экран (4:3)</PresentationFormat>
  <Paragraphs>48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Aharoni</vt:lpstr>
      <vt:lpstr>Arial</vt:lpstr>
      <vt:lpstr>Calibri</vt:lpstr>
      <vt:lpstr>Times New Roman</vt:lpstr>
      <vt:lpstr>Тема Office</vt:lpstr>
      <vt:lpstr>ТЕМА 1  УМОВИ СТВОРЕННЯ ТУРИСТИЧНОГО ПІДПРИЄМСТВА </vt:lpstr>
      <vt:lpstr>Презентация PowerPoint</vt:lpstr>
      <vt:lpstr>1 Етапи створення туристського підприємства, його матеріальна база та кадрове забезпечення </vt:lpstr>
      <vt:lpstr>Презентация PowerPoint</vt:lpstr>
      <vt:lpstr>Презентация PowerPoint</vt:lpstr>
      <vt:lpstr>Фактори, що визначають вибір організаційно-правової форми турпідприємства</vt:lpstr>
      <vt:lpstr>Презентация PowerPoint</vt:lpstr>
      <vt:lpstr>Презентация PowerPoint</vt:lpstr>
      <vt:lpstr>Етапи створення турфірми</vt:lpstr>
      <vt:lpstr>Презентация PowerPoint</vt:lpstr>
      <vt:lpstr>Презентация PowerPoint</vt:lpstr>
      <vt:lpstr>2  Порядок ліцензування туристичної діяльності та  формування його асортименту </vt:lpstr>
      <vt:lpstr>Презентация PowerPoint</vt:lpstr>
      <vt:lpstr>Презентация PowerPoint</vt:lpstr>
      <vt:lpstr>Презентация PowerPoint</vt:lpstr>
      <vt:lpstr>3 Принципи оформлення програм перебування туристів та  організація обслуговування. </vt:lpstr>
      <vt:lpstr>Презентация PowerPoint</vt:lpstr>
      <vt:lpstr>Стандартно прийнятими класами обслуговування є:  </vt:lpstr>
      <vt:lpstr>Презентация PowerPoint</vt:lpstr>
    </vt:vector>
  </TitlesOfParts>
  <Company>XTreme.ws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  УМОВИ СТВОРЕННЯ ТУРИСТИЧНОГО ПІДПРИЄМСТВА</dc:title>
  <dc:creator>XTreme.ws</dc:creator>
  <cp:lastModifiedBy>Asus</cp:lastModifiedBy>
  <cp:revision>7</cp:revision>
  <dcterms:created xsi:type="dcterms:W3CDTF">2019-02-21T21:47:31Z</dcterms:created>
  <dcterms:modified xsi:type="dcterms:W3CDTF">2019-02-24T23:15:52Z</dcterms:modified>
</cp:coreProperties>
</file>