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64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404B84-1D6E-4239-9557-A4915D3B83C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15B4C2-09F2-4822-A438-6323DF5ECC65}">
      <dgm:prSet phldrT="[Текст]"/>
      <dgm:spPr/>
      <dgm:t>
        <a:bodyPr/>
        <a:lstStyle/>
        <a:p>
          <a:r>
            <a:rPr lang="uk-UA" dirty="0" smtClean="0"/>
            <a:t>Туристичний продукт</a:t>
          </a:r>
          <a:endParaRPr lang="ru-RU" dirty="0"/>
        </a:p>
      </dgm:t>
    </dgm:pt>
    <dgm:pt modelId="{AFC8DF03-50D3-4045-99AF-CA1636307811}" type="parTrans" cxnId="{4CFFE0C2-4201-4B2D-A1E3-E99D7E153822}">
      <dgm:prSet/>
      <dgm:spPr/>
      <dgm:t>
        <a:bodyPr/>
        <a:lstStyle/>
        <a:p>
          <a:endParaRPr lang="ru-RU"/>
        </a:p>
      </dgm:t>
    </dgm:pt>
    <dgm:pt modelId="{2CECA262-E51F-4AD2-B2A4-B160A02C3D8B}" type="sibTrans" cxnId="{4CFFE0C2-4201-4B2D-A1E3-E99D7E153822}">
      <dgm:prSet/>
      <dgm:spPr/>
      <dgm:t>
        <a:bodyPr/>
        <a:lstStyle/>
        <a:p>
          <a:endParaRPr lang="ru-RU"/>
        </a:p>
      </dgm:t>
    </dgm:pt>
    <dgm:pt modelId="{B1EED374-D4BE-4A32-862B-13D0DFAC019B}">
      <dgm:prSet phldrT="[Текст]"/>
      <dgm:spPr/>
      <dgm:t>
        <a:bodyPr/>
        <a:lstStyle/>
        <a:p>
          <a:r>
            <a:rPr lang="uk-UA" dirty="0" smtClean="0"/>
            <a:t>Туристичні послуги</a:t>
          </a:r>
          <a:endParaRPr lang="ru-RU" dirty="0"/>
        </a:p>
      </dgm:t>
    </dgm:pt>
    <dgm:pt modelId="{8CCB6EB3-C1BC-44C3-83CA-C8CE6C96E071}" type="parTrans" cxnId="{24DC2202-29C3-41C4-BF05-80E8EE13C6F4}">
      <dgm:prSet/>
      <dgm:spPr/>
      <dgm:t>
        <a:bodyPr/>
        <a:lstStyle/>
        <a:p>
          <a:endParaRPr lang="ru-RU"/>
        </a:p>
      </dgm:t>
    </dgm:pt>
    <dgm:pt modelId="{4ACA2C11-2257-454F-8A8F-02C39DCA2FCD}" type="sibTrans" cxnId="{24DC2202-29C3-41C4-BF05-80E8EE13C6F4}">
      <dgm:prSet/>
      <dgm:spPr/>
      <dgm:t>
        <a:bodyPr/>
        <a:lstStyle/>
        <a:p>
          <a:endParaRPr lang="ru-RU"/>
        </a:p>
      </dgm:t>
    </dgm:pt>
    <dgm:pt modelId="{81AC59BB-4229-43D5-8281-7E39BD7F31CE}">
      <dgm:prSet phldrT="[Текст]"/>
      <dgm:spPr/>
      <dgm:t>
        <a:bodyPr/>
        <a:lstStyle/>
        <a:p>
          <a:r>
            <a:rPr lang="uk-UA" dirty="0" smtClean="0"/>
            <a:t>Туристичні засоби і блага</a:t>
          </a:r>
          <a:endParaRPr lang="ru-RU" dirty="0"/>
        </a:p>
      </dgm:t>
    </dgm:pt>
    <dgm:pt modelId="{A2319EDC-4CC5-4504-B712-0CEE19E37808}" type="parTrans" cxnId="{FD20A2D9-D1BC-41E4-A047-FF99523B8F90}">
      <dgm:prSet/>
      <dgm:spPr/>
      <dgm:t>
        <a:bodyPr/>
        <a:lstStyle/>
        <a:p>
          <a:endParaRPr lang="ru-RU"/>
        </a:p>
      </dgm:t>
    </dgm:pt>
    <dgm:pt modelId="{9C7CD60A-B37E-48B6-9A75-F81A170A169E}" type="sibTrans" cxnId="{FD20A2D9-D1BC-41E4-A047-FF99523B8F90}">
      <dgm:prSet/>
      <dgm:spPr/>
      <dgm:t>
        <a:bodyPr/>
        <a:lstStyle/>
        <a:p>
          <a:endParaRPr lang="ru-RU"/>
        </a:p>
      </dgm:t>
    </dgm:pt>
    <dgm:pt modelId="{D1131DA4-114B-4DF4-A12C-C7E4C0E110D6}" type="pres">
      <dgm:prSet presAssocID="{B7404B84-1D6E-4239-9557-A4915D3B83C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105574-78E6-4E83-9F64-89BF8A99D510}" type="pres">
      <dgm:prSet presAssocID="{E215B4C2-09F2-4822-A438-6323DF5ECC6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739DB-D256-40F0-8BC5-08BF3F9548C1}" type="pres">
      <dgm:prSet presAssocID="{2CECA262-E51F-4AD2-B2A4-B160A02C3D8B}" presName="sibTrans" presStyleLbl="sibTrans2D1" presStyleIdx="0" presStyleCnt="3"/>
      <dgm:spPr/>
      <dgm:t>
        <a:bodyPr/>
        <a:lstStyle/>
        <a:p>
          <a:endParaRPr lang="ru-RU"/>
        </a:p>
      </dgm:t>
    </dgm:pt>
    <dgm:pt modelId="{947E0635-7737-45CD-9833-7CCAE2214191}" type="pres">
      <dgm:prSet presAssocID="{2CECA262-E51F-4AD2-B2A4-B160A02C3D8B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3E1BAEF-4F3E-45EA-B7EE-8FC38A41761A}" type="pres">
      <dgm:prSet presAssocID="{B1EED374-D4BE-4A32-862B-13D0DFAC019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C2425-B17E-475C-AF33-FE4862C3706B}" type="pres">
      <dgm:prSet presAssocID="{4ACA2C11-2257-454F-8A8F-02C39DCA2FC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094D1A2D-D623-431A-A440-C3FD2132AEB0}" type="pres">
      <dgm:prSet presAssocID="{4ACA2C11-2257-454F-8A8F-02C39DCA2FC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5D9128C-5DB8-4D46-B8E3-9511AF89C63A}" type="pres">
      <dgm:prSet presAssocID="{81AC59BB-4229-43D5-8281-7E39BD7F31C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514CF-0D77-4338-9A05-E0E7A852C291}" type="pres">
      <dgm:prSet presAssocID="{9C7CD60A-B37E-48B6-9A75-F81A170A169E}" presName="sibTrans" presStyleLbl="sibTrans2D1" presStyleIdx="2" presStyleCnt="3"/>
      <dgm:spPr/>
      <dgm:t>
        <a:bodyPr/>
        <a:lstStyle/>
        <a:p>
          <a:endParaRPr lang="ru-RU"/>
        </a:p>
      </dgm:t>
    </dgm:pt>
    <dgm:pt modelId="{4C6E7AE7-4BE0-4FAF-8BB4-519FC300175A}" type="pres">
      <dgm:prSet presAssocID="{9C7CD60A-B37E-48B6-9A75-F81A170A169E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B32480CC-D214-4613-B73B-CAA2F8116D58}" type="presOf" srcId="{2CECA262-E51F-4AD2-B2A4-B160A02C3D8B}" destId="{A6F739DB-D256-40F0-8BC5-08BF3F9548C1}" srcOrd="0" destOrd="0" presId="urn:microsoft.com/office/officeart/2005/8/layout/cycle7"/>
    <dgm:cxn modelId="{D3A2FDC3-FC1F-4E28-B263-EC72D7E21F2D}" type="presOf" srcId="{B7404B84-1D6E-4239-9557-A4915D3B83CD}" destId="{D1131DA4-114B-4DF4-A12C-C7E4C0E110D6}" srcOrd="0" destOrd="0" presId="urn:microsoft.com/office/officeart/2005/8/layout/cycle7"/>
    <dgm:cxn modelId="{33B991C1-02BD-4B03-9CF4-9E8AC6C18571}" type="presOf" srcId="{9C7CD60A-B37E-48B6-9A75-F81A170A169E}" destId="{4C6E7AE7-4BE0-4FAF-8BB4-519FC300175A}" srcOrd="1" destOrd="0" presId="urn:microsoft.com/office/officeart/2005/8/layout/cycle7"/>
    <dgm:cxn modelId="{24DC2202-29C3-41C4-BF05-80E8EE13C6F4}" srcId="{B7404B84-1D6E-4239-9557-A4915D3B83CD}" destId="{B1EED374-D4BE-4A32-862B-13D0DFAC019B}" srcOrd="1" destOrd="0" parTransId="{8CCB6EB3-C1BC-44C3-83CA-C8CE6C96E071}" sibTransId="{4ACA2C11-2257-454F-8A8F-02C39DCA2FCD}"/>
    <dgm:cxn modelId="{D89CDDF2-8E5C-45CD-8A4C-3E064999B89E}" type="presOf" srcId="{4ACA2C11-2257-454F-8A8F-02C39DCA2FCD}" destId="{7C3C2425-B17E-475C-AF33-FE4862C3706B}" srcOrd="0" destOrd="0" presId="urn:microsoft.com/office/officeart/2005/8/layout/cycle7"/>
    <dgm:cxn modelId="{3F4B510B-1EE7-48B0-B8F2-CAE4C92549E0}" type="presOf" srcId="{4ACA2C11-2257-454F-8A8F-02C39DCA2FCD}" destId="{094D1A2D-D623-431A-A440-C3FD2132AEB0}" srcOrd="1" destOrd="0" presId="urn:microsoft.com/office/officeart/2005/8/layout/cycle7"/>
    <dgm:cxn modelId="{5EC367D2-A6CB-44C1-829B-0FAC7D96E8C3}" type="presOf" srcId="{2CECA262-E51F-4AD2-B2A4-B160A02C3D8B}" destId="{947E0635-7737-45CD-9833-7CCAE2214191}" srcOrd="1" destOrd="0" presId="urn:microsoft.com/office/officeart/2005/8/layout/cycle7"/>
    <dgm:cxn modelId="{FD20A2D9-D1BC-41E4-A047-FF99523B8F90}" srcId="{B7404B84-1D6E-4239-9557-A4915D3B83CD}" destId="{81AC59BB-4229-43D5-8281-7E39BD7F31CE}" srcOrd="2" destOrd="0" parTransId="{A2319EDC-4CC5-4504-B712-0CEE19E37808}" sibTransId="{9C7CD60A-B37E-48B6-9A75-F81A170A169E}"/>
    <dgm:cxn modelId="{9F15CBA0-9A35-43B9-A039-4666EACAF9FA}" type="presOf" srcId="{E215B4C2-09F2-4822-A438-6323DF5ECC65}" destId="{F8105574-78E6-4E83-9F64-89BF8A99D510}" srcOrd="0" destOrd="0" presId="urn:microsoft.com/office/officeart/2005/8/layout/cycle7"/>
    <dgm:cxn modelId="{797DD183-0D2E-4601-B856-B1A9A6A4E544}" type="presOf" srcId="{B1EED374-D4BE-4A32-862B-13D0DFAC019B}" destId="{D3E1BAEF-4F3E-45EA-B7EE-8FC38A41761A}" srcOrd="0" destOrd="0" presId="urn:microsoft.com/office/officeart/2005/8/layout/cycle7"/>
    <dgm:cxn modelId="{1CFE4AB2-FA48-4521-B1FF-01229176BC62}" type="presOf" srcId="{81AC59BB-4229-43D5-8281-7E39BD7F31CE}" destId="{55D9128C-5DB8-4D46-B8E3-9511AF89C63A}" srcOrd="0" destOrd="0" presId="urn:microsoft.com/office/officeart/2005/8/layout/cycle7"/>
    <dgm:cxn modelId="{0161EE99-CFA1-413F-B13A-A7B09138EF03}" type="presOf" srcId="{9C7CD60A-B37E-48B6-9A75-F81A170A169E}" destId="{DD4514CF-0D77-4338-9A05-E0E7A852C291}" srcOrd="0" destOrd="0" presId="urn:microsoft.com/office/officeart/2005/8/layout/cycle7"/>
    <dgm:cxn modelId="{4CFFE0C2-4201-4B2D-A1E3-E99D7E153822}" srcId="{B7404B84-1D6E-4239-9557-A4915D3B83CD}" destId="{E215B4C2-09F2-4822-A438-6323DF5ECC65}" srcOrd="0" destOrd="0" parTransId="{AFC8DF03-50D3-4045-99AF-CA1636307811}" sibTransId="{2CECA262-E51F-4AD2-B2A4-B160A02C3D8B}"/>
    <dgm:cxn modelId="{B184B01E-954C-4A61-8695-68C894594CEF}" type="presParOf" srcId="{D1131DA4-114B-4DF4-A12C-C7E4C0E110D6}" destId="{F8105574-78E6-4E83-9F64-89BF8A99D510}" srcOrd="0" destOrd="0" presId="urn:microsoft.com/office/officeart/2005/8/layout/cycle7"/>
    <dgm:cxn modelId="{61D3E815-2C32-49F3-90A4-ADF0FEE009A7}" type="presParOf" srcId="{D1131DA4-114B-4DF4-A12C-C7E4C0E110D6}" destId="{A6F739DB-D256-40F0-8BC5-08BF3F9548C1}" srcOrd="1" destOrd="0" presId="urn:microsoft.com/office/officeart/2005/8/layout/cycle7"/>
    <dgm:cxn modelId="{D9E63295-27B8-42C1-9710-79638B9948A4}" type="presParOf" srcId="{A6F739DB-D256-40F0-8BC5-08BF3F9548C1}" destId="{947E0635-7737-45CD-9833-7CCAE2214191}" srcOrd="0" destOrd="0" presId="urn:microsoft.com/office/officeart/2005/8/layout/cycle7"/>
    <dgm:cxn modelId="{37480C4C-8F90-4EC7-87A4-A87399AB9E89}" type="presParOf" srcId="{D1131DA4-114B-4DF4-A12C-C7E4C0E110D6}" destId="{D3E1BAEF-4F3E-45EA-B7EE-8FC38A41761A}" srcOrd="2" destOrd="0" presId="urn:microsoft.com/office/officeart/2005/8/layout/cycle7"/>
    <dgm:cxn modelId="{0E2A953D-3715-41B1-8173-F90478E6815B}" type="presParOf" srcId="{D1131DA4-114B-4DF4-A12C-C7E4C0E110D6}" destId="{7C3C2425-B17E-475C-AF33-FE4862C3706B}" srcOrd="3" destOrd="0" presId="urn:microsoft.com/office/officeart/2005/8/layout/cycle7"/>
    <dgm:cxn modelId="{DB8BAA16-31DA-4C05-A45D-5231F139836B}" type="presParOf" srcId="{7C3C2425-B17E-475C-AF33-FE4862C3706B}" destId="{094D1A2D-D623-431A-A440-C3FD2132AEB0}" srcOrd="0" destOrd="0" presId="urn:microsoft.com/office/officeart/2005/8/layout/cycle7"/>
    <dgm:cxn modelId="{ED264C6C-F641-49FA-8F07-E459CA3C85B1}" type="presParOf" srcId="{D1131DA4-114B-4DF4-A12C-C7E4C0E110D6}" destId="{55D9128C-5DB8-4D46-B8E3-9511AF89C63A}" srcOrd="4" destOrd="0" presId="urn:microsoft.com/office/officeart/2005/8/layout/cycle7"/>
    <dgm:cxn modelId="{0CED69C0-8EEB-4898-99A1-74C82A2E5C3B}" type="presParOf" srcId="{D1131DA4-114B-4DF4-A12C-C7E4C0E110D6}" destId="{DD4514CF-0D77-4338-9A05-E0E7A852C291}" srcOrd="5" destOrd="0" presId="urn:microsoft.com/office/officeart/2005/8/layout/cycle7"/>
    <dgm:cxn modelId="{65A150D0-624F-41E1-A33C-8ED91F5B1A14}" type="presParOf" srcId="{DD4514CF-0D77-4338-9A05-E0E7A852C291}" destId="{4C6E7AE7-4BE0-4FAF-8BB4-519FC300175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9F6BF8-3877-4D0C-A48F-90C1D99B9B99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9086FF-0DE8-426D-913E-FC515FAB4ABD}">
      <dgm:prSet phldrT="[Текст]" custT="1"/>
      <dgm:spPr/>
      <dgm:t>
        <a:bodyPr/>
        <a:lstStyle/>
        <a:p>
          <a:r>
            <a:rPr lang="uk-UA" sz="1600" dirty="0" smtClean="0">
              <a:solidFill>
                <a:schemeClr val="tx1"/>
              </a:solidFill>
            </a:rPr>
            <a:t>Основні:</a:t>
          </a:r>
        </a:p>
        <a:p>
          <a:r>
            <a:rPr lang="uk-UA" sz="1700" dirty="0" smtClean="0"/>
            <a:t>Туристичні цінності:</a:t>
          </a:r>
        </a:p>
        <a:p>
          <a:r>
            <a:rPr lang="uk-UA" sz="1700" dirty="0" smtClean="0"/>
            <a:t>1.Природні</a:t>
          </a:r>
        </a:p>
        <a:p>
          <a:r>
            <a:rPr lang="uk-UA" sz="1700" dirty="0" smtClean="0"/>
            <a:t>2.культурні</a:t>
          </a:r>
          <a:endParaRPr lang="ru-RU" sz="1700" dirty="0"/>
        </a:p>
      </dgm:t>
    </dgm:pt>
    <dgm:pt modelId="{6D10A826-F862-49E1-8133-CE1864660CE6}" type="parTrans" cxnId="{901C9F44-F0C0-437E-94C7-FC1EC3D1E284}">
      <dgm:prSet/>
      <dgm:spPr/>
      <dgm:t>
        <a:bodyPr/>
        <a:lstStyle/>
        <a:p>
          <a:endParaRPr lang="ru-RU"/>
        </a:p>
      </dgm:t>
    </dgm:pt>
    <dgm:pt modelId="{835BB1BA-73FE-401C-9DD3-B53932B5590A}" type="sibTrans" cxnId="{901C9F44-F0C0-437E-94C7-FC1EC3D1E284}">
      <dgm:prSet/>
      <dgm:spPr/>
      <dgm:t>
        <a:bodyPr/>
        <a:lstStyle/>
        <a:p>
          <a:endParaRPr lang="ru-RU"/>
        </a:p>
      </dgm:t>
    </dgm:pt>
    <dgm:pt modelId="{3E342123-77DA-475E-9597-F3ED6CF673DE}">
      <dgm:prSet phldrT="[Текст]"/>
      <dgm:spPr/>
      <dgm:t>
        <a:bodyPr/>
        <a:lstStyle/>
        <a:p>
          <a:r>
            <a:rPr lang="uk-UA" dirty="0" err="1" smtClean="0">
              <a:solidFill>
                <a:schemeClr val="tx1"/>
              </a:solidFill>
            </a:rPr>
            <a:t>Комплектарні</a:t>
          </a:r>
          <a:r>
            <a:rPr lang="uk-UA" dirty="0" smtClean="0">
              <a:solidFill>
                <a:schemeClr val="tx1"/>
              </a:solidFill>
            </a:rPr>
            <a:t>:</a:t>
          </a:r>
        </a:p>
        <a:p>
          <a:r>
            <a:rPr lang="uk-UA" dirty="0" smtClean="0"/>
            <a:t>1. Засоби розміщення</a:t>
          </a:r>
        </a:p>
        <a:p>
          <a:r>
            <a:rPr lang="uk-UA" dirty="0" smtClean="0"/>
            <a:t>2.Транспортна мережа</a:t>
          </a:r>
        </a:p>
        <a:p>
          <a:r>
            <a:rPr lang="uk-UA" dirty="0" smtClean="0"/>
            <a:t>3. Гастрономічне забезпечення</a:t>
          </a:r>
        </a:p>
        <a:p>
          <a:r>
            <a:rPr lang="uk-UA" dirty="0" smtClean="0"/>
            <a:t>4.Супутні засоби</a:t>
          </a:r>
          <a:endParaRPr lang="ru-RU" dirty="0"/>
        </a:p>
      </dgm:t>
    </dgm:pt>
    <dgm:pt modelId="{2FCDC838-2495-4CA3-AB95-2F32F8B9BE13}" type="parTrans" cxnId="{B2BA5252-5431-4C97-83F4-4F044646667E}">
      <dgm:prSet/>
      <dgm:spPr/>
      <dgm:t>
        <a:bodyPr/>
        <a:lstStyle/>
        <a:p>
          <a:endParaRPr lang="ru-RU"/>
        </a:p>
      </dgm:t>
    </dgm:pt>
    <dgm:pt modelId="{CBA82EC6-5A7F-4E8E-9682-DA60C05B3EAB}" type="sibTrans" cxnId="{B2BA5252-5431-4C97-83F4-4F044646667E}">
      <dgm:prSet/>
      <dgm:spPr/>
      <dgm:t>
        <a:bodyPr/>
        <a:lstStyle/>
        <a:p>
          <a:endParaRPr lang="ru-RU"/>
        </a:p>
      </dgm:t>
    </dgm:pt>
    <dgm:pt modelId="{6762773F-02E3-4EAD-8895-9773A1E831FE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Основні:</a:t>
          </a:r>
        </a:p>
        <a:p>
          <a:r>
            <a:rPr lang="uk-UA" dirty="0" smtClean="0"/>
            <a:t>1.Транспортні</a:t>
          </a:r>
        </a:p>
        <a:p>
          <a:r>
            <a:rPr lang="uk-UA" dirty="0" smtClean="0"/>
            <a:t>2.Нічліжні</a:t>
          </a:r>
        </a:p>
        <a:p>
          <a:r>
            <a:rPr lang="uk-UA" dirty="0" smtClean="0"/>
            <a:t>3.Харчування</a:t>
          </a:r>
          <a:endParaRPr lang="ru-RU" dirty="0"/>
        </a:p>
      </dgm:t>
    </dgm:pt>
    <dgm:pt modelId="{3BFC50A5-0982-486A-9850-92E8277C3D47}" type="parTrans" cxnId="{B5766AEB-0D2F-4253-B713-19F9DECA31E6}">
      <dgm:prSet/>
      <dgm:spPr/>
      <dgm:t>
        <a:bodyPr/>
        <a:lstStyle/>
        <a:p>
          <a:endParaRPr lang="ru-RU"/>
        </a:p>
      </dgm:t>
    </dgm:pt>
    <dgm:pt modelId="{4330503B-AE8D-4FD5-8056-7D9EC89776CC}" type="sibTrans" cxnId="{B5766AEB-0D2F-4253-B713-19F9DECA31E6}">
      <dgm:prSet/>
      <dgm:spPr/>
      <dgm:t>
        <a:bodyPr/>
        <a:lstStyle/>
        <a:p>
          <a:endParaRPr lang="ru-RU"/>
        </a:p>
      </dgm:t>
    </dgm:pt>
    <dgm:pt modelId="{8932F59A-EBE2-4B9F-9BD4-385298B99B44}">
      <dgm:prSet phldrT="[Текст]"/>
      <dgm:spPr/>
      <dgm:t>
        <a:bodyPr/>
        <a:lstStyle/>
        <a:p>
          <a:r>
            <a:rPr lang="uk-UA" dirty="0" err="1" smtClean="0">
              <a:solidFill>
                <a:schemeClr val="tx1"/>
              </a:solidFill>
            </a:rPr>
            <a:t>Комплектарні</a:t>
          </a:r>
          <a:r>
            <a:rPr lang="uk-UA" dirty="0" smtClean="0">
              <a:solidFill>
                <a:schemeClr val="tx1"/>
              </a:solidFill>
            </a:rPr>
            <a:t>:</a:t>
          </a:r>
        </a:p>
        <a:p>
          <a:r>
            <a:rPr lang="uk-UA" dirty="0" smtClean="0"/>
            <a:t>1.Супроводу</a:t>
          </a:r>
        </a:p>
        <a:p>
          <a:r>
            <a:rPr lang="uk-UA" dirty="0" smtClean="0"/>
            <a:t>2. Культурні</a:t>
          </a:r>
        </a:p>
        <a:p>
          <a:r>
            <a:rPr lang="uk-UA" dirty="0" smtClean="0"/>
            <a:t>3.Розважальні</a:t>
          </a:r>
          <a:endParaRPr lang="ru-RU" dirty="0"/>
        </a:p>
      </dgm:t>
    </dgm:pt>
    <dgm:pt modelId="{1AF19F64-AC63-445C-BD10-528A44CAFF10}" type="parTrans" cxnId="{E71369CC-2BBD-4619-B6F5-A58EBB32A2C5}">
      <dgm:prSet/>
      <dgm:spPr/>
      <dgm:t>
        <a:bodyPr/>
        <a:lstStyle/>
        <a:p>
          <a:endParaRPr lang="ru-RU"/>
        </a:p>
      </dgm:t>
    </dgm:pt>
    <dgm:pt modelId="{70723C64-7B1D-474C-BCF4-5680009CF161}" type="sibTrans" cxnId="{E71369CC-2BBD-4619-B6F5-A58EBB32A2C5}">
      <dgm:prSet/>
      <dgm:spPr/>
      <dgm:t>
        <a:bodyPr/>
        <a:lstStyle/>
        <a:p>
          <a:endParaRPr lang="ru-RU"/>
        </a:p>
      </dgm:t>
    </dgm:pt>
    <dgm:pt modelId="{700724F6-61E4-48A1-B313-0F82FEB5BBFA}" type="pres">
      <dgm:prSet presAssocID="{D69F6BF8-3877-4D0C-A48F-90C1D99B9B9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ACF6E3-1A1B-4BC7-B7F0-112E0CAB55CF}" type="pres">
      <dgm:prSet presAssocID="{899086FF-0DE8-426D-913E-FC515FAB4ABD}" presName="Name5" presStyleLbl="vennNode1" presStyleIdx="0" presStyleCnt="4" custLinFactX="-4112" custLinFactNeighborX="-100000" custLinFactNeighborY="2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BFEF3-92BC-42A4-9141-F8745B4086DD}" type="pres">
      <dgm:prSet presAssocID="{835BB1BA-73FE-401C-9DD3-B53932B5590A}" presName="space" presStyleCnt="0"/>
      <dgm:spPr/>
    </dgm:pt>
    <dgm:pt modelId="{528B3D19-3BA2-46E2-8481-53ADE28BEC2C}" type="pres">
      <dgm:prSet presAssocID="{3E342123-77DA-475E-9597-F3ED6CF673DE}" presName="Name5" presStyleLbl="vennNode1" presStyleIdx="1" presStyleCnt="4" custLinFactNeighborX="3290" custLinFactNeighborY="6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3B6C69-E69E-4317-B2DE-88106E17FBC9}" type="pres">
      <dgm:prSet presAssocID="{CBA82EC6-5A7F-4E8E-9682-DA60C05B3EAB}" presName="space" presStyleCnt="0"/>
      <dgm:spPr/>
    </dgm:pt>
    <dgm:pt modelId="{099E8AB4-3BDF-48C9-B197-11B3EE6E7315}" type="pres">
      <dgm:prSet presAssocID="{6762773F-02E3-4EAD-8895-9773A1E831FE}" presName="Name5" presStyleLbl="vennNode1" presStyleIdx="2" presStyleCnt="4" custScaleX="88199" custScaleY="83699" custLinFactNeighborX="-45699" custLinFactNeighborY="6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D001D-052A-426E-ABC9-36D11A6196C6}" type="pres">
      <dgm:prSet presAssocID="{4330503B-AE8D-4FD5-8056-7D9EC89776CC}" presName="space" presStyleCnt="0"/>
      <dgm:spPr/>
    </dgm:pt>
    <dgm:pt modelId="{089C757E-60EF-4FDE-BE74-47BF89D197EE}" type="pres">
      <dgm:prSet presAssocID="{8932F59A-EBE2-4B9F-9BD4-385298B99B44}" presName="Name5" presStyleLbl="vennNode1" presStyleIdx="3" presStyleCnt="4" custScaleX="108844" custScaleY="85313" custLinFactNeighborX="-11308" custLinFactNeighborY="4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DF0134-C965-42FE-AEC6-6476C63B93E7}" type="presOf" srcId="{3E342123-77DA-475E-9597-F3ED6CF673DE}" destId="{528B3D19-3BA2-46E2-8481-53ADE28BEC2C}" srcOrd="0" destOrd="0" presId="urn:microsoft.com/office/officeart/2005/8/layout/venn3"/>
    <dgm:cxn modelId="{901C9F44-F0C0-437E-94C7-FC1EC3D1E284}" srcId="{D69F6BF8-3877-4D0C-A48F-90C1D99B9B99}" destId="{899086FF-0DE8-426D-913E-FC515FAB4ABD}" srcOrd="0" destOrd="0" parTransId="{6D10A826-F862-49E1-8133-CE1864660CE6}" sibTransId="{835BB1BA-73FE-401C-9DD3-B53932B5590A}"/>
    <dgm:cxn modelId="{38EBE811-A3F2-4332-9150-54BABEDD6274}" type="presOf" srcId="{6762773F-02E3-4EAD-8895-9773A1E831FE}" destId="{099E8AB4-3BDF-48C9-B197-11B3EE6E7315}" srcOrd="0" destOrd="0" presId="urn:microsoft.com/office/officeart/2005/8/layout/venn3"/>
    <dgm:cxn modelId="{B2BA5252-5431-4C97-83F4-4F044646667E}" srcId="{D69F6BF8-3877-4D0C-A48F-90C1D99B9B99}" destId="{3E342123-77DA-475E-9597-F3ED6CF673DE}" srcOrd="1" destOrd="0" parTransId="{2FCDC838-2495-4CA3-AB95-2F32F8B9BE13}" sibTransId="{CBA82EC6-5A7F-4E8E-9682-DA60C05B3EAB}"/>
    <dgm:cxn modelId="{5C961BCF-DB20-4EA7-8B72-BA2FD761D51A}" type="presOf" srcId="{8932F59A-EBE2-4B9F-9BD4-385298B99B44}" destId="{089C757E-60EF-4FDE-BE74-47BF89D197EE}" srcOrd="0" destOrd="0" presId="urn:microsoft.com/office/officeart/2005/8/layout/venn3"/>
    <dgm:cxn modelId="{C44E057D-463F-48AA-B41E-524F3771361A}" type="presOf" srcId="{D69F6BF8-3877-4D0C-A48F-90C1D99B9B99}" destId="{700724F6-61E4-48A1-B313-0F82FEB5BBFA}" srcOrd="0" destOrd="0" presId="urn:microsoft.com/office/officeart/2005/8/layout/venn3"/>
    <dgm:cxn modelId="{42EA3AA4-CABC-409E-A3BB-C0C4185F779F}" type="presOf" srcId="{899086FF-0DE8-426D-913E-FC515FAB4ABD}" destId="{D5ACF6E3-1A1B-4BC7-B7F0-112E0CAB55CF}" srcOrd="0" destOrd="0" presId="urn:microsoft.com/office/officeart/2005/8/layout/venn3"/>
    <dgm:cxn modelId="{E71369CC-2BBD-4619-B6F5-A58EBB32A2C5}" srcId="{D69F6BF8-3877-4D0C-A48F-90C1D99B9B99}" destId="{8932F59A-EBE2-4B9F-9BD4-385298B99B44}" srcOrd="3" destOrd="0" parTransId="{1AF19F64-AC63-445C-BD10-528A44CAFF10}" sibTransId="{70723C64-7B1D-474C-BCF4-5680009CF161}"/>
    <dgm:cxn modelId="{B5766AEB-0D2F-4253-B713-19F9DECA31E6}" srcId="{D69F6BF8-3877-4D0C-A48F-90C1D99B9B99}" destId="{6762773F-02E3-4EAD-8895-9773A1E831FE}" srcOrd="2" destOrd="0" parTransId="{3BFC50A5-0982-486A-9850-92E8277C3D47}" sibTransId="{4330503B-AE8D-4FD5-8056-7D9EC89776CC}"/>
    <dgm:cxn modelId="{1BD6B763-3F7A-406A-B1F3-1E5C5EEAE13D}" type="presParOf" srcId="{700724F6-61E4-48A1-B313-0F82FEB5BBFA}" destId="{D5ACF6E3-1A1B-4BC7-B7F0-112E0CAB55CF}" srcOrd="0" destOrd="0" presId="urn:microsoft.com/office/officeart/2005/8/layout/venn3"/>
    <dgm:cxn modelId="{2FDA7667-5A6B-46BD-9889-8C5FBD505713}" type="presParOf" srcId="{700724F6-61E4-48A1-B313-0F82FEB5BBFA}" destId="{8E4BFEF3-92BC-42A4-9141-F8745B4086DD}" srcOrd="1" destOrd="0" presId="urn:microsoft.com/office/officeart/2005/8/layout/venn3"/>
    <dgm:cxn modelId="{FF7E7CE7-15A3-4E6E-9C96-2EE5BDD62173}" type="presParOf" srcId="{700724F6-61E4-48A1-B313-0F82FEB5BBFA}" destId="{528B3D19-3BA2-46E2-8481-53ADE28BEC2C}" srcOrd="2" destOrd="0" presId="urn:microsoft.com/office/officeart/2005/8/layout/venn3"/>
    <dgm:cxn modelId="{716C849B-5744-403A-8C80-052EB7C18AD9}" type="presParOf" srcId="{700724F6-61E4-48A1-B313-0F82FEB5BBFA}" destId="{7F3B6C69-E69E-4317-B2DE-88106E17FBC9}" srcOrd="3" destOrd="0" presId="urn:microsoft.com/office/officeart/2005/8/layout/venn3"/>
    <dgm:cxn modelId="{7CA2C9D5-4290-4CAD-BBA5-2668D1941055}" type="presParOf" srcId="{700724F6-61E4-48A1-B313-0F82FEB5BBFA}" destId="{099E8AB4-3BDF-48C9-B197-11B3EE6E7315}" srcOrd="4" destOrd="0" presId="urn:microsoft.com/office/officeart/2005/8/layout/venn3"/>
    <dgm:cxn modelId="{C30F6201-5C03-4089-96A5-3A105460C2D8}" type="presParOf" srcId="{700724F6-61E4-48A1-B313-0F82FEB5BBFA}" destId="{4F8D001D-052A-426E-ABC9-36D11A6196C6}" srcOrd="5" destOrd="0" presId="urn:microsoft.com/office/officeart/2005/8/layout/venn3"/>
    <dgm:cxn modelId="{F0DC71D5-9321-415F-BC84-9F706FAD3800}" type="presParOf" srcId="{700724F6-61E4-48A1-B313-0F82FEB5BBFA}" destId="{089C757E-60EF-4FDE-BE74-47BF89D197EE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05574-78E6-4E83-9F64-89BF8A99D510}">
      <dsp:nvSpPr>
        <dsp:cNvPr id="0" name=""/>
        <dsp:cNvSpPr/>
      </dsp:nvSpPr>
      <dsp:spPr>
        <a:xfrm>
          <a:off x="3360138" y="633"/>
          <a:ext cx="1633669" cy="816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Туристичний продукт</a:t>
          </a:r>
          <a:endParaRPr lang="ru-RU" sz="1900" kern="1200" dirty="0"/>
        </a:p>
      </dsp:txBody>
      <dsp:txXfrm>
        <a:off x="3384062" y="24557"/>
        <a:ext cx="1585821" cy="768986"/>
      </dsp:txXfrm>
    </dsp:sp>
    <dsp:sp modelId="{A6F739DB-D256-40F0-8BC5-08BF3F9548C1}">
      <dsp:nvSpPr>
        <dsp:cNvPr id="0" name=""/>
        <dsp:cNvSpPr/>
      </dsp:nvSpPr>
      <dsp:spPr>
        <a:xfrm rot="3600000">
          <a:off x="4426088" y="1433370"/>
          <a:ext cx="849611" cy="28589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4511856" y="1490548"/>
        <a:ext cx="678075" cy="171536"/>
      </dsp:txXfrm>
    </dsp:sp>
    <dsp:sp modelId="{D3E1BAEF-4F3E-45EA-B7EE-8FC38A41761A}">
      <dsp:nvSpPr>
        <dsp:cNvPr id="0" name=""/>
        <dsp:cNvSpPr/>
      </dsp:nvSpPr>
      <dsp:spPr>
        <a:xfrm>
          <a:off x="4707980" y="2335164"/>
          <a:ext cx="1633669" cy="816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Туристичні послуги</a:t>
          </a:r>
          <a:endParaRPr lang="ru-RU" sz="1900" kern="1200" dirty="0"/>
        </a:p>
      </dsp:txBody>
      <dsp:txXfrm>
        <a:off x="4731904" y="2359088"/>
        <a:ext cx="1585821" cy="768986"/>
      </dsp:txXfrm>
    </dsp:sp>
    <dsp:sp modelId="{7C3C2425-B17E-475C-AF33-FE4862C3706B}">
      <dsp:nvSpPr>
        <dsp:cNvPr id="0" name=""/>
        <dsp:cNvSpPr/>
      </dsp:nvSpPr>
      <dsp:spPr>
        <a:xfrm rot="10800000">
          <a:off x="3752167" y="2600636"/>
          <a:ext cx="849611" cy="28589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3837935" y="2657814"/>
        <a:ext cx="678075" cy="171536"/>
      </dsp:txXfrm>
    </dsp:sp>
    <dsp:sp modelId="{55D9128C-5DB8-4D46-B8E3-9511AF89C63A}">
      <dsp:nvSpPr>
        <dsp:cNvPr id="0" name=""/>
        <dsp:cNvSpPr/>
      </dsp:nvSpPr>
      <dsp:spPr>
        <a:xfrm>
          <a:off x="2012295" y="2335164"/>
          <a:ext cx="1633669" cy="816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Туристичні засоби і блага</a:t>
          </a:r>
          <a:endParaRPr lang="ru-RU" sz="1900" kern="1200" dirty="0"/>
        </a:p>
      </dsp:txBody>
      <dsp:txXfrm>
        <a:off x="2036219" y="2359088"/>
        <a:ext cx="1585821" cy="768986"/>
      </dsp:txXfrm>
    </dsp:sp>
    <dsp:sp modelId="{DD4514CF-0D77-4338-9A05-E0E7A852C291}">
      <dsp:nvSpPr>
        <dsp:cNvPr id="0" name=""/>
        <dsp:cNvSpPr/>
      </dsp:nvSpPr>
      <dsp:spPr>
        <a:xfrm rot="18000000">
          <a:off x="3078245" y="1433370"/>
          <a:ext cx="849611" cy="28589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3164013" y="1490548"/>
        <a:ext cx="678075" cy="1715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CF6E3-1A1B-4BC7-B7F0-112E0CAB55CF}">
      <dsp:nvSpPr>
        <dsp:cNvPr id="0" name=""/>
        <dsp:cNvSpPr/>
      </dsp:nvSpPr>
      <dsp:spPr>
        <a:xfrm>
          <a:off x="0" y="194343"/>
          <a:ext cx="2479593" cy="24795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6460" tIns="20320" rIns="13646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1"/>
              </a:solidFill>
            </a:rPr>
            <a:t>Основні: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Туристичні цінності: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1.Природні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2.культурні</a:t>
          </a:r>
          <a:endParaRPr lang="ru-RU" sz="1700" kern="1200" dirty="0"/>
        </a:p>
      </dsp:txBody>
      <dsp:txXfrm>
        <a:off x="363128" y="557471"/>
        <a:ext cx="1753337" cy="1753337"/>
      </dsp:txXfrm>
    </dsp:sp>
    <dsp:sp modelId="{528B3D19-3BA2-46E2-8481-53ADE28BEC2C}">
      <dsp:nvSpPr>
        <dsp:cNvPr id="0" name=""/>
        <dsp:cNvSpPr/>
      </dsp:nvSpPr>
      <dsp:spPr>
        <a:xfrm>
          <a:off x="2004380" y="277254"/>
          <a:ext cx="2479593" cy="24795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6460" tIns="16510" rIns="13646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err="1" smtClean="0">
              <a:solidFill>
                <a:schemeClr val="tx1"/>
              </a:solidFill>
            </a:rPr>
            <a:t>Комплектарні</a:t>
          </a:r>
          <a:r>
            <a:rPr lang="uk-UA" sz="1300" kern="1200" dirty="0" smtClean="0">
              <a:solidFill>
                <a:schemeClr val="tx1"/>
              </a:solidFill>
            </a:rPr>
            <a:t>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1. Засоби розміщення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2.Транспортна мережа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3. Гастрономічне забезпечення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4.Супутні засоби</a:t>
          </a:r>
          <a:endParaRPr lang="ru-RU" sz="1300" kern="1200" dirty="0"/>
        </a:p>
      </dsp:txBody>
      <dsp:txXfrm>
        <a:off x="2367508" y="640382"/>
        <a:ext cx="1753337" cy="1753337"/>
      </dsp:txXfrm>
    </dsp:sp>
    <dsp:sp modelId="{099E8AB4-3BDF-48C9-B197-11B3EE6E7315}">
      <dsp:nvSpPr>
        <dsp:cNvPr id="0" name=""/>
        <dsp:cNvSpPr/>
      </dsp:nvSpPr>
      <dsp:spPr>
        <a:xfrm>
          <a:off x="3745109" y="510528"/>
          <a:ext cx="2186976" cy="20753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6460" tIns="16510" rIns="13646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>
              <a:solidFill>
                <a:schemeClr val="tx1"/>
              </a:solidFill>
            </a:rPr>
            <a:t>Основні: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1.Транспортні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2.Нічліжні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3.Харчування</a:t>
          </a:r>
          <a:endParaRPr lang="ru-RU" sz="1300" kern="1200" dirty="0"/>
        </a:p>
      </dsp:txBody>
      <dsp:txXfrm>
        <a:off x="4065384" y="814463"/>
        <a:ext cx="1546426" cy="1467525"/>
      </dsp:txXfrm>
    </dsp:sp>
    <dsp:sp modelId="{089C757E-60EF-4FDE-BE74-47BF89D197EE}">
      <dsp:nvSpPr>
        <dsp:cNvPr id="0" name=""/>
        <dsp:cNvSpPr/>
      </dsp:nvSpPr>
      <dsp:spPr>
        <a:xfrm>
          <a:off x="5606719" y="443555"/>
          <a:ext cx="2698889" cy="211541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6460" tIns="16510" rIns="13646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err="1" smtClean="0">
              <a:solidFill>
                <a:schemeClr val="tx1"/>
              </a:solidFill>
            </a:rPr>
            <a:t>Комплектарні</a:t>
          </a:r>
          <a:r>
            <a:rPr lang="uk-UA" sz="1300" kern="1200" dirty="0" smtClean="0">
              <a:solidFill>
                <a:schemeClr val="tx1"/>
              </a:solidFill>
            </a:rPr>
            <a:t>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1.Супроводу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2. Культурні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3.Розважальні</a:t>
          </a:r>
          <a:endParaRPr lang="ru-RU" sz="1300" kern="1200" dirty="0"/>
        </a:p>
      </dsp:txBody>
      <dsp:txXfrm>
        <a:off x="6001962" y="753350"/>
        <a:ext cx="1908403" cy="1495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53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39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550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348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62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192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677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895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43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891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71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391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99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3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706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3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05C546-CA15-4CC7-818C-6962563049A3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620BED-F5C5-4EBE-8553-75AFCEC8B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8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  <p:sldLayoutId id="21474837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97039" y="1774209"/>
            <a:ext cx="8065828" cy="3725840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Тема:  </a:t>
            </a:r>
            <a:r>
              <a:rPr lang="uk-UA" sz="3200" b="1" dirty="0" smtClean="0"/>
              <a:t>15 ТЕХНОЛОГІЧНИЙ ПРОЦЕС РЕАЛІЗАЦІЇ ТУРИСТИЧНИХ ПОСЛУГ</a:t>
            </a:r>
            <a:endParaRPr lang="uk-UA" sz="3200" b="1" dirty="0" smtClean="0"/>
          </a:p>
          <a:p>
            <a:endParaRPr lang="uk-UA" sz="3200" b="1" dirty="0"/>
          </a:p>
          <a:p>
            <a:endParaRPr lang="uk-UA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470186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1978927"/>
            <a:ext cx="9840035" cy="3616656"/>
          </a:xfrm>
        </p:spPr>
        <p:txBody>
          <a:bodyPr>
            <a:normAutofit fontScale="90000"/>
          </a:bodyPr>
          <a:lstStyle/>
          <a:p>
            <a:r>
              <a:rPr lang="uk-UA" dirty="0"/>
              <a:t>Можна виокремити три основні завдання плану маркетингу, що збігаються з загально фірмовим планом: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>аналіз ситуації, в якій знаходиться в цей час фірма (зовнішнє та внутрішнє середовище);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>визначення головних цілей та завдань розвитку компанії;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>визначення стратегії, орієнтованої на досягнення головних цілей та завдань маркетингу.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214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7" y="2553519"/>
            <a:ext cx="6815669" cy="1515533"/>
          </a:xfrm>
        </p:spPr>
        <p:txBody>
          <a:bodyPr/>
          <a:lstStyle/>
          <a:p>
            <a:r>
              <a:rPr lang="uk-UA" dirty="0"/>
              <a:t>3.</a:t>
            </a:r>
            <a:r>
              <a:rPr lang="uk-UA" b="1" dirty="0"/>
              <a:t>Товарна політика та канали збуту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949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85" y="1187355"/>
            <a:ext cx="10896598" cy="1371599"/>
          </a:xfrm>
        </p:spPr>
        <p:txBody>
          <a:bodyPr>
            <a:normAutofit fontScale="90000"/>
          </a:bodyPr>
          <a:lstStyle/>
          <a:p>
            <a:r>
              <a:rPr lang="uk-UA" dirty="0"/>
              <a:t>Збут являє собою відвантаження або постачання товару з метою відшкодування витрат на його створення, зберігання, транспортування, продаж і отримання необхідного прибутку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0931" y="3488531"/>
            <a:ext cx="2920775" cy="283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5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 </a:t>
            </a:r>
            <a:r>
              <a:rPr lang="ru-RU" b="1" dirty="0" err="1"/>
              <a:t>виборі</a:t>
            </a:r>
            <a:r>
              <a:rPr lang="ru-RU" b="1" dirty="0"/>
              <a:t> каналу </a:t>
            </a:r>
            <a:r>
              <a:rPr lang="ru-RU" b="1" dirty="0" err="1"/>
              <a:t>товароруху</a:t>
            </a:r>
            <a:r>
              <a:rPr lang="ru-RU" b="1" dirty="0"/>
              <a:t> </a:t>
            </a:r>
            <a:r>
              <a:rPr lang="ru-RU" b="1" dirty="0" err="1"/>
              <a:t>виділяють</a:t>
            </a:r>
            <a:r>
              <a:rPr lang="ru-RU" b="1" dirty="0"/>
              <a:t> </a:t>
            </a:r>
            <a:r>
              <a:rPr lang="ru-RU" b="1" dirty="0" smtClean="0"/>
              <a:t>: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7165075" y="2511188"/>
            <a:ext cx="1009934" cy="88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107976" y="2511188"/>
            <a:ext cx="641445" cy="88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288777" y="3623482"/>
            <a:ext cx="1774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ксклюзивний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445738" y="3623482"/>
            <a:ext cx="1484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uk-UA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елективний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991367" y="2511188"/>
            <a:ext cx="0" cy="88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384042" y="3445641"/>
            <a:ext cx="1423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Інтенсивний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679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888" y="2524329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Маркетингова</a:t>
            </a:r>
            <a:r>
              <a:rPr lang="ru-RU" b="1" dirty="0"/>
              <a:t> </a:t>
            </a:r>
            <a:r>
              <a:rPr lang="ru-RU" b="1" dirty="0" err="1"/>
              <a:t>товарна</a:t>
            </a:r>
            <a:r>
              <a:rPr lang="ru-RU" b="1" dirty="0"/>
              <a:t> </a:t>
            </a:r>
            <a:r>
              <a:rPr lang="ru-RU" b="1" dirty="0" err="1"/>
              <a:t>політика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комплекс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ефективного</a:t>
            </a:r>
            <a:r>
              <a:rPr lang="ru-RU" dirty="0"/>
              <a:t>, з </a:t>
            </a:r>
            <a:r>
              <a:rPr lang="ru-RU" dirty="0" err="1"/>
              <a:t>комерційної</a:t>
            </a:r>
            <a:r>
              <a:rPr lang="ru-RU" dirty="0"/>
              <a:t> точки </a:t>
            </a:r>
            <a:r>
              <a:rPr lang="ru-RU" dirty="0" err="1"/>
              <a:t>зору</a:t>
            </a:r>
            <a:r>
              <a:rPr lang="ru-RU" dirty="0"/>
              <a:t>, </a:t>
            </a:r>
            <a:r>
              <a:rPr lang="ru-RU" dirty="0" err="1"/>
              <a:t>асортименту</a:t>
            </a:r>
            <a:r>
              <a:rPr lang="ru-RU" dirty="0"/>
              <a:t>, </a:t>
            </a:r>
            <a:r>
              <a:rPr lang="ru-RU" dirty="0" err="1"/>
              <a:t>спрямований</a:t>
            </a:r>
            <a:r>
              <a:rPr lang="ru-RU" dirty="0"/>
              <a:t> на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конкурентоспроможності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, </a:t>
            </a:r>
            <a:r>
              <a:rPr lang="ru-RU" dirty="0" err="1"/>
              <a:t>оптимізації</a:t>
            </a:r>
            <a:r>
              <a:rPr lang="ru-RU" dirty="0"/>
              <a:t> </a:t>
            </a:r>
            <a:r>
              <a:rPr lang="ru-RU" dirty="0" err="1"/>
              <a:t>асортименту</a:t>
            </a:r>
            <a:r>
              <a:rPr lang="ru-RU" dirty="0"/>
              <a:t>, </a:t>
            </a:r>
            <a:r>
              <a:rPr lang="ru-RU" dirty="0" err="1"/>
              <a:t>продовження</a:t>
            </a:r>
            <a:r>
              <a:rPr lang="ru-RU" dirty="0"/>
              <a:t> </a:t>
            </a:r>
            <a:r>
              <a:rPr lang="ru-RU" dirty="0" err="1"/>
              <a:t>життєвого</a:t>
            </a:r>
            <a:r>
              <a:rPr lang="ru-RU" dirty="0"/>
              <a:t> циклу товару.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215" y="4609318"/>
            <a:ext cx="305958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628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79" y="969253"/>
            <a:ext cx="10598419" cy="472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941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2697" y="241514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Основним</a:t>
            </a:r>
            <a:r>
              <a:rPr lang="ru-RU" b="1" dirty="0"/>
              <a:t> </a:t>
            </a:r>
            <a:r>
              <a:rPr lang="ru-RU" b="1" dirty="0" err="1"/>
              <a:t>завданням</a:t>
            </a:r>
            <a:r>
              <a:rPr lang="ru-RU" b="1" dirty="0"/>
              <a:t> </a:t>
            </a:r>
            <a:r>
              <a:rPr lang="ru-RU" b="1" dirty="0" err="1"/>
              <a:t>товарної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dirty="0"/>
              <a:t> є </a:t>
            </a:r>
            <a:r>
              <a:rPr lang="ru-RU" dirty="0" err="1"/>
              <a:t>створення</a:t>
            </a:r>
            <a:r>
              <a:rPr lang="ru-RU" dirty="0"/>
              <a:t> такого товару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і такого </a:t>
            </a:r>
            <a:r>
              <a:rPr lang="ru-RU" dirty="0" err="1"/>
              <a:t>управління</a:t>
            </a:r>
            <a:r>
              <a:rPr lang="ru-RU" dirty="0"/>
              <a:t> ними,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</a:t>
            </a:r>
            <a:r>
              <a:rPr lang="ru-RU" dirty="0" err="1"/>
              <a:t>маркетингової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непотрібні</a:t>
            </a:r>
            <a:r>
              <a:rPr lang="ru-RU" dirty="0"/>
              <a:t> </a:t>
            </a:r>
            <a:r>
              <a:rPr lang="ru-RU" dirty="0" err="1"/>
              <a:t>взагалі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ж </a:t>
            </a:r>
            <a:r>
              <a:rPr lang="ru-RU" dirty="0" err="1"/>
              <a:t>використовувались</a:t>
            </a:r>
            <a:r>
              <a:rPr lang="ru-RU" dirty="0"/>
              <a:t> </a:t>
            </a:r>
            <a:r>
              <a:rPr lang="ru-RU" dirty="0" err="1"/>
              <a:t>мінімально</a:t>
            </a:r>
            <a:r>
              <a:rPr lang="ru-RU" dirty="0"/>
              <a:t> як </a:t>
            </a:r>
            <a:r>
              <a:rPr lang="ru-RU" dirty="0" err="1"/>
              <a:t>допоміжні</a:t>
            </a:r>
            <a:r>
              <a:rPr lang="ru-RU" dirty="0"/>
              <a:t> для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фірмою</a:t>
            </a:r>
            <a:r>
              <a:rPr lang="ru-RU" dirty="0"/>
              <a:t> </a:t>
            </a:r>
            <a:r>
              <a:rPr lang="ru-RU" dirty="0" err="1"/>
              <a:t>визначеної</a:t>
            </a:r>
            <a:r>
              <a:rPr lang="ru-RU" dirty="0"/>
              <a:t> мети.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1530" y="4640239"/>
            <a:ext cx="3420470" cy="22177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476963"/>
            <a:ext cx="3370997" cy="23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98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076" y="3462866"/>
            <a:ext cx="6914992" cy="1955295"/>
          </a:xfrm>
        </p:spPr>
        <p:txBody>
          <a:bodyPr/>
          <a:lstStyle/>
          <a:p>
            <a:pPr lvl="0"/>
            <a:r>
              <a:rPr lang="uk-UA" b="1" dirty="0" smtClean="0"/>
              <a:t>4.Вибір </a:t>
            </a:r>
            <a:r>
              <a:rPr lang="uk-UA" b="1" dirty="0"/>
              <a:t>цінової стратегії підприємства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678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818" y="4800598"/>
            <a:ext cx="8158688" cy="1822514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Англійське</a:t>
            </a:r>
            <a:r>
              <a:rPr lang="ru-RU" dirty="0"/>
              <a:t> </a:t>
            </a:r>
            <a:r>
              <a:rPr lang="ru-RU" dirty="0" err="1"/>
              <a:t>прислів'я</a:t>
            </a:r>
            <a:r>
              <a:rPr lang="ru-RU" dirty="0"/>
              <a:t> </a:t>
            </a:r>
            <a:r>
              <a:rPr lang="ru-RU" dirty="0" err="1"/>
              <a:t>каже</a:t>
            </a:r>
            <a:r>
              <a:rPr lang="ru-RU" dirty="0"/>
              <a:t>: </a:t>
            </a:r>
            <a:r>
              <a:rPr lang="ru-RU" dirty="0" err="1"/>
              <a:t>вартість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договір</a:t>
            </a:r>
            <a:r>
              <a:rPr lang="ru-RU" dirty="0"/>
              <a:t>, а </a:t>
            </a:r>
            <a:r>
              <a:rPr lang="ru-RU" dirty="0" err="1"/>
              <a:t>ціна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. </a:t>
            </a:r>
            <a:r>
              <a:rPr lang="ru-RU" dirty="0" err="1"/>
              <a:t>Нині</a:t>
            </a:r>
            <a:r>
              <a:rPr lang="ru-RU" dirty="0"/>
              <a:t>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визначень</a:t>
            </a:r>
            <a:r>
              <a:rPr lang="ru-RU" dirty="0"/>
              <a:t> </a:t>
            </a:r>
            <a:r>
              <a:rPr lang="ru-RU" dirty="0" err="1"/>
              <a:t>ціни</a:t>
            </a:r>
            <a:r>
              <a:rPr lang="ru-RU" dirty="0"/>
              <a:t>. Але в </a:t>
            </a:r>
            <a:r>
              <a:rPr lang="ru-RU" dirty="0" err="1"/>
              <a:t>загальному</a:t>
            </a:r>
            <a:r>
              <a:rPr lang="ru-RU" dirty="0"/>
              <a:t> </a:t>
            </a:r>
            <a:r>
              <a:rPr lang="ru-RU" dirty="0" err="1"/>
              <a:t>ціна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результат </a:t>
            </a:r>
            <a:r>
              <a:rPr lang="ru-RU" dirty="0" err="1"/>
              <a:t>функціональної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 комплексу </a:t>
            </a:r>
            <a:r>
              <a:rPr lang="ru-RU" dirty="0" err="1"/>
              <a:t>ціноутворюючих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. </a:t>
            </a:r>
            <a:r>
              <a:rPr lang="ru-RU" dirty="0" err="1"/>
              <a:t>Ціна</a:t>
            </a:r>
            <a:r>
              <a:rPr lang="ru-RU" dirty="0"/>
              <a:t> </a:t>
            </a:r>
            <a:r>
              <a:rPr lang="ru-RU" dirty="0" err="1"/>
              <a:t>рівноваги</a:t>
            </a:r>
            <a:r>
              <a:rPr lang="ru-RU" dirty="0"/>
              <a:t> </a:t>
            </a:r>
            <a:r>
              <a:rPr lang="ru-RU" dirty="0" err="1"/>
              <a:t>рівна</a:t>
            </a:r>
            <a:r>
              <a:rPr lang="ru-RU" dirty="0"/>
              <a:t>, з одного боку, — </a:t>
            </a:r>
            <a:r>
              <a:rPr lang="ru-RU" dirty="0" err="1"/>
              <a:t>граничній</a:t>
            </a:r>
            <a:r>
              <a:rPr lang="ru-RU" dirty="0"/>
              <a:t> </a:t>
            </a:r>
            <a:r>
              <a:rPr lang="ru-RU" dirty="0" err="1"/>
              <a:t>корисності</a:t>
            </a:r>
            <a:r>
              <a:rPr lang="ru-RU" dirty="0"/>
              <a:t>, а з </a:t>
            </a:r>
            <a:r>
              <a:rPr lang="ru-RU" dirty="0" err="1"/>
              <a:t>іншого</a:t>
            </a:r>
            <a:r>
              <a:rPr lang="ru-RU" dirty="0"/>
              <a:t> — </a:t>
            </a:r>
            <a:r>
              <a:rPr lang="ru-RU" dirty="0" err="1"/>
              <a:t>граничним</a:t>
            </a:r>
            <a:r>
              <a:rPr lang="ru-RU" dirty="0"/>
              <a:t> </a:t>
            </a:r>
            <a:r>
              <a:rPr lang="ru-RU" dirty="0" err="1"/>
              <a:t>витратам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809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3157433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Суть </a:t>
            </a:r>
            <a:r>
              <a:rPr lang="ru-RU" dirty="0" err="1"/>
              <a:t>ціни</a:t>
            </a:r>
            <a:r>
              <a:rPr lang="ru-RU" dirty="0"/>
              <a:t> </a:t>
            </a:r>
            <a:r>
              <a:rPr lang="ru-RU" dirty="0" err="1"/>
              <a:t>проявляється</a:t>
            </a:r>
            <a:r>
              <a:rPr lang="ru-RU" dirty="0"/>
              <a:t> у таких факторах:</a:t>
            </a:r>
            <a:br>
              <a:rPr lang="ru-RU" dirty="0"/>
            </a:br>
            <a:r>
              <a:rPr lang="ru-RU" dirty="0"/>
              <a:t>1. </a:t>
            </a:r>
            <a:r>
              <a:rPr lang="ru-RU" dirty="0" err="1"/>
              <a:t>Розподільчому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2. </a:t>
            </a:r>
            <a:r>
              <a:rPr lang="ru-RU" dirty="0" err="1"/>
              <a:t>Стимулюючому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3.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орієнтації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7569" y="0"/>
            <a:ext cx="3211774" cy="2083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860" y="4763070"/>
            <a:ext cx="4124393" cy="209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32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331" y="382137"/>
            <a:ext cx="10514937" cy="4967785"/>
          </a:xfrm>
        </p:spPr>
        <p:txBody>
          <a:bodyPr>
            <a:normAutofit/>
          </a:bodyPr>
          <a:lstStyle/>
          <a:p>
            <a:r>
              <a:rPr lang="uk-UA" sz="3100" b="1" dirty="0">
                <a:latin typeface="+mn-lt"/>
              </a:rPr>
              <a:t>1</a:t>
            </a:r>
            <a:r>
              <a:rPr lang="uk-UA" sz="3100" dirty="0">
                <a:latin typeface="+mn-lt"/>
              </a:rPr>
              <a:t>.Формування асортименту туристичного продукту</a:t>
            </a:r>
            <a:r>
              <a:rPr lang="ru-RU" sz="3100" dirty="0">
                <a:latin typeface="+mn-lt"/>
              </a:rPr>
              <a:t/>
            </a:r>
            <a:br>
              <a:rPr lang="ru-RU" sz="3100" dirty="0">
                <a:latin typeface="+mn-lt"/>
              </a:rPr>
            </a:br>
            <a:r>
              <a:rPr lang="uk-UA" sz="3100" b="1" dirty="0">
                <a:latin typeface="+mn-lt"/>
              </a:rPr>
              <a:t>2.</a:t>
            </a:r>
            <a:r>
              <a:rPr lang="uk-UA" sz="3100" dirty="0">
                <a:latin typeface="+mn-lt"/>
              </a:rPr>
              <a:t> Визначення загальних фірмових та маркетингових цілей туристичних послуг</a:t>
            </a:r>
            <a:r>
              <a:rPr lang="ru-RU" sz="3100" dirty="0">
                <a:latin typeface="+mn-lt"/>
              </a:rPr>
              <a:t/>
            </a:r>
            <a:br>
              <a:rPr lang="ru-RU" sz="3100" dirty="0">
                <a:latin typeface="+mn-lt"/>
              </a:rPr>
            </a:br>
            <a:r>
              <a:rPr lang="uk-UA" sz="3100" b="1" dirty="0">
                <a:latin typeface="+mn-lt"/>
              </a:rPr>
              <a:t>3</a:t>
            </a:r>
            <a:r>
              <a:rPr lang="uk-UA" sz="3100" dirty="0">
                <a:latin typeface="+mn-lt"/>
              </a:rPr>
              <a:t>.Товарна політика та канали збуту</a:t>
            </a:r>
            <a:r>
              <a:rPr lang="ru-RU" sz="3100" dirty="0">
                <a:latin typeface="+mn-lt"/>
              </a:rPr>
              <a:t/>
            </a:r>
            <a:br>
              <a:rPr lang="ru-RU" sz="3100" dirty="0">
                <a:latin typeface="+mn-lt"/>
              </a:rPr>
            </a:br>
            <a:r>
              <a:rPr lang="uk-UA" sz="3100" b="1" dirty="0">
                <a:latin typeface="+mn-lt"/>
              </a:rPr>
              <a:t>4.</a:t>
            </a:r>
            <a:r>
              <a:rPr lang="uk-UA" sz="3100" dirty="0">
                <a:latin typeface="+mn-lt"/>
              </a:rPr>
              <a:t> Вибір цінової стратегії підприємства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230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Ціна</a:t>
            </a:r>
            <a:r>
              <a:rPr lang="ru-RU" dirty="0"/>
              <a:t> на </a:t>
            </a:r>
            <a:r>
              <a:rPr lang="ru-RU" dirty="0" err="1"/>
              <a:t>туристистичні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собівартістю</a:t>
            </a:r>
            <a:r>
              <a:rPr lang="ru-RU" dirty="0"/>
              <a:t> та граничною </a:t>
            </a:r>
            <a:r>
              <a:rPr lang="ru-RU" dirty="0" err="1"/>
              <a:t>корисністю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попитом </a:t>
            </a:r>
            <a:r>
              <a:rPr lang="ru-RU" dirty="0" err="1"/>
              <a:t>споживача</a:t>
            </a:r>
            <a:r>
              <a:rPr lang="ru-RU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882" y="3768629"/>
            <a:ext cx="4618822" cy="2905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421" y="4171736"/>
            <a:ext cx="2914650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970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9" y="5622878"/>
            <a:ext cx="3893149" cy="25298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 </a:t>
            </a:r>
            <a:r>
              <a:rPr lang="ru-RU" b="1" dirty="0" err="1"/>
              <a:t>ціну</a:t>
            </a:r>
            <a:r>
              <a:rPr lang="ru-RU" b="1" dirty="0"/>
              <a:t> </a:t>
            </a:r>
            <a:r>
              <a:rPr lang="ru-RU" b="1" dirty="0" err="1"/>
              <a:t>туристичних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впливають</a:t>
            </a:r>
            <a:r>
              <a:rPr lang="ru-RU" b="1" dirty="0"/>
              <a:t> ряд </a:t>
            </a:r>
            <a:r>
              <a:rPr lang="ru-RU" b="1" dirty="0" err="1"/>
              <a:t>факторів</a:t>
            </a:r>
            <a:r>
              <a:rPr lang="ru-RU" b="1" dirty="0"/>
              <a:t>: </a:t>
            </a:r>
            <a:r>
              <a:rPr lang="ru-RU" dirty="0" err="1"/>
              <a:t>клас</a:t>
            </a:r>
            <a:r>
              <a:rPr lang="ru-RU" dirty="0"/>
              <a:t> </a:t>
            </a:r>
            <a:r>
              <a:rPr lang="ru-RU" dirty="0" err="1"/>
              <a:t>обслуговування</a:t>
            </a:r>
            <a:r>
              <a:rPr lang="ru-RU" dirty="0"/>
              <a:t> (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комфортності</a:t>
            </a:r>
            <a:r>
              <a:rPr lang="ru-RU" dirty="0"/>
              <a:t>); вид </a:t>
            </a:r>
            <a:r>
              <a:rPr lang="ru-RU" dirty="0" err="1"/>
              <a:t>туристичної</a:t>
            </a:r>
            <a:r>
              <a:rPr lang="ru-RU" dirty="0"/>
              <a:t> </a:t>
            </a:r>
            <a:r>
              <a:rPr lang="ru-RU" dirty="0" err="1"/>
              <a:t>подорожі</a:t>
            </a:r>
            <a:r>
              <a:rPr lang="ru-RU" dirty="0"/>
              <a:t> (за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);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обслуговування</a:t>
            </a:r>
            <a:r>
              <a:rPr lang="ru-RU" dirty="0"/>
              <a:t> (</a:t>
            </a:r>
            <a:r>
              <a:rPr lang="ru-RU" dirty="0" err="1"/>
              <a:t>групова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індивідуальна</a:t>
            </a:r>
            <a:r>
              <a:rPr lang="ru-RU" dirty="0"/>
              <a:t>); </a:t>
            </a:r>
            <a:r>
              <a:rPr lang="ru-RU" dirty="0" err="1"/>
              <a:t>кон'юнктура</a:t>
            </a:r>
            <a:r>
              <a:rPr lang="ru-RU" dirty="0"/>
              <a:t> ринку </a:t>
            </a:r>
            <a:r>
              <a:rPr lang="ru-RU" dirty="0" err="1"/>
              <a:t>туристичних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; </a:t>
            </a:r>
            <a:r>
              <a:rPr lang="ru-RU" dirty="0" err="1"/>
              <a:t>сезонний</a:t>
            </a:r>
            <a:r>
              <a:rPr lang="ru-RU" dirty="0"/>
              <a:t> характер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; </a:t>
            </a:r>
            <a:r>
              <a:rPr lang="ru-RU" dirty="0" err="1"/>
              <a:t>географія</a:t>
            </a:r>
            <a:r>
              <a:rPr lang="ru-RU" dirty="0"/>
              <a:t> </a:t>
            </a:r>
            <a:r>
              <a:rPr lang="ru-RU" dirty="0" err="1"/>
              <a:t>розміщення</a:t>
            </a:r>
            <a:r>
              <a:rPr lang="ru-RU" dirty="0"/>
              <a:t> </a:t>
            </a:r>
            <a:r>
              <a:rPr lang="ru-RU" dirty="0" err="1"/>
              <a:t>туристичних</a:t>
            </a:r>
            <a:r>
              <a:rPr lang="ru-RU" dirty="0"/>
              <a:t> </a:t>
            </a:r>
            <a:r>
              <a:rPr lang="ru-RU" dirty="0" err="1"/>
              <a:t>фірм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5117" y="0"/>
            <a:ext cx="3037442" cy="20029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4773" y="2465993"/>
            <a:ext cx="3267786" cy="16859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4335" y="4151918"/>
            <a:ext cx="3880016" cy="258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17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Дякую за увагу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072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104" y="1678674"/>
            <a:ext cx="10754435" cy="3698543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Туристичний </a:t>
            </a:r>
            <a:r>
              <a:rPr lang="uk-UA" sz="2800" b="1" dirty="0"/>
              <a:t>продукт</a:t>
            </a:r>
            <a:r>
              <a:rPr lang="uk-UA" sz="2800" dirty="0"/>
              <a:t> - це комплекс товарів і послуг, що надаються туристу туристичною організацією. Інакше кажучи, туристичний продукт - це право на тур, призначене для реалізації громадянам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15235" y="1032343"/>
            <a:ext cx="77200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latin typeface="+mn-lt"/>
              </a:rPr>
              <a:t>1</a:t>
            </a:r>
            <a:r>
              <a:rPr lang="uk-UA" sz="2400" dirty="0" smtClean="0">
                <a:latin typeface="+mn-lt"/>
              </a:rPr>
              <a:t>.Формування асортименту туристичного продукту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82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61287777"/>
              </p:ext>
            </p:extLst>
          </p:nvPr>
        </p:nvGraphicFramePr>
        <p:xfrm>
          <a:off x="1335964" y="0"/>
          <a:ext cx="8353946" cy="3152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696504"/>
              </p:ext>
            </p:extLst>
          </p:nvPr>
        </p:nvGraphicFramePr>
        <p:xfrm>
          <a:off x="1160061" y="3609832"/>
          <a:ext cx="8366076" cy="2756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>
            <a:off x="3712190" y="3166280"/>
            <a:ext cx="491320" cy="88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6469039" y="3289110"/>
            <a:ext cx="504967" cy="764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4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03" y="1705971"/>
            <a:ext cx="7929349" cy="3807725"/>
          </a:xfrm>
        </p:spPr>
        <p:txBody>
          <a:bodyPr>
            <a:noAutofit/>
          </a:bodyPr>
          <a:lstStyle/>
          <a:p>
            <a:r>
              <a:rPr lang="uk-UA" sz="4400" b="1" dirty="0" smtClean="0"/>
              <a:t>Тур агент</a:t>
            </a:r>
            <a:r>
              <a:rPr lang="uk-UA" sz="4400" dirty="0" smtClean="0"/>
              <a:t> </a:t>
            </a:r>
            <a:r>
              <a:rPr lang="uk-UA" sz="4400" dirty="0"/>
              <a:t>- це роздрібна фірма, яка виступає посередником між обслуговуючими підприємствами або </a:t>
            </a:r>
            <a:r>
              <a:rPr lang="uk-UA" sz="4400" dirty="0" smtClean="0"/>
              <a:t>тур операторськими </a:t>
            </a:r>
            <a:r>
              <a:rPr lang="uk-UA" sz="4400" dirty="0"/>
              <a:t>фірмами, з одного боку, і клієнтами-туристами - з іншого боку. </a:t>
            </a:r>
            <a:endParaRPr lang="ru-RU" sz="4400" dirty="0"/>
          </a:p>
        </p:txBody>
      </p:sp>
      <p:pic>
        <p:nvPicPr>
          <p:cNvPr id="2050" name="Picture 2" descr="ÐÐ°ÑÑÐ¸Ð½ÐºÐ¸ Ð¿Ð¾ Ð·Ð°Ð¿ÑÐ¾ÑÑ ÑÑÑ Ð°Ð³ÐµÐ½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494" y="3412990"/>
            <a:ext cx="4993506" cy="332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159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967" y="1214652"/>
            <a:ext cx="10686197" cy="4926842"/>
          </a:xfrm>
        </p:spPr>
        <p:txBody>
          <a:bodyPr>
            <a:normAutofit fontScale="9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3100" b="1" dirty="0"/>
              <a:t>У роботі туристичних фірм з реалізації туристичного продукту можна виділити такі основні етапи</a:t>
            </a:r>
            <a:r>
              <a:rPr lang="uk-UA" sz="3100" dirty="0"/>
              <a:t>: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uk-UA" sz="3100" dirty="0"/>
              <a:t> 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smtClean="0"/>
              <a:t>1.</a:t>
            </a:r>
            <a:r>
              <a:rPr lang="uk-UA" sz="3100" dirty="0"/>
              <a:t>П</a:t>
            </a:r>
            <a:r>
              <a:rPr lang="uk-UA" sz="3100" dirty="0" smtClean="0"/>
              <a:t>ропозиція </a:t>
            </a:r>
            <a:r>
              <a:rPr lang="uk-UA" sz="3100" dirty="0"/>
              <a:t>туристу або групі туристів відповідного набору туристично-екскурсійних послуг;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uk-UA" sz="3100" dirty="0"/>
              <a:t> 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smtClean="0"/>
              <a:t>2.</a:t>
            </a:r>
            <a:r>
              <a:rPr lang="uk-UA" sz="3100" dirty="0"/>
              <a:t>О</a:t>
            </a:r>
            <a:r>
              <a:rPr lang="uk-UA" sz="3100" dirty="0" smtClean="0"/>
              <a:t>тримання </a:t>
            </a:r>
            <a:r>
              <a:rPr lang="uk-UA" sz="3100" dirty="0"/>
              <a:t>від клієнтів грошових коштів за тур (путівку);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smtClean="0"/>
              <a:t>3.</a:t>
            </a:r>
            <a:r>
              <a:rPr lang="uk-UA" sz="3100" dirty="0"/>
              <a:t>П</a:t>
            </a:r>
            <a:r>
              <a:rPr lang="uk-UA" sz="3100" dirty="0" smtClean="0"/>
              <a:t>ерерахування </a:t>
            </a:r>
            <a:r>
              <a:rPr lang="uk-UA" sz="3100" dirty="0"/>
              <a:t>грошових коштів відповідним організаціям за розміщення, проживання, харчування та екскурсійне обслуговування окремо або в цілому за так званий "пакет" послуг.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629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5218" y="682388"/>
            <a:ext cx="10099343" cy="2893325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2.</a:t>
            </a:r>
            <a:r>
              <a:rPr lang="uk-UA" dirty="0"/>
              <a:t> Визначення загальних фірмових та маркетингових цілей туристичних послуг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2196" y="4205236"/>
            <a:ext cx="90894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Формування ринкової економіки викликало великий інтерес до форм і методів виробничо-комерційної діяльності. Особливе місце серед них займає маркетинг, який забезпечує не тільки ефективне задоволення потреб ринку, але й успіх підприємств у конкурентній боротьбі.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470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469" y="1336974"/>
            <a:ext cx="9791129" cy="3972005"/>
          </a:xfrm>
        </p:spPr>
        <p:txBody>
          <a:bodyPr>
            <a:normAutofit fontScale="90000"/>
          </a:bodyPr>
          <a:lstStyle/>
          <a:p>
            <a:r>
              <a:rPr lang="uk-UA" dirty="0"/>
              <a:t>Аналізуючи різні визначення маркетингу, можна дійти висновку, що маркетинг, перш за все, сприяє досягненню цілей фірми. </a:t>
            </a:r>
            <a:r>
              <a:rPr lang="uk-UA" b="1" dirty="0"/>
              <a:t>Однією з основних цілей діяльності будь - якого комерційного підприємства є </a:t>
            </a:r>
            <a:r>
              <a:rPr lang="uk-UA" dirty="0"/>
              <a:t>збільшення обсягу прибутку та прибутковості від виду діяльності.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109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Маркетинг</a:t>
            </a:r>
            <a:r>
              <a:rPr lang="uk-UA" dirty="0"/>
              <a:t> — це вид людської діяльності, спрямований на задоволення нестатків і потреб ринку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4835" y="2750402"/>
            <a:ext cx="5356320" cy="329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489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81</TotalTime>
  <Words>484</Words>
  <Application>Microsoft Office PowerPoint</Application>
  <PresentationFormat>Широкоэкранный</PresentationFormat>
  <Paragraphs>45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1.Формування асортименту туристичного продукту 2. Визначення загальних фірмових та маркетингових цілей туристичних послуг 3.Товарна політика та канали збуту 4. Вибір цінової стратегії підприємства </vt:lpstr>
      <vt:lpstr>Туристичний продукт - це комплекс товарів і послуг, що надаються туристу туристичною організацією. Інакше кажучи, туристичний продукт - це право на тур, призначене для реалізації громадянам</vt:lpstr>
      <vt:lpstr>Презентация PowerPoint</vt:lpstr>
      <vt:lpstr>Тур агент - це роздрібна фірма, яка виступає посередником між обслуговуючими підприємствами або тур операторськими фірмами, з одного боку, і клієнтами-туристами - з іншого боку. </vt:lpstr>
      <vt:lpstr>У роботі туристичних фірм з реалізації туристичного продукту можна виділити такі основні етапи:   1.Пропозиція туристу або групі туристів відповідного набору туристично-екскурсійних послуг;   2.Отримання від клієнтів грошових коштів за тур (путівку); 3.Перерахування грошових коштів відповідним організаціям за розміщення, проживання, харчування та екскурсійне обслуговування окремо або в цілому за так званий "пакет" послуг. </vt:lpstr>
      <vt:lpstr>2. Визначення загальних фірмових та маркетингових цілей туристичних послуг </vt:lpstr>
      <vt:lpstr>Аналізуючи різні визначення маркетингу, можна дійти висновку, що маркетинг, перш за все, сприяє досягненню цілей фірми. Однією з основних цілей діяльності будь - якого комерційного підприємства є збільшення обсягу прибутку та прибутковості від виду діяльності. </vt:lpstr>
      <vt:lpstr>Маркетинг — це вид людської діяльності, спрямований на задоволення нестатків і потреб ринку</vt:lpstr>
      <vt:lpstr>Можна виокремити три основні завдання плану маркетингу, що збігаються з загально фірмовим планом: аналіз ситуації, в якій знаходиться в цей час фірма (зовнішнє та внутрішнє середовище); визначення головних цілей та завдань розвитку компанії; визначення стратегії, орієнтованої на досягнення головних цілей та завдань маркетингу. </vt:lpstr>
      <vt:lpstr>3.Товарна політика та канали збуту </vt:lpstr>
      <vt:lpstr>Збут являє собою відвантаження або постачання товару з метою відшкодування витрат на його створення, зберігання, транспортування, продаж і отримання необхідного прибутку</vt:lpstr>
      <vt:lpstr>При виборі каналу товароруху виділяють :</vt:lpstr>
      <vt:lpstr>Маркетингова товарна політика - це комплекс заходів щодо формування ефективного, з комерційної точки зору, асортименту, спрямований на підвищення конкурентоспроможності продукції, створення нових товарів, оптимізації асортименту, продовження життєвого циклу товару. </vt:lpstr>
      <vt:lpstr>Презентация PowerPoint</vt:lpstr>
      <vt:lpstr>Основним завданням товарної політики є створення такого товару чи послуги і такого управління ними, щоб інші елементи маркетингової діяльності або були непотрібні взагалі, або ж використовувались мінімально як допоміжні для досягнення фірмою визначеної мети. </vt:lpstr>
      <vt:lpstr>4.Вибір цінової стратегії підприємства </vt:lpstr>
      <vt:lpstr>Англійське прислів'я каже: вартість — це договір, а ціна — це політика. Нині існує багато визначень ціни. Але в загальному ціна — це результат функціональної взаємодії комплексу ціноутворюючих факторів. Ціна рівноваги рівна, з одного боку, — граничній корисності, а з іншого — граничним витратам. </vt:lpstr>
      <vt:lpstr>Суть ціни проявляється у таких факторах: 1. Розподільчому. 2. Стимулюючому. 3. Функції орієнтації. </vt:lpstr>
      <vt:lpstr>Ціна на туристистичні послуги визначається собівартістю та граничною корисністю, тобто попитом споживача. </vt:lpstr>
      <vt:lpstr>На ціну туристичних послуг впливають ряд факторів: клас обслуговування (ступінь комфортності); вид туристичної подорожі (за використанням транспортних засобів); форми обслуговування (групова чи індивідуальна); кон'юнктура ринку туристичних послуг; сезонний характер надання послуг; географія розміщення туристичних фірм. </vt:lpstr>
      <vt:lpstr>Дякую за увагу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 a</dc:creator>
  <cp:lastModifiedBy>Asus</cp:lastModifiedBy>
  <cp:revision>23</cp:revision>
  <dcterms:created xsi:type="dcterms:W3CDTF">2019-02-23T22:24:58Z</dcterms:created>
  <dcterms:modified xsi:type="dcterms:W3CDTF">2019-03-03T21:06:13Z</dcterms:modified>
</cp:coreProperties>
</file>