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B0DB3"/>
    <a:srgbClr val="5A2781"/>
    <a:srgbClr val="0B0468"/>
    <a:srgbClr val="006600"/>
    <a:srgbClr val="9999FF"/>
    <a:srgbClr val="1AA295"/>
    <a:srgbClr val="006666"/>
    <a:srgbClr val="06B223"/>
    <a:srgbClr val="089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0" autoAdjust="0"/>
    <p:restoredTop sz="94660"/>
  </p:normalViewPr>
  <p:slideViewPr>
    <p:cSldViewPr>
      <p:cViewPr varScale="1">
        <p:scale>
          <a:sx n="49" d="100"/>
          <a:sy n="49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9137A-6E0C-4BDF-A6AB-9A2EA45798B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525D8-3F40-4541-A22E-426B6BB0B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C4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D:\САНЯ\1 ОТУР\ЯЯЯЯЯ\ЫР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ТЕМА 16. ТЕХНОЛОГІЧНИЙ ПРОЦЕС СПОЖИВАННЯ ТУРИСТИЧНИХ ПОСЛУГ</a:t>
            </a:r>
            <a:endParaRPr lang="ru-RU" sz="4800" b="1" dirty="0">
              <a:ln w="18000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85859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Готель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n-US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Alara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park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ОТУР\ap1.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8501090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Загальний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вигляд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готелю</a:t>
            </a:r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 </a:t>
            </a:r>
            <a:endParaRPr lang="ru-RU" sz="5400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ОТУР\ap1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6082"/>
            <a:ext cx="8191504" cy="5357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ОТУР\ap1.3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/>
          <a:lstStyle/>
          <a:p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Хол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5400" b="1" dirty="0" err="1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готелю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 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ОТУР\ap2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572560" cy="535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ОТУР\ap2.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Номер готелю </a:t>
            </a:r>
            <a:endParaRPr lang="ru-RU" sz="5400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ОТУР\ap3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529852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Критий басейн 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ОТУР\ap4.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8429684" cy="530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Відкритий басейн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ьзователь\Desktop\ОТУР\ap4.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8072462" cy="5307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Ресторан готелю 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ОТУР\ap6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658653" cy="5276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ользователь\Desktop\ОТУР\ap6.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564" y="214290"/>
            <a:ext cx="8715436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План</a:t>
            </a:r>
            <a:endParaRPr lang="uk-UA" sz="5400" b="1" dirty="0" smtClean="0">
              <a:ln w="18000">
                <a:solidFill>
                  <a:srgbClr val="0B0468"/>
                </a:solidFill>
                <a:prstDash val="solid"/>
                <a:miter lim="800000"/>
              </a:ln>
              <a:solidFill>
                <a:srgbClr val="089ACE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4400" b="1" dirty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Технологічний процес</a:t>
            </a: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та його складові</a:t>
            </a:r>
          </a:p>
          <a:p>
            <a:pPr>
              <a:buFont typeface="Wingdings" pitchFamily="2" charset="2"/>
              <a:buChar char="Ø"/>
            </a:pP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Технологія створення туристичного продукту</a:t>
            </a:r>
          </a:p>
          <a:p>
            <a:pPr>
              <a:buFont typeface="Wingdings" pitchFamily="2" charset="2"/>
              <a:buChar char="Ø"/>
            </a:pP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Формування процесу споживання </a:t>
            </a:r>
            <a:r>
              <a:rPr lang="uk-UA" sz="4400" b="1" dirty="0" err="1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тур.послуг</a:t>
            </a:r>
            <a:endParaRPr lang="uk-UA" sz="4400" b="1" dirty="0" smtClean="0">
              <a:ln w="18000">
                <a:solidFill>
                  <a:srgbClr val="0B0468"/>
                </a:solidFill>
                <a:prstDash val="solid"/>
                <a:miter lim="800000"/>
              </a:ln>
              <a:solidFill>
                <a:srgbClr val="089ACE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Приклад </a:t>
            </a:r>
            <a:r>
              <a:rPr lang="uk-UA" sz="4400" b="1" dirty="0" err="1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туристиного</a:t>
            </a:r>
            <a:r>
              <a:rPr lang="uk-UA" sz="4400" b="1" dirty="0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продукту та формування </a:t>
            </a:r>
            <a:r>
              <a:rPr lang="uk-UA" sz="4400" b="1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його </a:t>
            </a:r>
            <a:r>
              <a:rPr lang="uk-UA" sz="4400" b="1" smtClean="0">
                <a:ln w="18000">
                  <a:solidFill>
                    <a:srgbClr val="0B0468"/>
                  </a:solidFill>
                  <a:prstDash val="solid"/>
                  <a:miter lim="800000"/>
                </a:ln>
                <a:solidFill>
                  <a:srgbClr val="089AC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споживання</a:t>
            </a:r>
            <a:endParaRPr lang="ru-RU" sz="4400" b="1" dirty="0">
              <a:ln w="18000">
                <a:solidFill>
                  <a:srgbClr val="0B0468"/>
                </a:solidFill>
                <a:prstDash val="solid"/>
                <a:miter lim="800000"/>
              </a:ln>
              <a:solidFill>
                <a:srgbClr val="089ACE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ользователь\Desktop\ОТУР\ap6.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Пляж готелю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ользователь\Desktop\ОТУР\ap7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09049"/>
            <a:ext cx="8501122" cy="5290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58016" cy="2000240"/>
          </a:xfrm>
        </p:spPr>
        <p:txBody>
          <a:bodyPr>
            <a:normAutofit/>
          </a:bodyPr>
          <a:lstStyle/>
          <a:p>
            <a:r>
              <a:rPr lang="uk-UA" sz="5400" b="1" u="sng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9B0DB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Формування іміджу</a:t>
            </a:r>
            <a:endParaRPr lang="ru-RU" sz="5400" b="1" u="sng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9B0DB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929718" cy="50006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Якість</a:t>
            </a:r>
            <a:r>
              <a:rPr lang="ru-RU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обслуговування</a:t>
            </a:r>
            <a:r>
              <a:rPr lang="ru-RU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визначається</a:t>
            </a:r>
            <a:r>
              <a:rPr lang="ru-RU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</a:b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оперативністю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роботи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по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підбору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організації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туру по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запиту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клієнта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;</a:t>
            </a:r>
          </a:p>
          <a:p>
            <a:pPr>
              <a:buNone/>
            </a:pPr>
            <a:endParaRPr lang="ru-RU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ввічливістю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обслуговування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увагою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до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запитів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кожного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клієнта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</a:t>
            </a:r>
          </a:p>
          <a:p>
            <a:pPr>
              <a:buNone/>
            </a:pPr>
            <a:endParaRPr lang="ru-RU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терпінням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при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обговоренні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маршруту та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ін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D:\САНЯ\1 ОТУР\ЯЯЯЯЯ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"/>
            <a:ext cx="2143108" cy="1858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2865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відповідністю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туру,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що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пропонується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реальному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змісту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наявністю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погодження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всіх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складових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комплексного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обслуговування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;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часом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підбору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маршруту;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часом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оформлення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необхідних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документів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часом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отримання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довідкової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інформації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та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4098" name="Picture 2" descr="D:\САНЯ\1 ОТУР\ЯЯЯЯЯ\turiz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0"/>
            <a:ext cx="2143108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43446"/>
            <a:ext cx="9144000" cy="22145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Отже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якість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витрати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-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найважливі</a:t>
            </a:r>
            <a:r>
              <a:rPr lang="uk-UA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ші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фактор</a:t>
            </a:r>
            <a:r>
              <a:rPr lang="uk-UA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и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у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конкурентній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боротьбі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на ринку </a:t>
            </a:r>
            <a:r>
              <a:rPr lang="ru-RU" sz="4000" b="1" dirty="0" err="1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турпослуг</a:t>
            </a:r>
            <a:r>
              <a:rPr lang="ru-RU" sz="4000" b="1" dirty="0" smtClean="0">
                <a:ln w="12700"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</a:t>
            </a:r>
            <a:endParaRPr lang="ru-RU" sz="4000" b="1" dirty="0">
              <a:ln w="12700">
                <a:solidFill>
                  <a:schemeClr val="tx1"/>
                </a:solidFill>
              </a:ln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5122" name="Picture 2" descr="D:\САНЯ\1 ОТУР\ЯЯЯЯЯ\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6781815" cy="4521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11500" b="1" spc="100" dirty="0" smtClean="0">
                <a:ln w="5715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andara" pitchFamily="34" charset="0"/>
              </a:rPr>
              <a:t>Дякуємо за увагу!</a:t>
            </a:r>
            <a:endParaRPr lang="ru-RU" sz="11500" b="1" spc="100" dirty="0">
              <a:ln w="5715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664370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ln w="28575" cmpd="sng">
                <a:solidFill>
                  <a:srgbClr val="0B0468">
                    <a:alpha val="55000"/>
                  </a:srgbClr>
                </a:solidFill>
                <a:prstDash val="solid"/>
              </a:ln>
              <a:solidFill>
                <a:srgbClr val="5A278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ndara" pitchFamily="34" charset="0"/>
            </a:endParaRPr>
          </a:p>
          <a:p>
            <a:pPr algn="ctr">
              <a:buNone/>
            </a:pPr>
            <a:endParaRPr lang="ru-RU" sz="4000" b="1" dirty="0">
              <a:ln w="28575" cmpd="sng">
                <a:solidFill>
                  <a:srgbClr val="0B0468">
                    <a:alpha val="55000"/>
                  </a:srgbClr>
                </a:solidFill>
                <a:prstDash val="solid"/>
              </a:ln>
              <a:solidFill>
                <a:srgbClr val="5A278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ndara" pitchFamily="34" charset="0"/>
            </a:endParaRPr>
          </a:p>
          <a:p>
            <a:pPr algn="ctr">
              <a:buNone/>
            </a:pPr>
            <a:endParaRPr lang="ru-RU" sz="4000" b="1" dirty="0" smtClean="0">
              <a:ln w="28575" cmpd="sng">
                <a:solidFill>
                  <a:srgbClr val="0B0468">
                    <a:alpha val="55000"/>
                  </a:srgbClr>
                </a:solidFill>
                <a:prstDash val="solid"/>
              </a:ln>
              <a:solidFill>
                <a:srgbClr val="5A278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ndara" pitchFamily="34" charset="0"/>
            </a:endParaRPr>
          </a:p>
          <a:p>
            <a:pPr algn="ctr">
              <a:buNone/>
            </a:pPr>
            <a:r>
              <a:rPr lang="ru-RU" sz="4400" b="1" dirty="0" err="1" smtClean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Туристичний</a:t>
            </a:r>
            <a:r>
              <a:rPr lang="ru-RU" sz="4400" b="1" dirty="0" smtClean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прод</a:t>
            </a:r>
            <a:r>
              <a:rPr lang="uk-UA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у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кт — комплекс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туристичних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послуг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,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необхідних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для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задоволення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потреб туриста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під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час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його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400" b="1" dirty="0" err="1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подорожі</a:t>
            </a:r>
            <a:r>
              <a:rPr lang="ru-RU" sz="4400" b="1" dirty="0">
                <a:ln w="28575">
                  <a:solidFill>
                    <a:srgbClr val="0B0468"/>
                  </a:solidFill>
                  <a:prstDash val="solid"/>
                </a:ln>
                <a:solidFill>
                  <a:srgbClr val="1AA29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. </a:t>
            </a:r>
          </a:p>
        </p:txBody>
      </p:sp>
      <p:pic>
        <p:nvPicPr>
          <p:cNvPr id="3074" name="Picture 2" descr="D:\САНЯ\1 ОТУР\ЯЯЯЯЯ\turizm-png-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99249" y="4221157"/>
            <a:ext cx="2598498" cy="2636843"/>
          </a:xfrm>
          <a:prstGeom prst="rect">
            <a:avLst/>
          </a:prstGeom>
          <a:noFill/>
        </p:spPr>
      </p:pic>
      <p:pic>
        <p:nvPicPr>
          <p:cNvPr id="3075" name="Picture 3" descr="D:\САНЯ\1 ОТУР\ЯЯЯЯЯ\turizm-png-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367" y="0"/>
            <a:ext cx="2375265" cy="2410317"/>
          </a:xfrm>
          <a:prstGeom prst="rect">
            <a:avLst/>
          </a:prstGeom>
          <a:noFill/>
        </p:spPr>
      </p:pic>
      <p:pic>
        <p:nvPicPr>
          <p:cNvPr id="3076" name="Picture 4" descr="D:\САНЯ\1 ОТУР\ЯЯЯЯЯ\Турция-Кемер-Алкочлар-Ексклюзив-Хоте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14290"/>
            <a:ext cx="3845294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D:\САНЯ\1 ОТУР\ЯЯЯЯЯ\1535464029_7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000636"/>
            <a:ext cx="3071834" cy="167552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643966" cy="6286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До складу </a:t>
            </a:r>
            <a:r>
              <a:rPr lang="ru-RU" sz="3600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туристичних</a:t>
            </a:r>
            <a:r>
              <a:rPr lang="ru-RU" sz="3600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600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послуг</a:t>
            </a:r>
            <a:r>
              <a:rPr lang="ru-RU" sz="3600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3600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входять</a:t>
            </a:r>
            <a:r>
              <a:rPr lang="ru-RU" sz="3600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:</a:t>
            </a:r>
          </a:p>
          <a:p>
            <a:pPr>
              <a:buNone/>
            </a:pP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бронювання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оформлення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документів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всі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види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перевезень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розміщення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харчування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екскурсі</a:t>
            </a:r>
            <a:r>
              <a:rPr lang="uk-UA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ї, </a:t>
            </a:r>
            <a:endParaRPr lang="uk-UA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розваги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й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атракції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endParaRPr lang="ru-RU" b="1" dirty="0" smtClean="0">
              <a:ln w="19050">
                <a:solidFill>
                  <a:srgbClr val="0B0468"/>
                </a:solidFill>
              </a:ln>
              <a:solidFill>
                <a:srgbClr val="06B2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медичний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супровід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страхування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послуги</a:t>
            </a:r>
            <a:r>
              <a:rPr lang="ru-RU" b="1" dirty="0" smtClean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гідів-перекладачів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b="1" dirty="0" err="1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тощо</a:t>
            </a:r>
            <a:r>
              <a:rPr lang="ru-RU" b="1" dirty="0">
                <a:ln w="19050">
                  <a:solidFill>
                    <a:srgbClr val="0B0468"/>
                  </a:solidFill>
                </a:ln>
                <a:solidFill>
                  <a:srgbClr val="06B2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 </a:t>
            </a:r>
          </a:p>
        </p:txBody>
      </p:sp>
      <p:pic>
        <p:nvPicPr>
          <p:cNvPr id="4098" name="Picture 2" descr="D:\САНЯ\1 ОТУР\ЯЯЯЯЯ\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43182"/>
            <a:ext cx="4320645" cy="27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308094">
            <a:off x="1157692" y="1673619"/>
            <a:ext cx="8929750" cy="2500330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</a:br>
            <a: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</a:br>
            <a:r>
              <a:rPr lang="ru-RU" sz="5000" b="1" dirty="0" err="1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Життєвий</a:t>
            </a:r>
            <a: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цикл </a:t>
            </a:r>
            <a:b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</a:br>
            <a:r>
              <a:rPr lang="ru-RU" sz="5000" b="1" dirty="0" err="1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туристичного</a:t>
            </a:r>
            <a: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продукту </a:t>
            </a:r>
            <a:br>
              <a:rPr lang="ru-RU" sz="5000" b="1" dirty="0" smtClean="0">
                <a:ln w="19050">
                  <a:solidFill>
                    <a:srgbClr val="5A278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</a:br>
            <a:endParaRPr lang="ru-RU" sz="5000" b="1" dirty="0">
              <a:ln w="19050">
                <a:solidFill>
                  <a:srgbClr val="5A278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2114536" cy="276860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14282" y="1285860"/>
            <a:ext cx="2643206" cy="10715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провадження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4786314" y="3929066"/>
            <a:ext cx="2071702" cy="10715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рілість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786050" y="2571744"/>
            <a:ext cx="2071702" cy="10715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ростання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786578" y="5286388"/>
            <a:ext cx="2000232" cy="10715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Спад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1" name="Стрелка углом вверх 20"/>
          <p:cNvSpPr/>
          <p:nvPr/>
        </p:nvSpPr>
        <p:spPr>
          <a:xfrm rot="5400000">
            <a:off x="1643042" y="2357430"/>
            <a:ext cx="714380" cy="114300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углом вверх 23"/>
          <p:cNvSpPr/>
          <p:nvPr/>
        </p:nvSpPr>
        <p:spPr>
          <a:xfrm rot="5400000">
            <a:off x="3750463" y="3750471"/>
            <a:ext cx="785818" cy="10001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углом вверх 24"/>
          <p:cNvSpPr/>
          <p:nvPr/>
        </p:nvSpPr>
        <p:spPr>
          <a:xfrm rot="5400000">
            <a:off x="5750727" y="5107793"/>
            <a:ext cx="785818" cy="10001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D:\САНЯ\1 ОТУР\ЯЯЯЯЯ\2160897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2714644" cy="273636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5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uk-UA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ndara" pitchFamily="34" charset="0"/>
              </a:rPr>
              <a:t>Формування асортименту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cap="all" dirty="0">
              <a:ln w="12700" cmpd="sng">
                <a:solidFill>
                  <a:srgbClr val="006600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andar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4" name="Picture 6" descr="D:\САНЯ\1 ОТУР\ЯЯЯЯЯ\83c1a970ef7c485f94aa990a7ccbf6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786082"/>
          </a:xfrm>
        </p:spPr>
        <p:txBody>
          <a:bodyPr>
            <a:normAutofit fontScale="90000"/>
          </a:bodyPr>
          <a:lstStyle/>
          <a:p>
            <a:r>
              <a:rPr lang="ru-RU" sz="5300" b="1" dirty="0" err="1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Розширення</a:t>
            </a:r>
            <a:r>
              <a:rPr lang="ru-RU" sz="53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5300" b="1" dirty="0" err="1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асортименту</a:t>
            </a:r>
            <a:r>
              <a:rPr lang="ru-RU" sz="53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проводиться </a:t>
            </a:r>
            <a:r>
              <a:rPr lang="ru-RU" sz="5300" b="1" dirty="0" err="1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з</a:t>
            </a:r>
            <a:r>
              <a:rPr lang="ru-RU" sz="53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5300" b="1" dirty="0" err="1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кількох</a:t>
            </a:r>
            <a:r>
              <a:rPr lang="ru-RU" sz="53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 причин, </a:t>
            </a:r>
            <a:r>
              <a:rPr lang="ru-RU" sz="5300" b="1" dirty="0" err="1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зокрема</a:t>
            </a:r>
            <a:r>
              <a:rPr lang="ru-RU" sz="53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5A278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ndara" pitchFamily="34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858280" cy="485776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endParaRPr lang="ru-RU" dirty="0" smtClean="0"/>
          </a:p>
          <a:p>
            <a:pPr lvl="0">
              <a:buFont typeface="Wingdings" pitchFamily="2" charset="2"/>
              <a:buChar char="q"/>
            </a:pPr>
            <a:endParaRPr lang="ru-RU" dirty="0" smtClean="0"/>
          </a:p>
          <a:p>
            <a:pPr lvl="0">
              <a:buFont typeface="Wingdings" pitchFamily="2" charset="2"/>
              <a:buChar char="q"/>
            </a:pP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для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деяких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турпродуктів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основного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асортименту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необхідно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мати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додаткові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турпродукти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(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турпродукти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- </a:t>
            </a:r>
            <a:r>
              <a:rPr lang="ru-RU" sz="40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комплементи</a:t>
            </a:r>
            <a:r>
              <a:rPr lang="ru-RU" sz="40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);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діяльність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туроператора при </a:t>
            </a:r>
            <a:r>
              <a:rPr lang="ru-RU" sz="40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даному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асортименті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нерентабельна (</a:t>
            </a:r>
            <a:r>
              <a:rPr lang="ru-RU" sz="40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малий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ndara" pitchFamily="34" charset="0"/>
              </a:rPr>
              <a:t> оборот);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розв'язуються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інші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маркетингові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завдання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: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просуваються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турпродукти-новинки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,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туроператори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переключаються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на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крупніші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роздрібні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сегменти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і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т.д</a:t>
            </a:r>
            <a:r>
              <a:rPr lang="uk-UA" sz="4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</a:t>
            </a:r>
            <a:endParaRPr lang="ru-RU" sz="4000" b="1" dirty="0" smtClean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217</Words>
  <Application>Microsoft Office PowerPoint</Application>
  <PresentationFormat>Экран (4:3)</PresentationFormat>
  <Paragraphs>60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Candara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Життєвий цикл  туристичного продукту  </vt:lpstr>
      <vt:lpstr>Формування асортименту </vt:lpstr>
      <vt:lpstr>Розширення асортименту проводиться з кількох причин, зокрема: </vt:lpstr>
      <vt:lpstr>Презентация PowerPoint</vt:lpstr>
      <vt:lpstr>Презентация PowerPoint</vt:lpstr>
      <vt:lpstr>Готель Alara park</vt:lpstr>
      <vt:lpstr>Загальний вигляд готелю </vt:lpstr>
      <vt:lpstr>Презентация PowerPoint</vt:lpstr>
      <vt:lpstr>Хол готелю </vt:lpstr>
      <vt:lpstr>Презентация PowerPoint</vt:lpstr>
      <vt:lpstr>Номер готелю </vt:lpstr>
      <vt:lpstr>Критий басейн </vt:lpstr>
      <vt:lpstr>Відкритий басейн</vt:lpstr>
      <vt:lpstr>Ресторан готелю </vt:lpstr>
      <vt:lpstr>Презентация PowerPoint</vt:lpstr>
      <vt:lpstr>Презентация PowerPoint</vt:lpstr>
      <vt:lpstr>Пляж готелю</vt:lpstr>
      <vt:lpstr>Формування іміджу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Johnny</dc:creator>
  <cp:lastModifiedBy>Asus</cp:lastModifiedBy>
  <cp:revision>39</cp:revision>
  <dcterms:created xsi:type="dcterms:W3CDTF">2019-02-17T11:08:45Z</dcterms:created>
  <dcterms:modified xsi:type="dcterms:W3CDTF">2019-03-03T21:09:48Z</dcterms:modified>
</cp:coreProperties>
</file>