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120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233CF-E048-41FE-9B64-93AFD089C4D3}" type="datetimeFigureOut">
              <a:rPr lang="ru-RU" smtClean="0"/>
              <a:t>25.02.2019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DE2B5-5C3C-49B9-9CEE-EBECED4E292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233CF-E048-41FE-9B64-93AFD089C4D3}" type="datetimeFigureOut">
              <a:rPr lang="ru-RU" smtClean="0"/>
              <a:t>25.02.2019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DE2B5-5C3C-49B9-9CEE-EBECED4E29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233CF-E048-41FE-9B64-93AFD089C4D3}" type="datetimeFigureOut">
              <a:rPr lang="ru-RU" smtClean="0"/>
              <a:t>25.02.2019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DE2B5-5C3C-49B9-9CEE-EBECED4E29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233CF-E048-41FE-9B64-93AFD089C4D3}" type="datetimeFigureOut">
              <a:rPr lang="ru-RU" smtClean="0"/>
              <a:t>25.02.2019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DE2B5-5C3C-49B9-9CEE-EBECED4E29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233CF-E048-41FE-9B64-93AFD089C4D3}" type="datetimeFigureOut">
              <a:rPr lang="ru-RU" smtClean="0"/>
              <a:t>25.02.2019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DE2B5-5C3C-49B9-9CEE-EBECED4E292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233CF-E048-41FE-9B64-93AFD089C4D3}" type="datetimeFigureOut">
              <a:rPr lang="ru-RU" smtClean="0"/>
              <a:t>25.02.2019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DE2B5-5C3C-49B9-9CEE-EBECED4E29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233CF-E048-41FE-9B64-93AFD089C4D3}" type="datetimeFigureOut">
              <a:rPr lang="ru-RU" smtClean="0"/>
              <a:t>25.02.2019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DE2B5-5C3C-49B9-9CEE-EBECED4E29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233CF-E048-41FE-9B64-93AFD089C4D3}" type="datetimeFigureOut">
              <a:rPr lang="ru-RU" smtClean="0"/>
              <a:t>25.02.2019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DE2B5-5C3C-49B9-9CEE-EBECED4E29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233CF-E048-41FE-9B64-93AFD089C4D3}" type="datetimeFigureOut">
              <a:rPr lang="ru-RU" smtClean="0"/>
              <a:t>25.02.2019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DE2B5-5C3C-49B9-9CEE-EBECED4E29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233CF-E048-41FE-9B64-93AFD089C4D3}" type="datetimeFigureOut">
              <a:rPr lang="ru-RU" smtClean="0"/>
              <a:t>25.02.2019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DE2B5-5C3C-49B9-9CEE-EBECED4E29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233CF-E048-41FE-9B64-93AFD089C4D3}" type="datetimeFigureOut">
              <a:rPr lang="ru-RU" smtClean="0"/>
              <a:t>25.02.2019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01DE2B5-5C3C-49B9-9CEE-EBECED4E2926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9233CF-E048-41FE-9B64-93AFD089C4D3}" type="datetimeFigureOut">
              <a:rPr lang="ru-RU" smtClean="0"/>
              <a:t>25.02.2019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01DE2B5-5C3C-49B9-9CEE-EBECED4E2926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4057664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Технологія створення туристичного продукту та формування його асортименту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71480"/>
            <a:ext cx="8229600" cy="4389120"/>
          </a:xfrm>
        </p:spPr>
        <p:txBody>
          <a:bodyPr/>
          <a:lstStyle/>
          <a:p>
            <a:pPr>
              <a:buNone/>
            </a:pPr>
            <a:r>
              <a:rPr lang="ru-RU" sz="2400" dirty="0" err="1" smtClean="0"/>
              <a:t>Туристичний</a:t>
            </a:r>
            <a:r>
              <a:rPr lang="ru-RU" sz="2400" dirty="0" smtClean="0"/>
              <a:t> </a:t>
            </a:r>
            <a:r>
              <a:rPr lang="ru-RU" sz="2400" dirty="0" err="1" smtClean="0"/>
              <a:t>ринок</a:t>
            </a:r>
            <a:r>
              <a:rPr lang="ru-RU" sz="2400" dirty="0" smtClean="0"/>
              <a:t> — </a:t>
            </a:r>
            <a:r>
              <a:rPr lang="ru-RU" sz="2400" dirty="0" err="1" smtClean="0"/>
              <a:t>економічна</a:t>
            </a:r>
            <a:r>
              <a:rPr lang="ru-RU" sz="2400" dirty="0" smtClean="0"/>
              <a:t> система </a:t>
            </a:r>
            <a:r>
              <a:rPr lang="ru-RU" sz="2400" dirty="0" err="1" smtClean="0"/>
              <a:t>взаємодії</a:t>
            </a:r>
            <a:r>
              <a:rPr lang="ru-RU" sz="2400" dirty="0" smtClean="0"/>
              <a:t> </a:t>
            </a:r>
            <a:r>
              <a:rPr lang="ru-RU" sz="2400" dirty="0" err="1" smtClean="0"/>
              <a:t>чотирьох</a:t>
            </a:r>
            <a:r>
              <a:rPr lang="ru-RU" sz="2400" dirty="0" smtClean="0"/>
              <a:t> </a:t>
            </a:r>
            <a:r>
              <a:rPr lang="ru-RU" sz="2400" dirty="0" err="1" smtClean="0"/>
              <a:t>основних</a:t>
            </a:r>
            <a:r>
              <a:rPr lang="ru-RU" sz="2400" dirty="0" smtClean="0"/>
              <a:t> </a:t>
            </a:r>
            <a:r>
              <a:rPr lang="ru-RU" sz="2400" dirty="0" err="1" smtClean="0"/>
              <a:t>елементів</a:t>
            </a:r>
            <a:r>
              <a:rPr lang="ru-RU" sz="2400" dirty="0" smtClean="0"/>
              <a:t>:</a:t>
            </a:r>
          </a:p>
          <a:p>
            <a:pPr>
              <a:buNone/>
            </a:pPr>
            <a:r>
              <a:rPr lang="ru-RU" sz="2400" dirty="0" smtClean="0"/>
              <a:t>1) </a:t>
            </a:r>
            <a:r>
              <a:rPr lang="ru-RU" sz="2400" dirty="0" err="1" smtClean="0"/>
              <a:t>туристичного</a:t>
            </a:r>
            <a:r>
              <a:rPr lang="ru-RU" sz="2400" dirty="0" smtClean="0"/>
              <a:t> </a:t>
            </a:r>
            <a:r>
              <a:rPr lang="ru-RU" sz="2400" dirty="0" err="1" smtClean="0"/>
              <a:t>попиту</a:t>
            </a:r>
            <a:r>
              <a:rPr lang="ru-RU" sz="2400" dirty="0" smtClean="0"/>
              <a:t>;</a:t>
            </a:r>
          </a:p>
          <a:p>
            <a:pPr>
              <a:buNone/>
            </a:pPr>
            <a:r>
              <a:rPr lang="ru-RU" sz="2400" dirty="0" smtClean="0"/>
              <a:t>2) </a:t>
            </a:r>
            <a:r>
              <a:rPr lang="ru-RU" sz="2400" dirty="0" err="1" smtClean="0"/>
              <a:t>пропозиції</a:t>
            </a:r>
            <a:r>
              <a:rPr lang="ru-RU" sz="2400" dirty="0" smtClean="0"/>
              <a:t> </a:t>
            </a:r>
            <a:r>
              <a:rPr lang="ru-RU" sz="2400" dirty="0" err="1" smtClean="0"/>
              <a:t>туристичного</a:t>
            </a:r>
            <a:r>
              <a:rPr lang="ru-RU" sz="2400" dirty="0" smtClean="0"/>
              <a:t> продукту;</a:t>
            </a:r>
          </a:p>
          <a:p>
            <a:pPr>
              <a:buNone/>
            </a:pPr>
            <a:r>
              <a:rPr lang="ru-RU" sz="2400" dirty="0" smtClean="0"/>
              <a:t>3) </a:t>
            </a:r>
            <a:r>
              <a:rPr lang="ru-RU" sz="2400" dirty="0" err="1" smtClean="0"/>
              <a:t>ціни</a:t>
            </a:r>
            <a:r>
              <a:rPr lang="ru-RU" sz="2400" dirty="0" smtClean="0"/>
              <a:t>;</a:t>
            </a:r>
          </a:p>
          <a:p>
            <a:pPr>
              <a:buNone/>
            </a:pPr>
            <a:r>
              <a:rPr lang="ru-RU" sz="2400" dirty="0" smtClean="0"/>
              <a:t>4) </a:t>
            </a:r>
            <a:r>
              <a:rPr lang="ru-RU" sz="2400" dirty="0" err="1" smtClean="0"/>
              <a:t>конкуренції</a:t>
            </a:r>
            <a:r>
              <a:rPr lang="ru-RU" sz="2400" dirty="0" smtClean="0"/>
              <a:t>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2530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3286124"/>
            <a:ext cx="6429420" cy="3225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642918"/>
            <a:ext cx="8358246" cy="578647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err="1" smtClean="0"/>
              <a:t>Сучасний</a:t>
            </a:r>
            <a:r>
              <a:rPr lang="ru-RU" dirty="0" smtClean="0"/>
              <a:t> </a:t>
            </a:r>
            <a:r>
              <a:rPr lang="ru-RU" dirty="0" err="1" smtClean="0"/>
              <a:t>туристичний</a:t>
            </a:r>
            <a:r>
              <a:rPr lang="ru-RU" dirty="0" smtClean="0"/>
              <a:t> </a:t>
            </a:r>
            <a:r>
              <a:rPr lang="ru-RU" dirty="0" err="1" smtClean="0"/>
              <a:t>ринок</a:t>
            </a:r>
            <a:r>
              <a:rPr lang="ru-RU" dirty="0" smtClean="0"/>
              <a:t> </a:t>
            </a:r>
            <a:r>
              <a:rPr lang="ru-RU" dirty="0" err="1" smtClean="0"/>
              <a:t>достатньо</a:t>
            </a:r>
            <a:r>
              <a:rPr lang="ru-RU" dirty="0" smtClean="0"/>
              <a:t> </a:t>
            </a:r>
            <a:r>
              <a:rPr lang="ru-RU" dirty="0" err="1" smtClean="0"/>
              <a:t>розвинутий</a:t>
            </a:r>
            <a:r>
              <a:rPr lang="ru-RU" dirty="0" smtClean="0"/>
              <a:t>. Як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будь-який</a:t>
            </a:r>
            <a:r>
              <a:rPr lang="ru-RU" dirty="0" smtClean="0"/>
              <a:t> </a:t>
            </a:r>
            <a:r>
              <a:rPr lang="ru-RU" dirty="0" err="1" smtClean="0"/>
              <a:t>інший</a:t>
            </a:r>
            <a:r>
              <a:rPr lang="ru-RU" dirty="0" smtClean="0"/>
              <a:t> </a:t>
            </a:r>
            <a:r>
              <a:rPr lang="ru-RU" dirty="0" err="1" smtClean="0"/>
              <a:t>ринок</a:t>
            </a:r>
            <a:r>
              <a:rPr lang="ru-RU" dirty="0" smtClean="0"/>
              <a:t>, </a:t>
            </a:r>
            <a:r>
              <a:rPr lang="ru-RU" dirty="0" err="1" smtClean="0"/>
              <a:t>туристичний</a:t>
            </a:r>
            <a:r>
              <a:rPr lang="ru-RU" dirty="0" smtClean="0"/>
              <a:t> </a:t>
            </a:r>
            <a:r>
              <a:rPr lang="ru-RU" dirty="0" err="1" smtClean="0"/>
              <a:t>ринок</a:t>
            </a:r>
            <a:r>
              <a:rPr lang="ru-RU" dirty="0" smtClean="0"/>
              <a:t> </a:t>
            </a:r>
            <a:r>
              <a:rPr lang="ru-RU" dirty="0" err="1" smtClean="0"/>
              <a:t>свого</a:t>
            </a:r>
            <a:r>
              <a:rPr lang="ru-RU" dirty="0" smtClean="0"/>
              <a:t> часу </a:t>
            </a:r>
            <a:r>
              <a:rPr lang="ru-RU" dirty="0" err="1" smtClean="0"/>
              <a:t>пройшов</a:t>
            </a:r>
            <a:r>
              <a:rPr lang="ru-RU" dirty="0" smtClean="0"/>
              <a:t> шлях </a:t>
            </a:r>
            <a:r>
              <a:rPr lang="ru-RU" dirty="0" err="1" smtClean="0"/>
              <a:t>від</a:t>
            </a:r>
            <a:r>
              <a:rPr lang="ru-RU" dirty="0" smtClean="0"/>
              <a:t> ринку </a:t>
            </a:r>
            <a:r>
              <a:rPr lang="ru-RU" dirty="0" err="1" smtClean="0"/>
              <a:t>продавця</a:t>
            </a:r>
            <a:r>
              <a:rPr lang="ru-RU" dirty="0" smtClean="0"/>
              <a:t>, коли </a:t>
            </a:r>
            <a:r>
              <a:rPr lang="ru-RU" dirty="0" err="1" smtClean="0"/>
              <a:t>виробник</a:t>
            </a:r>
            <a:r>
              <a:rPr lang="ru-RU" dirty="0" smtClean="0"/>
              <a:t> </a:t>
            </a:r>
            <a:r>
              <a:rPr lang="ru-RU" dirty="0" err="1" smtClean="0"/>
              <a:t>вирішує</a:t>
            </a:r>
            <a:r>
              <a:rPr lang="ru-RU" dirty="0" smtClean="0"/>
              <a:t>, </a:t>
            </a:r>
            <a:r>
              <a:rPr lang="ru-RU" dirty="0" err="1" smtClean="0"/>
              <a:t>який</a:t>
            </a:r>
            <a:r>
              <a:rPr lang="ru-RU" dirty="0" smtClean="0"/>
              <a:t> продукт, в </a:t>
            </a:r>
            <a:r>
              <a:rPr lang="ru-RU" dirty="0" err="1" smtClean="0"/>
              <a:t>якій</a:t>
            </a:r>
            <a:r>
              <a:rPr lang="ru-RU" dirty="0" smtClean="0"/>
              <a:t> </a:t>
            </a:r>
            <a:r>
              <a:rPr lang="ru-RU" dirty="0" err="1" smtClean="0"/>
              <a:t>кількості</a:t>
            </a:r>
            <a:r>
              <a:rPr lang="ru-RU" dirty="0" smtClean="0"/>
              <a:t> </a:t>
            </a:r>
            <a:r>
              <a:rPr lang="ru-RU" dirty="0" err="1" smtClean="0"/>
              <a:t>виробляти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де </a:t>
            </a:r>
            <a:r>
              <a:rPr lang="ru-RU" dirty="0" err="1" smtClean="0"/>
              <a:t>продавати</a:t>
            </a:r>
            <a:r>
              <a:rPr lang="ru-RU" dirty="0" smtClean="0"/>
              <a:t>, до ринку </a:t>
            </a:r>
            <a:r>
              <a:rPr lang="ru-RU" dirty="0" err="1" smtClean="0"/>
              <a:t>покупця</a:t>
            </a:r>
            <a:r>
              <a:rPr lang="ru-RU" dirty="0" smtClean="0"/>
              <a:t>, коли </a:t>
            </a:r>
            <a:r>
              <a:rPr lang="ru-RU" dirty="0" err="1" smtClean="0"/>
              <a:t>покупець</a:t>
            </a:r>
            <a:r>
              <a:rPr lang="ru-RU" dirty="0" smtClean="0"/>
              <a:t> </a:t>
            </a:r>
            <a:r>
              <a:rPr lang="ru-RU" dirty="0" err="1" smtClean="0"/>
              <a:t>визначає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, в </a:t>
            </a:r>
            <a:r>
              <a:rPr lang="ru-RU" dirty="0" err="1" smtClean="0"/>
              <a:t>якій</a:t>
            </a:r>
            <a:r>
              <a:rPr lang="ru-RU" dirty="0" smtClean="0"/>
              <a:t> </a:t>
            </a:r>
            <a:r>
              <a:rPr lang="ru-RU" dirty="0" err="1" smtClean="0"/>
              <a:t>кількості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за </a:t>
            </a:r>
            <a:r>
              <a:rPr lang="ru-RU" dirty="0" err="1" smtClean="0"/>
              <a:t>якою</a:t>
            </a:r>
            <a:r>
              <a:rPr lang="ru-RU" dirty="0" smtClean="0"/>
              <a:t> </a:t>
            </a:r>
            <a:r>
              <a:rPr lang="ru-RU" dirty="0" err="1" smtClean="0"/>
              <a:t>ціною</a:t>
            </a:r>
            <a:r>
              <a:rPr lang="ru-RU" dirty="0" smtClean="0"/>
              <a:t> </a:t>
            </a:r>
            <a:r>
              <a:rPr lang="ru-RU" dirty="0" err="1" smtClean="0"/>
              <a:t>виробляти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dirty="0" err="1" smtClean="0"/>
              <a:t>Ринок</a:t>
            </a:r>
            <a:r>
              <a:rPr lang="ru-RU" dirty="0" smtClean="0"/>
              <a:t> </a:t>
            </a:r>
            <a:r>
              <a:rPr lang="ru-RU" dirty="0" err="1" smtClean="0"/>
              <a:t>туристичних</a:t>
            </a:r>
            <a:r>
              <a:rPr lang="ru-RU" dirty="0" smtClean="0"/>
              <a:t> </a:t>
            </a:r>
            <a:r>
              <a:rPr lang="ru-RU" dirty="0" err="1" smtClean="0"/>
              <a:t>послуг</a:t>
            </a:r>
            <a:r>
              <a:rPr lang="ru-RU" dirty="0" smtClean="0"/>
              <a:t> </a:t>
            </a:r>
            <a:r>
              <a:rPr lang="ru-RU" dirty="0" err="1" smtClean="0"/>
              <a:t>функціонує</a:t>
            </a:r>
            <a:r>
              <a:rPr lang="ru-RU" dirty="0" smtClean="0"/>
              <a:t>, </a:t>
            </a:r>
            <a:r>
              <a:rPr lang="ru-RU" dirty="0" err="1" smtClean="0"/>
              <a:t>задовольняючи</a:t>
            </a:r>
            <a:r>
              <a:rPr lang="ru-RU" dirty="0" smtClean="0"/>
              <a:t> </a:t>
            </a:r>
            <a:r>
              <a:rPr lang="ru-RU" dirty="0" err="1" smtClean="0"/>
              <a:t>платоспроможний</a:t>
            </a:r>
            <a:r>
              <a:rPr lang="ru-RU" dirty="0" smtClean="0"/>
              <a:t> попит </a:t>
            </a:r>
            <a:r>
              <a:rPr lang="ru-RU" dirty="0" err="1" smtClean="0"/>
              <a:t>населення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формується</a:t>
            </a:r>
            <a:r>
              <a:rPr lang="ru-RU" dirty="0" smtClean="0"/>
              <a:t> </a:t>
            </a:r>
            <a:r>
              <a:rPr lang="ru-RU" dirty="0" err="1" smtClean="0"/>
              <a:t>під</a:t>
            </a:r>
            <a:r>
              <a:rPr lang="ru-RU" dirty="0" smtClean="0"/>
              <a:t> </a:t>
            </a:r>
            <a:r>
              <a:rPr lang="ru-RU" dirty="0" err="1" smtClean="0"/>
              <a:t>впливом</a:t>
            </a:r>
            <a:r>
              <a:rPr lang="ru-RU" dirty="0" smtClean="0"/>
              <a:t> </a:t>
            </a:r>
            <a:r>
              <a:rPr lang="ru-RU" dirty="0" err="1" smtClean="0"/>
              <a:t>об’єктивних</a:t>
            </a:r>
            <a:r>
              <a:rPr lang="ru-RU" dirty="0" smtClean="0"/>
              <a:t> умов та </a:t>
            </a:r>
            <a:r>
              <a:rPr lang="ru-RU" dirty="0" err="1" smtClean="0"/>
              <a:t>суб’єктивних</a:t>
            </a:r>
            <a:r>
              <a:rPr lang="ru-RU" dirty="0" smtClean="0"/>
              <a:t> </a:t>
            </a:r>
            <a:r>
              <a:rPr lang="ru-RU" dirty="0" err="1" smtClean="0"/>
              <a:t>чинників</a:t>
            </a:r>
            <a:r>
              <a:rPr lang="ru-RU" dirty="0" smtClean="0"/>
              <a:t>. 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607223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err="1" smtClean="0"/>
              <a:t>Об’єктивними</a:t>
            </a:r>
            <a:r>
              <a:rPr lang="ru-RU" dirty="0" smtClean="0"/>
              <a:t> </a:t>
            </a:r>
            <a:r>
              <a:rPr lang="ru-RU" dirty="0" err="1" smtClean="0"/>
              <a:t>умовами</a:t>
            </a:r>
            <a:r>
              <a:rPr lang="ru-RU" dirty="0" smtClean="0"/>
              <a:t> </a:t>
            </a:r>
            <a:r>
              <a:rPr lang="ru-RU" dirty="0" err="1" smtClean="0"/>
              <a:t>формування</a:t>
            </a:r>
            <a:r>
              <a:rPr lang="ru-RU" dirty="0" smtClean="0"/>
              <a:t> </a:t>
            </a:r>
            <a:r>
              <a:rPr lang="ru-RU" dirty="0" err="1" smtClean="0"/>
              <a:t>туристичного</a:t>
            </a:r>
            <a:r>
              <a:rPr lang="ru-RU" dirty="0" smtClean="0"/>
              <a:t> </a:t>
            </a:r>
            <a:r>
              <a:rPr lang="ru-RU" dirty="0" err="1" smtClean="0"/>
              <a:t>попиту</a:t>
            </a:r>
            <a:r>
              <a:rPr lang="ru-RU" dirty="0" smtClean="0"/>
              <a:t> є: </a:t>
            </a:r>
            <a:br>
              <a:rPr lang="ru-RU" dirty="0" smtClean="0"/>
            </a:br>
            <a:r>
              <a:rPr lang="ru-RU" dirty="0" smtClean="0"/>
              <a:t>- </a:t>
            </a:r>
            <a:r>
              <a:rPr lang="ru-RU" dirty="0" err="1" smtClean="0"/>
              <a:t>економічні</a:t>
            </a:r>
            <a:r>
              <a:rPr lang="ru-RU" dirty="0" smtClean="0"/>
              <a:t>; </a:t>
            </a:r>
            <a:br>
              <a:rPr lang="ru-RU" dirty="0" smtClean="0"/>
            </a:br>
            <a:r>
              <a:rPr lang="ru-RU" dirty="0" smtClean="0"/>
              <a:t>- </a:t>
            </a:r>
            <a:r>
              <a:rPr lang="ru-RU" dirty="0" err="1" smtClean="0"/>
              <a:t>соціокультурні</a:t>
            </a:r>
            <a:r>
              <a:rPr lang="ru-RU" dirty="0" smtClean="0"/>
              <a:t>; </a:t>
            </a:r>
            <a:br>
              <a:rPr lang="ru-RU" dirty="0" smtClean="0"/>
            </a:br>
            <a:r>
              <a:rPr lang="ru-RU" dirty="0" smtClean="0"/>
              <a:t>- </a:t>
            </a:r>
            <a:r>
              <a:rPr lang="ru-RU" dirty="0" err="1" smtClean="0"/>
              <a:t>психологічні</a:t>
            </a:r>
            <a:r>
              <a:rPr lang="ru-RU" dirty="0" smtClean="0"/>
              <a:t>; </a:t>
            </a:r>
            <a:br>
              <a:rPr lang="ru-RU" dirty="0" smtClean="0"/>
            </a:br>
            <a:r>
              <a:rPr lang="ru-RU" dirty="0" smtClean="0"/>
              <a:t>- </a:t>
            </a:r>
            <a:r>
              <a:rPr lang="ru-RU" dirty="0" err="1" smtClean="0"/>
              <a:t>урбаністичні</a:t>
            </a:r>
            <a:r>
              <a:rPr lang="ru-RU" dirty="0" smtClean="0"/>
              <a:t>; </a:t>
            </a:r>
            <a:br>
              <a:rPr lang="ru-RU" dirty="0" smtClean="0"/>
            </a:br>
            <a:r>
              <a:rPr lang="ru-RU" dirty="0" smtClean="0"/>
              <a:t>- </a:t>
            </a:r>
            <a:r>
              <a:rPr lang="ru-RU" dirty="0" err="1" smtClean="0"/>
              <a:t>політичні</a:t>
            </a:r>
            <a:r>
              <a:rPr lang="ru-RU" dirty="0" smtClean="0"/>
              <a:t>; </a:t>
            </a:r>
            <a:br>
              <a:rPr lang="ru-RU" dirty="0" smtClean="0"/>
            </a:br>
            <a:r>
              <a:rPr lang="ru-RU" dirty="0" smtClean="0"/>
              <a:t>- </a:t>
            </a:r>
            <a:r>
              <a:rPr lang="ru-RU" dirty="0" err="1" smtClean="0"/>
              <a:t>екологічні</a:t>
            </a:r>
            <a:r>
              <a:rPr lang="ru-RU" dirty="0" smtClean="0"/>
              <a:t> </a:t>
            </a:r>
            <a:r>
              <a:rPr lang="ru-RU" dirty="0" err="1" smtClean="0"/>
              <a:t>умови</a:t>
            </a:r>
            <a:r>
              <a:rPr lang="ru-RU" dirty="0" smtClean="0"/>
              <a:t>. </a:t>
            </a:r>
            <a:br>
              <a:rPr lang="ru-RU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>До суб’єктивних чинників належать наступні:</a:t>
            </a:r>
            <a:r>
              <a:rPr lang="ru-RU" dirty="0" smtClean="0"/>
              <a:t> 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>- </a:t>
            </a:r>
            <a:r>
              <a:rPr lang="uk-UA" dirty="0" err="1" smtClean="0"/>
              <a:t>етно-релігійна</a:t>
            </a:r>
            <a:r>
              <a:rPr lang="uk-UA" dirty="0" smtClean="0"/>
              <a:t> приналежність;</a:t>
            </a:r>
            <a:r>
              <a:rPr lang="ru-RU" dirty="0" smtClean="0"/>
              <a:t> 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>- вік і стать;</a:t>
            </a:r>
            <a:r>
              <a:rPr lang="ru-RU" dirty="0" smtClean="0"/>
              <a:t> 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>- сімейний стан, кількість дітей;</a:t>
            </a:r>
            <a:r>
              <a:rPr lang="ru-RU" dirty="0" smtClean="0"/>
              <a:t> 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>- соціальна категорія;</a:t>
            </a:r>
            <a:r>
              <a:rPr lang="ru-RU" dirty="0" smtClean="0"/>
              <a:t> 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>- місце проживання;</a:t>
            </a:r>
            <a:r>
              <a:rPr lang="ru-RU" dirty="0" smtClean="0"/>
              <a:t> 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>- рівень та умови життя;</a:t>
            </a:r>
            <a:r>
              <a:rPr lang="ru-RU" dirty="0" smtClean="0"/>
              <a:t> 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>- професія та посада;</a:t>
            </a:r>
            <a:r>
              <a:rPr lang="ru-RU" dirty="0" smtClean="0"/>
              <a:t> 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>- наявність вільного часу;</a:t>
            </a:r>
            <a:r>
              <a:rPr lang="ru-RU" dirty="0" smtClean="0"/>
              <a:t> 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>- мода.</a:t>
            </a:r>
            <a:r>
              <a:rPr lang="ru-RU" dirty="0" smtClean="0"/>
              <a:t> </a:t>
            </a:r>
            <a:r>
              <a:rPr lang="uk-UA" dirty="0" smtClean="0"/>
              <a:t/>
            </a:r>
            <a:br>
              <a:rPr lang="uk-UA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714356"/>
            <a:ext cx="8229600" cy="35719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err="1" smtClean="0"/>
              <a:t>Пропозиція</a:t>
            </a:r>
            <a:r>
              <a:rPr lang="ru-RU" b="1" dirty="0" smtClean="0"/>
              <a:t> на ринку </a:t>
            </a:r>
            <a:r>
              <a:rPr lang="ru-RU" b="1" dirty="0" err="1" smtClean="0"/>
              <a:t>туристичних</a:t>
            </a:r>
            <a:r>
              <a:rPr lang="ru-RU" b="1" dirty="0" smtClean="0"/>
              <a:t> </a:t>
            </a:r>
            <a:r>
              <a:rPr lang="ru-RU" b="1" dirty="0" err="1" smtClean="0"/>
              <a:t>послуг</a:t>
            </a:r>
            <a:r>
              <a:rPr lang="ru-RU" dirty="0" smtClean="0"/>
              <a:t>– </a:t>
            </a:r>
            <a:r>
              <a:rPr lang="ru-RU" dirty="0" err="1" smtClean="0"/>
              <a:t>це</a:t>
            </a:r>
            <a:r>
              <a:rPr lang="ru-RU" dirty="0" smtClean="0"/>
              <a:t> та </a:t>
            </a:r>
            <a:r>
              <a:rPr lang="ru-RU" dirty="0" err="1" smtClean="0"/>
              <a:t>кількість</a:t>
            </a:r>
            <a:r>
              <a:rPr lang="ru-RU" dirty="0" smtClean="0"/>
              <a:t> благ, </a:t>
            </a:r>
            <a:r>
              <a:rPr lang="ru-RU" dirty="0" err="1" smtClean="0"/>
              <a:t>послуг</a:t>
            </a:r>
            <a:r>
              <a:rPr lang="ru-RU" dirty="0" smtClean="0"/>
              <a:t> та </a:t>
            </a:r>
            <a:r>
              <a:rPr lang="ru-RU" dirty="0" err="1" smtClean="0"/>
              <a:t>товарів</a:t>
            </a:r>
            <a:r>
              <a:rPr lang="ru-RU" dirty="0" smtClean="0"/>
              <a:t> </a:t>
            </a:r>
            <a:r>
              <a:rPr lang="ru-RU" dirty="0" err="1" smtClean="0"/>
              <a:t>туристичного</a:t>
            </a:r>
            <a:r>
              <a:rPr lang="ru-RU" dirty="0" smtClean="0"/>
              <a:t> </a:t>
            </a:r>
            <a:r>
              <a:rPr lang="ru-RU" dirty="0" err="1" smtClean="0"/>
              <a:t>призначення</a:t>
            </a:r>
            <a:r>
              <a:rPr lang="ru-RU" dirty="0" smtClean="0"/>
              <a:t>, яку </a:t>
            </a:r>
            <a:r>
              <a:rPr lang="ru-RU" dirty="0" err="1" smtClean="0"/>
              <a:t>виробники</a:t>
            </a:r>
            <a:r>
              <a:rPr lang="ru-RU" dirty="0" smtClean="0"/>
              <a:t> </a:t>
            </a:r>
            <a:r>
              <a:rPr lang="ru-RU" dirty="0" err="1" smtClean="0"/>
              <a:t>готові</a:t>
            </a:r>
            <a:r>
              <a:rPr lang="ru-RU" dirty="0" smtClean="0"/>
              <a:t> </a:t>
            </a:r>
            <a:r>
              <a:rPr lang="ru-RU" dirty="0" err="1" smtClean="0"/>
              <a:t>продати</a:t>
            </a:r>
            <a:r>
              <a:rPr lang="ru-RU" dirty="0" smtClean="0"/>
              <a:t> за </a:t>
            </a:r>
            <a:r>
              <a:rPr lang="ru-RU" dirty="0" err="1" smtClean="0"/>
              <a:t>даного</a:t>
            </a:r>
            <a:r>
              <a:rPr lang="ru-RU" dirty="0" smtClean="0"/>
              <a:t> </a:t>
            </a:r>
            <a:r>
              <a:rPr lang="ru-RU" dirty="0" err="1" smtClean="0"/>
              <a:t>рівня</a:t>
            </a:r>
            <a:r>
              <a:rPr lang="ru-RU" dirty="0" smtClean="0"/>
              <a:t> </a:t>
            </a:r>
            <a:r>
              <a:rPr lang="ru-RU" dirty="0" err="1" smtClean="0"/>
              <a:t>цін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err="1" smtClean="0"/>
              <a:t>Головними</a:t>
            </a:r>
            <a:r>
              <a:rPr lang="ru-RU" dirty="0" smtClean="0"/>
              <a:t> </a:t>
            </a:r>
            <a:r>
              <a:rPr lang="ru-RU" dirty="0" err="1" smtClean="0"/>
              <a:t>детермінантами</a:t>
            </a:r>
            <a:r>
              <a:rPr lang="ru-RU" dirty="0" smtClean="0"/>
              <a:t> </a:t>
            </a:r>
            <a:r>
              <a:rPr lang="ru-RU" dirty="0" err="1" smtClean="0"/>
              <a:t>пропозиції</a:t>
            </a:r>
            <a:r>
              <a:rPr lang="ru-RU" dirty="0" smtClean="0"/>
              <a:t> на </a:t>
            </a:r>
            <a:r>
              <a:rPr lang="ru-RU" dirty="0" err="1" smtClean="0"/>
              <a:t>туристичному</a:t>
            </a:r>
            <a:r>
              <a:rPr lang="ru-RU" dirty="0" smtClean="0"/>
              <a:t> ринку є: </a:t>
            </a:r>
            <a:br>
              <a:rPr lang="ru-RU" dirty="0" smtClean="0"/>
            </a:br>
            <a:r>
              <a:rPr lang="ru-RU" dirty="0" smtClean="0"/>
              <a:t>- </a:t>
            </a:r>
            <a:r>
              <a:rPr lang="ru-RU" dirty="0" err="1" smtClean="0"/>
              <a:t>доступність</a:t>
            </a:r>
            <a:r>
              <a:rPr lang="ru-RU" dirty="0" smtClean="0"/>
              <a:t> </a:t>
            </a:r>
            <a:r>
              <a:rPr lang="ru-RU" dirty="0" err="1" smtClean="0"/>
              <a:t>ресурсів</a:t>
            </a:r>
            <a:r>
              <a:rPr lang="ru-RU" dirty="0" smtClean="0"/>
              <a:t> (</a:t>
            </a:r>
            <a:r>
              <a:rPr lang="ru-RU" dirty="0" err="1" smtClean="0"/>
              <a:t>праці</a:t>
            </a:r>
            <a:r>
              <a:rPr lang="ru-RU" dirty="0" smtClean="0"/>
              <a:t>, </a:t>
            </a:r>
            <a:r>
              <a:rPr lang="ru-RU" dirty="0" err="1" smtClean="0"/>
              <a:t>капіталу</a:t>
            </a:r>
            <a:r>
              <a:rPr lang="ru-RU" dirty="0" smtClean="0"/>
              <a:t>, </a:t>
            </a:r>
            <a:r>
              <a:rPr lang="ru-RU" dirty="0" err="1" smtClean="0"/>
              <a:t>технологій</a:t>
            </a:r>
            <a:r>
              <a:rPr lang="ru-RU" dirty="0" smtClean="0"/>
              <a:t> </a:t>
            </a:r>
            <a:r>
              <a:rPr lang="ru-RU" dirty="0" err="1" smtClean="0"/>
              <a:t>обслуговування</a:t>
            </a:r>
            <a:r>
              <a:rPr lang="ru-RU" dirty="0" smtClean="0"/>
              <a:t> та </a:t>
            </a:r>
            <a:r>
              <a:rPr lang="ru-RU" dirty="0" err="1" smtClean="0"/>
              <a:t>ін</a:t>
            </a:r>
            <a:r>
              <a:rPr lang="ru-RU" dirty="0" smtClean="0"/>
              <a:t>.); </a:t>
            </a:r>
            <a:br>
              <a:rPr lang="ru-RU" dirty="0" smtClean="0"/>
            </a:br>
            <a:r>
              <a:rPr lang="ru-RU" dirty="0" smtClean="0"/>
              <a:t>- </a:t>
            </a:r>
            <a:r>
              <a:rPr lang="ru-RU" dirty="0" err="1" smtClean="0"/>
              <a:t>продуктивність</a:t>
            </a:r>
            <a:r>
              <a:rPr lang="ru-RU" dirty="0" smtClean="0"/>
              <a:t> </a:t>
            </a:r>
            <a:r>
              <a:rPr lang="ru-RU" dirty="0" err="1" smtClean="0"/>
              <a:t>праці</a:t>
            </a:r>
            <a:r>
              <a:rPr lang="ru-RU" dirty="0" smtClean="0"/>
              <a:t>; </a:t>
            </a:r>
            <a:br>
              <a:rPr lang="ru-RU" dirty="0" smtClean="0"/>
            </a:br>
            <a:r>
              <a:rPr lang="ru-RU" dirty="0" smtClean="0"/>
              <a:t>- </a:t>
            </a:r>
            <a:r>
              <a:rPr lang="ru-RU" dirty="0" err="1" smtClean="0"/>
              <a:t>ціни</a:t>
            </a:r>
            <a:r>
              <a:rPr lang="ru-RU" dirty="0" smtClean="0"/>
              <a:t> на </a:t>
            </a:r>
            <a:r>
              <a:rPr lang="ru-RU" dirty="0" err="1" smtClean="0"/>
              <a:t>ресурси</a:t>
            </a:r>
            <a:r>
              <a:rPr lang="ru-RU" dirty="0" smtClean="0"/>
              <a:t>. 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23554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3286124"/>
            <a:ext cx="3571876" cy="3571876"/>
          </a:xfrm>
          <a:prstGeom prst="rect">
            <a:avLst/>
          </a:prstGeom>
          <a:noFill/>
        </p:spPr>
      </p:pic>
      <p:pic>
        <p:nvPicPr>
          <p:cNvPr id="23556" name="Picture 4" descr="ÐÐ°ÑÑÐ¸Ð½ÐºÐ¸ Ð¿Ð¾ Ð·Ð°Ð¿ÑÐ¾ÑÑ ÑÑÑÐ¸ÑÑÐ¸ÑÐ½Ð¸Ð¹ ÑÐ¸Ð½Ð¾Ðº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3786190"/>
            <a:ext cx="3964471" cy="30718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План: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8868"/>
            <a:ext cx="8229600" cy="3895732"/>
          </a:xfrm>
        </p:spPr>
        <p:txBody>
          <a:bodyPr/>
          <a:lstStyle/>
          <a:p>
            <a:pPr lvl="0">
              <a:buNone/>
            </a:pPr>
            <a:r>
              <a:rPr lang="en-US" dirty="0" smtClean="0"/>
              <a:t>1. </a:t>
            </a:r>
            <a:r>
              <a:rPr lang="uk-UA" dirty="0" smtClean="0"/>
              <a:t>Туристичні подорожі в системі туристичних послуг</a:t>
            </a:r>
            <a:endParaRPr lang="ru-RU" dirty="0" smtClean="0"/>
          </a:p>
          <a:p>
            <a:pPr lvl="0">
              <a:buNone/>
            </a:pPr>
            <a:r>
              <a:rPr lang="en-US" dirty="0" smtClean="0"/>
              <a:t>2. </a:t>
            </a:r>
            <a:r>
              <a:rPr lang="uk-UA" dirty="0" smtClean="0"/>
              <a:t>Технологічні основи організації процесу туристичної подорожі</a:t>
            </a:r>
            <a:endParaRPr lang="ru-RU" dirty="0" smtClean="0"/>
          </a:p>
          <a:p>
            <a:pPr lvl="0">
              <a:buNone/>
            </a:pPr>
            <a:r>
              <a:rPr lang="en-US" dirty="0" smtClean="0"/>
              <a:t>3. </a:t>
            </a:r>
            <a:r>
              <a:rPr lang="uk-UA" dirty="0" smtClean="0"/>
              <a:t>Туристичний ринок. Формування попиту та пропозиції на ринку туристичних послуг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28736"/>
            <a:ext cx="8429684" cy="438912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2400" dirty="0" err="1" smtClean="0"/>
              <a:t>Згідно</a:t>
            </a:r>
            <a:r>
              <a:rPr lang="ru-RU" sz="2400" dirty="0" smtClean="0"/>
              <a:t> </a:t>
            </a:r>
            <a:r>
              <a:rPr lang="ru-RU" sz="2400" dirty="0" err="1" smtClean="0"/>
              <a:t>з</a:t>
            </a:r>
            <a:r>
              <a:rPr lang="ru-RU" sz="2400" dirty="0" smtClean="0"/>
              <a:t> </a:t>
            </a:r>
            <a:r>
              <a:rPr lang="ru-RU" sz="2400" dirty="0" err="1" smtClean="0"/>
              <a:t>Міждержавним</a:t>
            </a:r>
            <a:r>
              <a:rPr lang="ru-RU" sz="2400" dirty="0" smtClean="0"/>
              <a:t> стандартом (ГОСТ 28681.0), "</a:t>
            </a:r>
            <a:r>
              <a:rPr lang="ru-RU" sz="2400" b="1" dirty="0" err="1" smtClean="0"/>
              <a:t>Туристична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послуга</a:t>
            </a:r>
            <a:r>
              <a:rPr lang="ru-RU" sz="2400" dirty="0" smtClean="0"/>
              <a:t> - результат </a:t>
            </a:r>
            <a:r>
              <a:rPr lang="ru-RU" sz="2400" dirty="0" err="1" smtClean="0"/>
              <a:t>діяльності</a:t>
            </a:r>
            <a:r>
              <a:rPr lang="ru-RU" sz="2400" dirty="0" smtClean="0"/>
              <a:t> </a:t>
            </a:r>
            <a:r>
              <a:rPr lang="ru-RU" sz="2400" dirty="0" err="1" smtClean="0"/>
              <a:t>туристичного</a:t>
            </a:r>
            <a:r>
              <a:rPr lang="ru-RU" sz="2400" dirty="0" smtClean="0"/>
              <a:t> </a:t>
            </a:r>
            <a:r>
              <a:rPr lang="ru-RU" sz="2400" dirty="0" err="1" smtClean="0"/>
              <a:t>підприємства</a:t>
            </a:r>
            <a:r>
              <a:rPr lang="ru-RU" sz="2400" dirty="0" smtClean="0"/>
              <a:t> по </a:t>
            </a:r>
            <a:r>
              <a:rPr lang="ru-RU" sz="2400" dirty="0" err="1" smtClean="0"/>
              <a:t>задоволенню</a:t>
            </a:r>
            <a:r>
              <a:rPr lang="ru-RU" sz="2400" dirty="0" smtClean="0"/>
              <a:t> </a:t>
            </a:r>
            <a:r>
              <a:rPr lang="ru-RU" sz="2400" dirty="0" err="1" smtClean="0"/>
              <a:t>відповідних</a:t>
            </a:r>
            <a:r>
              <a:rPr lang="ru-RU" sz="2400" dirty="0" smtClean="0"/>
              <a:t> потреб </a:t>
            </a:r>
            <a:r>
              <a:rPr lang="ru-RU" sz="2400" dirty="0" err="1" smtClean="0"/>
              <a:t>туристів</a:t>
            </a:r>
            <a:r>
              <a:rPr lang="ru-RU" sz="2400" dirty="0" smtClean="0"/>
              <a:t>".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 descr="ÐÐ°ÑÑÐ¸Ð½ÐºÐ¸ Ð¿Ð¾ Ð·Ð°Ð¿ÑÐ¾ÑÑ ÑÑÑÐ¸ÑÑÐ¸ÑÐ½Ð° Ð¿Ð¾ÑÐ»ÑÐ³Ð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3000372"/>
            <a:ext cx="4857784" cy="362048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57158" y="285728"/>
            <a:ext cx="84296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b="1" dirty="0" smtClean="0"/>
              <a:t>1. Туристичні подорожі в системі туристичних послуг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785794"/>
            <a:ext cx="8229600" cy="4389120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  </a:t>
            </a:r>
            <a:r>
              <a:rPr lang="ru-RU" sz="2800" b="1" dirty="0" err="1" smtClean="0"/>
              <a:t>Туристичний</a:t>
            </a:r>
            <a:r>
              <a:rPr lang="ru-RU" sz="2800" b="1" dirty="0" smtClean="0"/>
              <a:t> пакет</a:t>
            </a:r>
            <a:r>
              <a:rPr lang="ru-RU" sz="2800" dirty="0" smtClean="0"/>
              <a:t> - </a:t>
            </a:r>
            <a:r>
              <a:rPr lang="ru-RU" sz="2800" dirty="0" err="1" smtClean="0"/>
              <a:t>це</a:t>
            </a:r>
            <a:r>
              <a:rPr lang="ru-RU" sz="2800" dirty="0" smtClean="0"/>
              <a:t> </a:t>
            </a:r>
            <a:r>
              <a:rPr lang="ru-RU" sz="2800" dirty="0" err="1" smtClean="0"/>
              <a:t>тільки</a:t>
            </a:r>
            <a:r>
              <a:rPr lang="ru-RU" sz="2800" dirty="0" smtClean="0"/>
              <a:t> </a:t>
            </a:r>
            <a:r>
              <a:rPr lang="ru-RU" sz="2800" dirty="0" err="1" smtClean="0"/>
              <a:t>частина</a:t>
            </a:r>
            <a:r>
              <a:rPr lang="ru-RU" sz="2800" dirty="0" smtClean="0"/>
              <a:t> </a:t>
            </a:r>
            <a:r>
              <a:rPr lang="ru-RU" sz="2800" dirty="0" err="1" smtClean="0"/>
              <a:t>туристичного</a:t>
            </a:r>
            <a:r>
              <a:rPr lang="ru-RU" sz="2800" dirty="0" smtClean="0"/>
              <a:t> продукту, </a:t>
            </a:r>
            <a:r>
              <a:rPr lang="ru-RU" sz="2800" dirty="0" err="1" smtClean="0"/>
              <a:t>точніше</a:t>
            </a:r>
            <a:r>
              <a:rPr lang="ru-RU" sz="2800" dirty="0" smtClean="0"/>
              <a:t> </a:t>
            </a:r>
            <a:r>
              <a:rPr lang="ru-RU" sz="2800" dirty="0" err="1" smtClean="0"/>
              <a:t>обов'язкова</a:t>
            </a:r>
            <a:r>
              <a:rPr lang="ru-RU" sz="2800" dirty="0" smtClean="0"/>
              <a:t> </a:t>
            </a:r>
            <a:r>
              <a:rPr lang="ru-RU" sz="2800" dirty="0" err="1" smtClean="0"/>
              <a:t>частина</a:t>
            </a:r>
            <a:r>
              <a:rPr lang="ru-RU" sz="2800" dirty="0" smtClean="0"/>
              <a:t> туру, </a:t>
            </a:r>
            <a:r>
              <a:rPr lang="ru-RU" sz="2800" dirty="0" err="1" smtClean="0"/>
              <a:t>який</a:t>
            </a:r>
            <a:r>
              <a:rPr lang="ru-RU" sz="2800" dirty="0" smtClean="0"/>
              <a:t> </a:t>
            </a:r>
            <a:r>
              <a:rPr lang="ru-RU" sz="2800" dirty="0" err="1" smtClean="0"/>
              <a:t>може</a:t>
            </a:r>
            <a:r>
              <a:rPr lang="ru-RU" sz="2800" dirty="0" smtClean="0"/>
              <a:t> бути </a:t>
            </a:r>
            <a:r>
              <a:rPr lang="ru-RU" sz="2800" dirty="0" err="1" smtClean="0"/>
              <a:t>більшим</a:t>
            </a:r>
            <a:r>
              <a:rPr lang="ru-RU" sz="2800" dirty="0" smtClean="0"/>
              <a:t> </a:t>
            </a:r>
            <a:r>
              <a:rPr lang="ru-RU" sz="2800" dirty="0" err="1" smtClean="0"/>
              <a:t>або</a:t>
            </a:r>
            <a:r>
              <a:rPr lang="ru-RU" sz="2800" dirty="0" smtClean="0"/>
              <a:t> </a:t>
            </a:r>
            <a:r>
              <a:rPr lang="ru-RU" sz="2800" dirty="0" err="1" smtClean="0"/>
              <a:t>рівним</a:t>
            </a:r>
            <a:r>
              <a:rPr lang="ru-RU" sz="2800" dirty="0" smtClean="0"/>
              <a:t> турпакету.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6386" name="Picture 2" descr="ÐÐ°ÑÑÐ¸Ð½ÐºÐ¸ Ð¿Ð¾ Ð·Ð°Ð¿ÑÐ¾ÑÑ ÑÑÑÐ¸ÑÑÐ¸ÑÐ½Ð¸Ð¹ Ð¿Ð°ÐºÐµÑ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357562"/>
            <a:ext cx="8440228" cy="20716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857232"/>
            <a:ext cx="8229600" cy="4389120"/>
          </a:xfrm>
        </p:spPr>
        <p:txBody>
          <a:bodyPr/>
          <a:lstStyle/>
          <a:p>
            <a:pPr>
              <a:buNone/>
            </a:pPr>
            <a:r>
              <a:rPr lang="uk-UA" b="1" dirty="0" smtClean="0"/>
              <a:t>    Т</a:t>
            </a:r>
            <a:r>
              <a:rPr lang="ru-RU" b="1" dirty="0" err="1" smtClean="0"/>
              <a:t>уристичний</a:t>
            </a:r>
            <a:r>
              <a:rPr lang="ru-RU" b="1" dirty="0" smtClean="0"/>
              <a:t> продукт</a:t>
            </a:r>
            <a:r>
              <a:rPr lang="ru-RU" dirty="0" smtClean="0"/>
              <a:t> - </a:t>
            </a:r>
            <a:r>
              <a:rPr lang="ru-RU" dirty="0" err="1" smtClean="0"/>
              <a:t>це</a:t>
            </a:r>
            <a:r>
              <a:rPr lang="ru-RU" dirty="0" smtClean="0"/>
              <a:t> </a:t>
            </a:r>
            <a:r>
              <a:rPr lang="ru-RU" dirty="0" err="1" smtClean="0"/>
              <a:t>сукупність</a:t>
            </a:r>
            <a:r>
              <a:rPr lang="ru-RU" dirty="0" smtClean="0"/>
              <a:t> </a:t>
            </a:r>
            <a:r>
              <a:rPr lang="ru-RU" dirty="0" err="1" smtClean="0"/>
              <a:t>речових</a:t>
            </a:r>
            <a:r>
              <a:rPr lang="ru-RU" dirty="0" smtClean="0"/>
              <a:t> (</a:t>
            </a:r>
            <a:r>
              <a:rPr lang="ru-RU" dirty="0" err="1" smtClean="0"/>
              <a:t>предметів</a:t>
            </a:r>
            <a:r>
              <a:rPr lang="ru-RU" dirty="0" smtClean="0"/>
              <a:t> </a:t>
            </a:r>
            <a:r>
              <a:rPr lang="ru-RU" dirty="0" err="1" smtClean="0"/>
              <a:t>споживання</a:t>
            </a:r>
            <a:r>
              <a:rPr lang="ru-RU" dirty="0" smtClean="0"/>
              <a:t>) та </a:t>
            </a:r>
            <a:r>
              <a:rPr lang="ru-RU" dirty="0" err="1" smtClean="0"/>
              <a:t>неречових</a:t>
            </a:r>
            <a:r>
              <a:rPr lang="ru-RU" dirty="0" smtClean="0"/>
              <a:t> (у </a:t>
            </a:r>
            <a:r>
              <a:rPr lang="ru-RU" dirty="0" err="1" smtClean="0"/>
              <a:t>формі</a:t>
            </a:r>
            <a:r>
              <a:rPr lang="ru-RU" dirty="0" smtClean="0"/>
              <a:t> </a:t>
            </a:r>
            <a:r>
              <a:rPr lang="ru-RU" dirty="0" err="1" smtClean="0"/>
              <a:t>послуг</a:t>
            </a:r>
            <a:r>
              <a:rPr lang="ru-RU" dirty="0" smtClean="0"/>
              <a:t>) </a:t>
            </a:r>
            <a:r>
              <a:rPr lang="ru-RU" dirty="0" err="1" smtClean="0"/>
              <a:t>споживчих</a:t>
            </a:r>
            <a:r>
              <a:rPr lang="ru-RU" dirty="0" smtClean="0"/>
              <a:t> </a:t>
            </a:r>
            <a:r>
              <a:rPr lang="ru-RU" dirty="0" err="1" smtClean="0"/>
              <a:t>вартостей</a:t>
            </a:r>
            <a:r>
              <a:rPr lang="ru-RU" dirty="0" smtClean="0"/>
              <a:t>, </a:t>
            </a:r>
            <a:r>
              <a:rPr lang="ru-RU" dirty="0" err="1" smtClean="0"/>
              <a:t>необхідних</a:t>
            </a:r>
            <a:r>
              <a:rPr lang="ru-RU" dirty="0" smtClean="0"/>
              <a:t> для </a:t>
            </a:r>
            <a:r>
              <a:rPr lang="ru-RU" dirty="0" err="1" smtClean="0"/>
              <a:t>задоволення</a:t>
            </a:r>
            <a:r>
              <a:rPr lang="ru-RU" dirty="0" smtClean="0"/>
              <a:t> потреб туриста, </a:t>
            </a:r>
            <a:r>
              <a:rPr lang="ru-RU" dirty="0" err="1" smtClean="0"/>
              <a:t>які</a:t>
            </a:r>
            <a:r>
              <a:rPr lang="ru-RU" dirty="0" smtClean="0"/>
              <a:t> </a:t>
            </a:r>
            <a:r>
              <a:rPr lang="ru-RU" dirty="0" err="1" smtClean="0"/>
              <a:t>виникають</a:t>
            </a:r>
            <a:r>
              <a:rPr lang="ru-RU" dirty="0" smtClean="0"/>
              <a:t> у </a:t>
            </a:r>
            <a:r>
              <a:rPr lang="ru-RU" dirty="0" err="1" smtClean="0"/>
              <a:t>період</a:t>
            </a:r>
            <a:r>
              <a:rPr lang="ru-RU" dirty="0" smtClean="0"/>
              <a:t> </a:t>
            </a:r>
            <a:r>
              <a:rPr lang="ru-RU" dirty="0" err="1" smtClean="0"/>
              <a:t>його</a:t>
            </a:r>
            <a:r>
              <a:rPr lang="ru-RU" dirty="0" smtClean="0"/>
              <a:t> </a:t>
            </a:r>
            <a:r>
              <a:rPr lang="ru-RU" dirty="0" err="1" smtClean="0"/>
              <a:t>туристичної</a:t>
            </a:r>
            <a:r>
              <a:rPr lang="ru-RU" dirty="0" smtClean="0"/>
              <a:t> </a:t>
            </a:r>
            <a:r>
              <a:rPr lang="ru-RU" dirty="0" err="1" smtClean="0"/>
              <a:t>подорожі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Ð¢ÑÑÐ¸ÑÑÐ¸ÑÐ½Ð¸Ð¹ Ð¿ÑÐ¾Ð´ÑÐºÑ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357562"/>
            <a:ext cx="8501122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785794"/>
            <a:ext cx="8229600" cy="4389120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 </a:t>
            </a:r>
            <a:r>
              <a:rPr lang="ru-RU" b="1" dirty="0" err="1" smtClean="0"/>
              <a:t>Туристична</a:t>
            </a:r>
            <a:r>
              <a:rPr lang="ru-RU" b="1" dirty="0" smtClean="0"/>
              <a:t> </a:t>
            </a:r>
            <a:r>
              <a:rPr lang="ru-RU" b="1" dirty="0" err="1" smtClean="0"/>
              <a:t>подорож</a:t>
            </a:r>
            <a:r>
              <a:rPr lang="ru-RU" dirty="0" smtClean="0"/>
              <a:t> - комплексна </a:t>
            </a:r>
            <a:r>
              <a:rPr lang="ru-RU" dirty="0" err="1" smtClean="0"/>
              <a:t>туристична</a:t>
            </a:r>
            <a:r>
              <a:rPr lang="ru-RU" dirty="0" smtClean="0"/>
              <a:t> </a:t>
            </a:r>
            <a:r>
              <a:rPr lang="ru-RU" dirty="0" err="1" smtClean="0"/>
              <a:t>послуга</a:t>
            </a:r>
            <a:r>
              <a:rPr lang="ru-RU" dirty="0" smtClean="0"/>
              <a:t>, яка </a:t>
            </a:r>
            <a:r>
              <a:rPr lang="ru-RU" dirty="0" err="1" smtClean="0"/>
              <a:t>забезпечує</a:t>
            </a:r>
            <a:r>
              <a:rPr lang="ru-RU" dirty="0" smtClean="0"/>
              <a:t> </a:t>
            </a:r>
            <a:r>
              <a:rPr lang="ru-RU" dirty="0" err="1" smtClean="0"/>
              <a:t>задоволення</a:t>
            </a:r>
            <a:r>
              <a:rPr lang="ru-RU" dirty="0" smtClean="0"/>
              <a:t> </a:t>
            </a:r>
            <a:r>
              <a:rPr lang="ru-RU" dirty="0" err="1" smtClean="0"/>
              <a:t>оздоровчих</a:t>
            </a:r>
            <a:r>
              <a:rPr lang="ru-RU" dirty="0" smtClean="0"/>
              <a:t>, </a:t>
            </a:r>
            <a:r>
              <a:rPr lang="ru-RU" dirty="0" err="1" smtClean="0"/>
              <a:t>пізнавальних</a:t>
            </a:r>
            <a:r>
              <a:rPr lang="ru-RU" dirty="0" smtClean="0"/>
              <a:t> потреб </a:t>
            </a:r>
            <a:r>
              <a:rPr lang="ru-RU" dirty="0" err="1" smtClean="0"/>
              <a:t>туристів</a:t>
            </a:r>
            <a:r>
              <a:rPr lang="ru-RU" dirty="0" smtClean="0"/>
              <a:t> при </a:t>
            </a:r>
            <a:r>
              <a:rPr lang="ru-RU" dirty="0" err="1" smtClean="0"/>
              <a:t>певних</a:t>
            </a:r>
            <a:r>
              <a:rPr lang="ru-RU" dirty="0" smtClean="0"/>
              <a:t> </a:t>
            </a:r>
            <a:r>
              <a:rPr lang="ru-RU" dirty="0" err="1" smtClean="0"/>
              <a:t>умовах</a:t>
            </a:r>
            <a:r>
              <a:rPr lang="ru-RU" dirty="0" smtClean="0"/>
              <a:t> </a:t>
            </a:r>
            <a:r>
              <a:rPr lang="ru-RU" dirty="0" err="1" smtClean="0"/>
              <a:t>їх</a:t>
            </a:r>
            <a:r>
              <a:rPr lang="ru-RU" dirty="0" smtClean="0"/>
              <a:t> </a:t>
            </a:r>
            <a:r>
              <a:rPr lang="ru-RU" dirty="0" err="1" smtClean="0"/>
              <a:t>життєзабезпечення</a:t>
            </a:r>
            <a:r>
              <a:rPr lang="ru-RU" dirty="0" smtClean="0"/>
              <a:t>. </a:t>
            </a:r>
            <a:r>
              <a:rPr lang="ru-RU" dirty="0" err="1" smtClean="0"/>
              <a:t>Подорож</a:t>
            </a:r>
            <a:r>
              <a:rPr lang="ru-RU" dirty="0" smtClean="0"/>
              <a:t> </a:t>
            </a:r>
            <a:r>
              <a:rPr lang="ru-RU" dirty="0" err="1" smtClean="0"/>
              <a:t>триває</a:t>
            </a:r>
            <a:r>
              <a:rPr lang="ru-RU" dirty="0" smtClean="0"/>
              <a:t> </a:t>
            </a:r>
            <a:r>
              <a:rPr lang="ru-RU" dirty="0" err="1" smtClean="0"/>
              <a:t>більше</a:t>
            </a:r>
            <a:r>
              <a:rPr lang="ru-RU" dirty="0" smtClean="0"/>
              <a:t> 24 годин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вимагає</a:t>
            </a:r>
            <a:r>
              <a:rPr lang="ru-RU" b="1" dirty="0" smtClean="0"/>
              <a:t> </a:t>
            </a:r>
            <a:r>
              <a:rPr lang="ru-RU" dirty="0" err="1" smtClean="0"/>
              <a:t>включення</a:t>
            </a:r>
            <a:r>
              <a:rPr lang="ru-RU" dirty="0" smtClean="0"/>
              <a:t> до туру </a:t>
            </a:r>
            <a:r>
              <a:rPr lang="ru-RU" dirty="0" err="1" smtClean="0"/>
              <a:t>послуг</a:t>
            </a:r>
            <a:r>
              <a:rPr lang="ru-RU" dirty="0" smtClean="0"/>
              <a:t> </a:t>
            </a:r>
            <a:r>
              <a:rPr lang="ru-RU" dirty="0" err="1" smtClean="0"/>
              <a:t>розміщення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7410" name="Picture 2" descr="ÐÐ°ÑÑÐ¸Ð½ÐºÐ¸ Ð¿Ð¾ Ð·Ð°Ð¿ÑÐ¾ÑÑ ÑÑÑÐ¸ÑÑÐ¸ÑÐ½Ð° Ð¿Ð¾Ð´Ð¾ÑÐ¾Ð¶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3357562"/>
            <a:ext cx="5250657" cy="35004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85860"/>
            <a:ext cx="8143932" cy="38176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    </a:t>
            </a:r>
            <a:r>
              <a:rPr lang="ru-RU" sz="2400" dirty="0" err="1" smtClean="0"/>
              <a:t>Основним</a:t>
            </a:r>
            <a:r>
              <a:rPr lang="ru-RU" sz="2400" dirty="0" smtClean="0"/>
              <a:t> </a:t>
            </a:r>
            <a:r>
              <a:rPr lang="ru-RU" sz="2400" dirty="0" err="1" smtClean="0"/>
              <a:t>змістом</a:t>
            </a:r>
            <a:r>
              <a:rPr lang="ru-RU" sz="2400" dirty="0" smtClean="0"/>
              <a:t> </a:t>
            </a:r>
            <a:r>
              <a:rPr lang="ru-RU" sz="2400" dirty="0" err="1" smtClean="0"/>
              <a:t>діяльності</a:t>
            </a:r>
            <a:r>
              <a:rPr lang="ru-RU" sz="2400" dirty="0" smtClean="0"/>
              <a:t> </a:t>
            </a:r>
            <a:r>
              <a:rPr lang="ru-RU" sz="2400" dirty="0" err="1" smtClean="0"/>
              <a:t>туристичних</a:t>
            </a:r>
            <a:r>
              <a:rPr lang="ru-RU" sz="2400" dirty="0" smtClean="0"/>
              <a:t> </a:t>
            </a:r>
            <a:r>
              <a:rPr lang="ru-RU" sz="2400" dirty="0" err="1" smtClean="0"/>
              <a:t>фірм</a:t>
            </a:r>
            <a:r>
              <a:rPr lang="ru-RU" sz="2400" dirty="0" smtClean="0"/>
              <a:t> </a:t>
            </a:r>
            <a:r>
              <a:rPr lang="ru-RU" sz="2400" dirty="0" err="1" smtClean="0"/>
              <a:t>є</a:t>
            </a:r>
            <a:r>
              <a:rPr lang="ru-RU" sz="2400" dirty="0" smtClean="0"/>
              <a:t> </a:t>
            </a:r>
            <a:r>
              <a:rPr lang="ru-RU" sz="2400" dirty="0" err="1" smtClean="0"/>
              <a:t>створення</a:t>
            </a:r>
            <a:r>
              <a:rPr lang="ru-RU" sz="2400" dirty="0" smtClean="0"/>
              <a:t> тур- продукту (</a:t>
            </a:r>
            <a:r>
              <a:rPr lang="ru-RU" sz="2400" dirty="0" err="1" smtClean="0"/>
              <a:t>турів</a:t>
            </a:r>
            <a:r>
              <a:rPr lang="ru-RU" sz="2400" dirty="0" smtClean="0"/>
              <a:t>), </a:t>
            </a:r>
            <a:r>
              <a:rPr lang="ru-RU" sz="2400" dirty="0" err="1" smtClean="0"/>
              <a:t>їх</a:t>
            </a:r>
            <a:r>
              <a:rPr lang="ru-RU" sz="2400" dirty="0" smtClean="0"/>
              <a:t> </a:t>
            </a:r>
            <a:r>
              <a:rPr lang="ru-RU" sz="2400" dirty="0" err="1" smtClean="0"/>
              <a:t>просування</a:t>
            </a:r>
            <a:r>
              <a:rPr lang="ru-RU" sz="2400" dirty="0" smtClean="0"/>
              <a:t> </a:t>
            </a:r>
            <a:r>
              <a:rPr lang="ru-RU" sz="2400" dirty="0" err="1" smtClean="0"/>
              <a:t>й</a:t>
            </a:r>
            <a:r>
              <a:rPr lang="ru-RU" sz="2400" dirty="0" smtClean="0"/>
              <a:t> </a:t>
            </a:r>
            <a:r>
              <a:rPr lang="ru-RU" sz="2400" dirty="0" err="1" smtClean="0"/>
              <a:t>реалізація</a:t>
            </a:r>
            <a:r>
              <a:rPr lang="ru-RU" sz="2400" dirty="0" smtClean="0"/>
              <a:t> на </a:t>
            </a:r>
            <a:r>
              <a:rPr lang="ru-RU" sz="2400" dirty="0" err="1" smtClean="0"/>
              <a:t>споживчому</a:t>
            </a:r>
            <a:r>
              <a:rPr lang="ru-RU" sz="2400" dirty="0" smtClean="0"/>
              <a:t> ринку та </a:t>
            </a:r>
            <a:r>
              <a:rPr lang="ru-RU" sz="2400" dirty="0" err="1" smtClean="0"/>
              <a:t>організація</a:t>
            </a:r>
            <a:r>
              <a:rPr lang="ru-RU" sz="2400" dirty="0" smtClean="0"/>
              <a:t> </a:t>
            </a:r>
            <a:r>
              <a:rPr lang="ru-RU" sz="2400" dirty="0" err="1" smtClean="0"/>
              <a:t>споживання</a:t>
            </a:r>
            <a:r>
              <a:rPr lang="ru-RU" sz="2400" dirty="0" smtClean="0"/>
              <a:t> (</a:t>
            </a:r>
            <a:r>
              <a:rPr lang="ru-RU" sz="2400" dirty="0" err="1" smtClean="0"/>
              <a:t>власне</a:t>
            </a:r>
            <a:r>
              <a:rPr lang="ru-RU" sz="2400" dirty="0" smtClean="0"/>
              <a:t> </a:t>
            </a:r>
            <a:r>
              <a:rPr lang="ru-RU" sz="2400" dirty="0" err="1" smtClean="0"/>
              <a:t>здійснення</a:t>
            </a:r>
            <a:r>
              <a:rPr lang="ru-RU" sz="2400" dirty="0" smtClean="0"/>
              <a:t> </a:t>
            </a:r>
            <a:r>
              <a:rPr lang="ru-RU" sz="2400" dirty="0" err="1" smtClean="0"/>
              <a:t>подорожі</a:t>
            </a:r>
            <a:r>
              <a:rPr lang="ru-RU" sz="2400" dirty="0" smtClean="0"/>
              <a:t>). У </a:t>
            </a:r>
            <a:r>
              <a:rPr lang="ru-RU" sz="2400" dirty="0" err="1" smtClean="0"/>
              <a:t>туристичному</a:t>
            </a:r>
            <a:r>
              <a:rPr lang="ru-RU" sz="2400" dirty="0" smtClean="0"/>
              <a:t> </a:t>
            </a:r>
            <a:r>
              <a:rPr lang="ru-RU" sz="2400" dirty="0" err="1" smtClean="0"/>
              <a:t>бізнесі</a:t>
            </a:r>
            <a:r>
              <a:rPr lang="ru-RU" sz="2400" dirty="0" smtClean="0"/>
              <a:t> </a:t>
            </a:r>
            <a:r>
              <a:rPr lang="ru-RU" sz="2400" dirty="0" err="1" smtClean="0"/>
              <a:t>діяльність</a:t>
            </a:r>
            <a:r>
              <a:rPr lang="ru-RU" sz="2400" dirty="0" smtClean="0"/>
              <a:t> </a:t>
            </a:r>
            <a:r>
              <a:rPr lang="ru-RU" sz="2400" dirty="0" err="1" smtClean="0"/>
              <a:t>цього</a:t>
            </a:r>
            <a:r>
              <a:rPr lang="ru-RU" sz="2400" dirty="0" smtClean="0"/>
              <a:t> виду </a:t>
            </a:r>
            <a:r>
              <a:rPr lang="ru-RU" sz="2400" dirty="0" err="1" smtClean="0"/>
              <a:t>отримала</a:t>
            </a:r>
            <a:r>
              <a:rPr lang="ru-RU" sz="2400" dirty="0" smtClean="0"/>
              <a:t> </a:t>
            </a:r>
            <a:r>
              <a:rPr lang="ru-RU" sz="2400" dirty="0" err="1" smtClean="0"/>
              <a:t>назву</a:t>
            </a:r>
            <a:r>
              <a:rPr lang="ru-RU" sz="2400" dirty="0" smtClean="0"/>
              <a:t> </a:t>
            </a:r>
            <a:r>
              <a:rPr lang="ru-RU" sz="2400" dirty="0" err="1" smtClean="0"/>
              <a:t>туроперейтінгу</a:t>
            </a:r>
            <a:r>
              <a:rPr lang="ru-RU" sz="2400" dirty="0" smtClean="0"/>
              <a:t>. </a:t>
            </a:r>
            <a:r>
              <a:rPr lang="ru-RU" sz="2400" dirty="0" err="1" smtClean="0"/>
              <a:t>Власне</a:t>
            </a:r>
            <a:r>
              <a:rPr lang="ru-RU" sz="2400" dirty="0" smtClean="0"/>
              <a:t> </a:t>
            </a:r>
            <a:r>
              <a:rPr lang="ru-RU" sz="2400" dirty="0" err="1" smtClean="0"/>
              <a:t>технологію</a:t>
            </a:r>
            <a:r>
              <a:rPr lang="ru-RU" sz="2400" dirty="0" smtClean="0"/>
              <a:t> </a:t>
            </a:r>
            <a:r>
              <a:rPr lang="ru-RU" sz="2400" dirty="0" err="1" smtClean="0"/>
              <a:t>організації</a:t>
            </a:r>
            <a:r>
              <a:rPr lang="ru-RU" sz="2400" dirty="0" smtClean="0"/>
              <a:t> </a:t>
            </a:r>
            <a:r>
              <a:rPr lang="ru-RU" sz="2400" dirty="0" err="1" smtClean="0"/>
              <a:t>конкретної</a:t>
            </a:r>
            <a:r>
              <a:rPr lang="ru-RU" sz="2400" dirty="0" smtClean="0"/>
              <a:t> </a:t>
            </a:r>
            <a:r>
              <a:rPr lang="ru-RU" sz="2400" dirty="0" err="1" smtClean="0"/>
              <a:t>туристичної</a:t>
            </a:r>
            <a:r>
              <a:rPr lang="ru-RU" sz="2400" dirty="0" smtClean="0"/>
              <a:t> </a:t>
            </a:r>
            <a:r>
              <a:rPr lang="ru-RU" sz="2400" dirty="0" err="1" smtClean="0"/>
              <a:t>подорожі</a:t>
            </a:r>
            <a:r>
              <a:rPr lang="ru-RU" sz="2400" dirty="0" smtClean="0"/>
              <a:t> </a:t>
            </a:r>
            <a:r>
              <a:rPr lang="ru-RU" sz="2400" dirty="0" err="1" smtClean="0"/>
              <a:t>можна</a:t>
            </a:r>
            <a:r>
              <a:rPr lang="ru-RU" sz="2400" dirty="0" smtClean="0"/>
              <a:t> </a:t>
            </a:r>
            <a:r>
              <a:rPr lang="ru-RU" sz="2400" dirty="0" err="1" smtClean="0"/>
              <a:t>відобразити</a:t>
            </a:r>
            <a:r>
              <a:rPr lang="ru-RU" sz="2400" dirty="0" smtClean="0"/>
              <a:t> схематично</a:t>
            </a:r>
            <a:endParaRPr lang="ru-RU" sz="2400" dirty="0"/>
          </a:p>
        </p:txBody>
      </p:sp>
      <p:pic>
        <p:nvPicPr>
          <p:cNvPr id="4" name="Рисунок 3" descr="Ð¢ÐµÑÐ½Ð¾Ð»Ð¾Ð³ÑÑ Ð¾ÑÐ³Ð°Ð½ÑÐ·Ð°ÑÑÑ ÑÑÑÐ¸ÑÑÐ¸ÑÐ½Ð¾Ñ Ð¿Ð¾Ð´Ð¾ÑÐ¾Ð¶Ñ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4000504"/>
            <a:ext cx="7786742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28596" y="214290"/>
            <a:ext cx="83582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dirty="0" smtClean="0"/>
              <a:t>2.</a:t>
            </a:r>
            <a:r>
              <a:rPr lang="uk-UA" dirty="0" smtClean="0"/>
              <a:t> </a:t>
            </a:r>
            <a:r>
              <a:rPr lang="uk-UA" sz="2800" b="1" dirty="0" smtClean="0"/>
              <a:t>Технологічні основи організації процесу туристичної подорожі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642918"/>
            <a:ext cx="8572560" cy="592935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2000" dirty="0" err="1" smtClean="0"/>
              <a:t>Створення</a:t>
            </a:r>
            <a:r>
              <a:rPr lang="ru-RU" sz="2000" dirty="0" smtClean="0"/>
              <a:t> </a:t>
            </a:r>
            <a:r>
              <a:rPr lang="ru-RU" sz="2000" dirty="0" err="1" smtClean="0"/>
              <a:t>турпродукту</a:t>
            </a:r>
            <a:r>
              <a:rPr lang="ru-RU" sz="2000" dirty="0" smtClean="0"/>
              <a:t> як комплексного </a:t>
            </a:r>
            <a:r>
              <a:rPr lang="ru-RU" sz="2000" dirty="0" err="1" smtClean="0"/>
              <a:t>туристичного</a:t>
            </a:r>
            <a:r>
              <a:rPr lang="ru-RU" sz="2000" dirty="0" smtClean="0"/>
              <a:t> продукту </a:t>
            </a:r>
            <a:r>
              <a:rPr lang="ru-RU" sz="2000" dirty="0" err="1" smtClean="0"/>
              <a:t>складається</a:t>
            </a:r>
            <a:r>
              <a:rPr lang="ru-RU" sz="2000" dirty="0" smtClean="0"/>
              <a:t> </a:t>
            </a:r>
            <a:r>
              <a:rPr lang="ru-RU" sz="2000" dirty="0" err="1" smtClean="0"/>
              <a:t>з</a:t>
            </a:r>
            <a:r>
              <a:rPr lang="ru-RU" sz="2000" dirty="0" smtClean="0"/>
              <a:t> </a:t>
            </a:r>
            <a:r>
              <a:rPr lang="ru-RU" sz="2000" dirty="0" err="1" smtClean="0"/>
              <a:t>декількох</a:t>
            </a:r>
            <a:r>
              <a:rPr lang="ru-RU" sz="2000" dirty="0" smtClean="0"/>
              <a:t> </a:t>
            </a:r>
            <a:r>
              <a:rPr lang="ru-RU" sz="2000" dirty="0" err="1" smtClean="0"/>
              <a:t>етапів</a:t>
            </a:r>
            <a:r>
              <a:rPr lang="ru-RU" sz="2000" dirty="0" smtClean="0"/>
              <a:t>. На </a:t>
            </a:r>
            <a:r>
              <a:rPr lang="ru-RU" sz="2000" dirty="0" err="1" smtClean="0"/>
              <a:t>першому</a:t>
            </a:r>
            <a:r>
              <a:rPr lang="ru-RU" sz="2000" dirty="0" smtClean="0"/>
              <a:t> </a:t>
            </a:r>
            <a:r>
              <a:rPr lang="ru-RU" sz="2000" dirty="0" err="1" smtClean="0"/>
              <a:t>етапі</a:t>
            </a:r>
            <a:r>
              <a:rPr lang="ru-RU" sz="2000" dirty="0" smtClean="0"/>
              <a:t> </a:t>
            </a:r>
            <a:r>
              <a:rPr lang="ru-RU" sz="2000" dirty="0" err="1" smtClean="0"/>
              <a:t>проводяться</a:t>
            </a:r>
            <a:r>
              <a:rPr lang="ru-RU" sz="2000" dirty="0" smtClean="0"/>
              <a:t> </a:t>
            </a:r>
            <a:r>
              <a:rPr lang="ru-RU" sz="2000" dirty="0" err="1" smtClean="0"/>
              <a:t>пошуки</a:t>
            </a:r>
            <a:r>
              <a:rPr lang="ru-RU" sz="2000" dirty="0" smtClean="0"/>
              <a:t> </a:t>
            </a:r>
            <a:r>
              <a:rPr lang="ru-RU" sz="2000" dirty="0" err="1" smtClean="0"/>
              <a:t>й</a:t>
            </a:r>
            <a:r>
              <a:rPr lang="ru-RU" sz="2000" dirty="0" smtClean="0"/>
              <a:t> </a:t>
            </a:r>
            <a:r>
              <a:rPr lang="ru-RU" sz="2000" dirty="0" err="1" smtClean="0"/>
              <a:t>відбір</a:t>
            </a:r>
            <a:r>
              <a:rPr lang="ru-RU" sz="2000" dirty="0" smtClean="0"/>
              <a:t> </a:t>
            </a:r>
            <a:r>
              <a:rPr lang="ru-RU" sz="2000" dirty="0" err="1" smtClean="0"/>
              <a:t>ідей</a:t>
            </a:r>
            <a:r>
              <a:rPr lang="ru-RU" sz="2000" dirty="0" smtClean="0"/>
              <a:t>, </a:t>
            </a:r>
            <a:r>
              <a:rPr lang="ru-RU" sz="2000" dirty="0" err="1" smtClean="0"/>
              <a:t>розробка</a:t>
            </a:r>
            <a:r>
              <a:rPr lang="ru-RU" sz="2000" dirty="0" smtClean="0"/>
              <a:t> </a:t>
            </a:r>
            <a:r>
              <a:rPr lang="ru-RU" sz="2000" dirty="0" err="1" smtClean="0"/>
              <a:t>задуму</a:t>
            </a:r>
            <a:r>
              <a:rPr lang="ru-RU" sz="2000" dirty="0" smtClean="0"/>
              <a:t>, яка </a:t>
            </a:r>
            <a:r>
              <a:rPr lang="ru-RU" sz="2000" dirty="0" err="1" smtClean="0"/>
              <a:t>найчастіше</a:t>
            </a:r>
            <a:r>
              <a:rPr lang="ru-RU" sz="2000" dirty="0" smtClean="0"/>
              <a:t> </a:t>
            </a:r>
            <a:r>
              <a:rPr lang="ru-RU" sz="2000" dirty="0" err="1" smtClean="0"/>
              <a:t>має</a:t>
            </a:r>
            <a:r>
              <a:rPr lang="ru-RU" sz="2000" dirty="0" smtClean="0"/>
              <a:t> </a:t>
            </a:r>
            <a:r>
              <a:rPr lang="ru-RU" sz="2000" dirty="0" err="1" smtClean="0"/>
              <a:t>вигляд</a:t>
            </a:r>
            <a:r>
              <a:rPr lang="ru-RU" sz="2000" dirty="0" smtClean="0"/>
              <a:t> «</a:t>
            </a:r>
            <a:r>
              <a:rPr lang="ru-RU" sz="2000" dirty="0" err="1" smtClean="0"/>
              <a:t>вербальної</a:t>
            </a:r>
            <a:r>
              <a:rPr lang="ru-RU" sz="2000" dirty="0" smtClean="0"/>
              <a:t> </a:t>
            </a:r>
            <a:r>
              <a:rPr lang="ru-RU" sz="2000" dirty="0" err="1" smtClean="0"/>
              <a:t>моделі</a:t>
            </a:r>
            <a:r>
              <a:rPr lang="ru-RU" sz="2000" dirty="0" smtClean="0"/>
              <a:t>» — </a:t>
            </a:r>
            <a:r>
              <a:rPr lang="ru-RU" sz="2000" dirty="0" err="1" smtClean="0"/>
              <a:t>опису</a:t>
            </a:r>
            <a:r>
              <a:rPr lang="ru-RU" sz="2000" dirty="0" smtClean="0"/>
              <a:t> </a:t>
            </a:r>
            <a:r>
              <a:rPr lang="ru-RU" sz="2000" dirty="0" err="1" smtClean="0"/>
              <a:t>майбутньої</a:t>
            </a:r>
            <a:r>
              <a:rPr lang="ru-RU" sz="2000" dirty="0" smtClean="0"/>
              <a:t> </a:t>
            </a:r>
            <a:r>
              <a:rPr lang="ru-RU" sz="2000" dirty="0" err="1" smtClean="0"/>
              <a:t>туристичної</a:t>
            </a:r>
            <a:r>
              <a:rPr lang="ru-RU" sz="2000" dirty="0" smtClean="0"/>
              <a:t> </a:t>
            </a:r>
            <a:r>
              <a:rPr lang="ru-RU" sz="2000" dirty="0" err="1" smtClean="0"/>
              <a:t>послуги</a:t>
            </a:r>
            <a:r>
              <a:rPr lang="ru-RU" sz="2000" dirty="0" smtClean="0"/>
              <a:t> та набору </a:t>
            </a:r>
            <a:r>
              <a:rPr lang="ru-RU" sz="2000" dirty="0" err="1" smtClean="0"/>
              <a:t>вимог</a:t>
            </a:r>
            <a:r>
              <a:rPr lang="ru-RU" sz="2000" dirty="0" smtClean="0"/>
              <a:t> до </a:t>
            </a:r>
            <a:r>
              <a:rPr lang="ru-RU" sz="2000" dirty="0" err="1" smtClean="0"/>
              <a:t>її</a:t>
            </a:r>
            <a:r>
              <a:rPr lang="ru-RU" sz="2000" dirty="0" smtClean="0"/>
              <a:t> </a:t>
            </a:r>
            <a:r>
              <a:rPr lang="ru-RU" sz="2000" dirty="0" err="1" smtClean="0"/>
              <a:t>організації</a:t>
            </a:r>
            <a:r>
              <a:rPr lang="ru-RU" sz="2000" dirty="0" smtClean="0"/>
              <a:t>.</a:t>
            </a:r>
          </a:p>
          <a:p>
            <a:pPr>
              <a:buNone/>
            </a:pPr>
            <a:r>
              <a:rPr lang="ru-RU" sz="2000" dirty="0" smtClean="0"/>
              <a:t>    </a:t>
            </a:r>
            <a:r>
              <a:rPr lang="ru-RU" sz="2000" dirty="0" err="1" smtClean="0"/>
              <a:t>Наступним</a:t>
            </a:r>
            <a:r>
              <a:rPr lang="ru-RU" sz="2000" dirty="0" smtClean="0"/>
              <a:t> </a:t>
            </a:r>
            <a:r>
              <a:rPr lang="ru-RU" sz="2000" dirty="0" err="1" smtClean="0"/>
              <a:t>етапом</a:t>
            </a:r>
            <a:r>
              <a:rPr lang="ru-RU" sz="2000" dirty="0" smtClean="0"/>
              <a:t> </a:t>
            </a:r>
            <a:r>
              <a:rPr lang="ru-RU" sz="2000" dirty="0" err="1" smtClean="0"/>
              <a:t>є</a:t>
            </a:r>
            <a:r>
              <a:rPr lang="ru-RU" sz="2000" dirty="0" smtClean="0"/>
              <a:t> </a:t>
            </a:r>
            <a:r>
              <a:rPr lang="ru-RU" sz="2000" dirty="0" err="1" smtClean="0"/>
              <a:t>проведення</a:t>
            </a:r>
            <a:r>
              <a:rPr lang="ru-RU" sz="2000" dirty="0" smtClean="0"/>
              <a:t> </a:t>
            </a:r>
            <a:r>
              <a:rPr lang="ru-RU" sz="2000" dirty="0" err="1" smtClean="0"/>
              <a:t>маркетингових</a:t>
            </a:r>
            <a:r>
              <a:rPr lang="ru-RU" sz="2000" dirty="0" smtClean="0"/>
              <a:t> </a:t>
            </a:r>
            <a:r>
              <a:rPr lang="ru-RU" sz="2000" dirty="0" err="1" smtClean="0"/>
              <a:t>досліджень</a:t>
            </a:r>
            <a:r>
              <a:rPr lang="ru-RU" sz="2000" dirty="0" smtClean="0"/>
              <a:t>.</a:t>
            </a:r>
          </a:p>
          <a:p>
            <a:pPr>
              <a:buNone/>
            </a:pPr>
            <a:r>
              <a:rPr lang="ru-RU" sz="2000" dirty="0" smtClean="0"/>
              <a:t>    </a:t>
            </a:r>
            <a:r>
              <a:rPr lang="ru-RU" sz="2000" dirty="0" err="1" smtClean="0"/>
              <a:t>Наступним</a:t>
            </a:r>
            <a:r>
              <a:rPr lang="ru-RU" sz="2000" dirty="0" smtClean="0"/>
              <a:t> </a:t>
            </a:r>
            <a:r>
              <a:rPr lang="ru-RU" sz="2000" dirty="0" err="1" smtClean="0"/>
              <a:t>етапом</a:t>
            </a:r>
            <a:r>
              <a:rPr lang="ru-RU" sz="2000" dirty="0" smtClean="0"/>
              <a:t> </a:t>
            </a:r>
            <a:r>
              <a:rPr lang="ru-RU" sz="2000" dirty="0" err="1" smtClean="0"/>
              <a:t>є</a:t>
            </a:r>
            <a:r>
              <a:rPr lang="ru-RU" sz="2000" dirty="0" smtClean="0"/>
              <a:t> </a:t>
            </a:r>
            <a:r>
              <a:rPr lang="ru-RU" sz="2000" dirty="0" err="1" smtClean="0"/>
              <a:t>розробка</a:t>
            </a:r>
            <a:r>
              <a:rPr lang="ru-RU" sz="2000" dirty="0" smtClean="0"/>
              <a:t> маршруту, </a:t>
            </a:r>
            <a:r>
              <a:rPr lang="ru-RU" sz="2000" dirty="0" err="1" smtClean="0"/>
              <a:t>який</a:t>
            </a:r>
            <a:r>
              <a:rPr lang="ru-RU" sz="2000" dirty="0" smtClean="0"/>
              <a:t> </a:t>
            </a:r>
            <a:r>
              <a:rPr lang="ru-RU" sz="2000" dirty="0" err="1" smtClean="0"/>
              <a:t>визначається</a:t>
            </a:r>
            <a:r>
              <a:rPr lang="ru-RU" sz="2000" dirty="0" smtClean="0"/>
              <a:t> </a:t>
            </a:r>
            <a:r>
              <a:rPr lang="ru-RU" sz="2000" dirty="0" err="1" smtClean="0"/>
              <a:t>відповідно</a:t>
            </a:r>
            <a:r>
              <a:rPr lang="ru-RU" sz="2000" dirty="0" smtClean="0"/>
              <a:t> до мети </a:t>
            </a:r>
            <a:r>
              <a:rPr lang="ru-RU" sz="2000" dirty="0" err="1" smtClean="0"/>
              <a:t>подорожі</a:t>
            </a:r>
            <a:r>
              <a:rPr lang="ru-RU" sz="2000" dirty="0" smtClean="0"/>
              <a:t>.</a:t>
            </a:r>
          </a:p>
          <a:p>
            <a:pPr>
              <a:buNone/>
            </a:pPr>
            <a:r>
              <a:rPr lang="ru-RU" sz="2000" dirty="0" smtClean="0"/>
              <a:t>    На </a:t>
            </a:r>
            <a:r>
              <a:rPr lang="ru-RU" sz="2000" dirty="0" err="1" smtClean="0"/>
              <a:t>наступному</a:t>
            </a:r>
            <a:r>
              <a:rPr lang="ru-RU" sz="2000" dirty="0" smtClean="0"/>
              <a:t> </a:t>
            </a:r>
            <a:r>
              <a:rPr lang="ru-RU" sz="2000" dirty="0" err="1" smtClean="0"/>
              <a:t>етапі</a:t>
            </a:r>
            <a:r>
              <a:rPr lang="ru-RU" sz="2000" dirty="0" smtClean="0"/>
              <a:t> проводиться </a:t>
            </a:r>
            <a:r>
              <a:rPr lang="ru-RU" sz="2000" dirty="0" err="1" smtClean="0"/>
              <a:t>пошук</a:t>
            </a:r>
            <a:r>
              <a:rPr lang="ru-RU" sz="2000" dirty="0" smtClean="0"/>
              <a:t> </a:t>
            </a:r>
            <a:r>
              <a:rPr lang="ru-RU" sz="2000" dirty="0" err="1" smtClean="0"/>
              <a:t>партнерів</a:t>
            </a:r>
            <a:r>
              <a:rPr lang="ru-RU" sz="2000" dirty="0" smtClean="0"/>
              <a:t> </a:t>
            </a:r>
            <a:r>
              <a:rPr lang="ru-RU" sz="2000" dirty="0" err="1" smtClean="0"/>
              <a:t>і</a:t>
            </a:r>
            <a:r>
              <a:rPr lang="ru-RU" sz="2000" dirty="0" smtClean="0"/>
              <a:t> </a:t>
            </a:r>
            <a:r>
              <a:rPr lang="ru-RU" sz="2000" dirty="0" err="1" smtClean="0"/>
              <a:t>постачальників</a:t>
            </a:r>
            <a:r>
              <a:rPr lang="ru-RU" sz="2000" dirty="0" smtClean="0"/>
              <a:t> </a:t>
            </a:r>
            <a:r>
              <a:rPr lang="ru-RU" sz="2000" dirty="0" err="1" smtClean="0"/>
              <a:t>послуг</a:t>
            </a:r>
            <a:r>
              <a:rPr lang="ru-RU" sz="2000" dirty="0" smtClean="0"/>
              <a:t>.</a:t>
            </a:r>
          </a:p>
          <a:p>
            <a:pPr>
              <a:buNone/>
            </a:pPr>
            <a:r>
              <a:rPr lang="ru-RU" sz="2000" dirty="0" smtClean="0"/>
              <a:t>    </a:t>
            </a:r>
            <a:r>
              <a:rPr lang="ru-RU" sz="2000" dirty="0" err="1" smtClean="0"/>
              <a:t>Визначення</a:t>
            </a:r>
            <a:r>
              <a:rPr lang="ru-RU" sz="2000" dirty="0" smtClean="0"/>
              <a:t> </a:t>
            </a:r>
            <a:r>
              <a:rPr lang="ru-RU" sz="2000" dirty="0" err="1" smtClean="0"/>
              <a:t>ціни</a:t>
            </a:r>
            <a:r>
              <a:rPr lang="ru-RU" sz="2000" dirty="0" smtClean="0"/>
              <a:t> туру </a:t>
            </a:r>
            <a:r>
              <a:rPr lang="ru-RU" sz="2000" dirty="0" err="1" smtClean="0"/>
              <a:t>є</a:t>
            </a:r>
            <a:r>
              <a:rPr lang="ru-RU" sz="2000" dirty="0" smtClean="0"/>
              <a:t> </a:t>
            </a:r>
            <a:r>
              <a:rPr lang="ru-RU" sz="2000" dirty="0" err="1" smtClean="0"/>
              <a:t>важливим</a:t>
            </a:r>
            <a:r>
              <a:rPr lang="ru-RU" sz="2000" dirty="0" smtClean="0"/>
              <a:t> </a:t>
            </a:r>
            <a:r>
              <a:rPr lang="ru-RU" sz="2000" dirty="0" err="1" smtClean="0"/>
              <a:t>етапом</a:t>
            </a:r>
            <a:r>
              <a:rPr lang="ru-RU" sz="2000" dirty="0" smtClean="0"/>
              <a:t> </a:t>
            </a:r>
            <a:r>
              <a:rPr lang="ru-RU" sz="2000" dirty="0" err="1" smtClean="0"/>
              <a:t>створення</a:t>
            </a:r>
            <a:r>
              <a:rPr lang="ru-RU" sz="2000" dirty="0" smtClean="0"/>
              <a:t> </a:t>
            </a:r>
            <a:r>
              <a:rPr lang="ru-RU" sz="2000" dirty="0" err="1" smtClean="0"/>
              <a:t>турпродукту</a:t>
            </a:r>
            <a:r>
              <a:rPr lang="ru-RU" sz="2000" dirty="0" smtClean="0"/>
              <a:t>.</a:t>
            </a:r>
          </a:p>
          <a:p>
            <a:pPr>
              <a:buNone/>
            </a:pPr>
            <a:r>
              <a:rPr lang="ru-RU" sz="2000" dirty="0" smtClean="0"/>
              <a:t>    </a:t>
            </a:r>
            <a:r>
              <a:rPr lang="ru-RU" sz="2000" dirty="0" err="1" smtClean="0"/>
              <a:t>Наступною</a:t>
            </a:r>
            <a:r>
              <a:rPr lang="ru-RU" sz="2000" dirty="0" smtClean="0"/>
              <a:t> ланкою </a:t>
            </a:r>
            <a:r>
              <a:rPr lang="ru-RU" sz="2000" dirty="0" err="1" smtClean="0"/>
              <a:t>технології</a:t>
            </a:r>
            <a:r>
              <a:rPr lang="ru-RU" sz="2000" dirty="0" smtClean="0"/>
              <a:t> </a:t>
            </a:r>
            <a:r>
              <a:rPr lang="ru-RU" sz="2000" dirty="0" err="1" smtClean="0"/>
              <a:t>організації</a:t>
            </a:r>
            <a:r>
              <a:rPr lang="ru-RU" sz="2000" dirty="0" smtClean="0"/>
              <a:t> </a:t>
            </a:r>
            <a:r>
              <a:rPr lang="ru-RU" sz="2000" dirty="0" err="1" smtClean="0"/>
              <a:t>туристичної</a:t>
            </a:r>
            <a:r>
              <a:rPr lang="ru-RU" sz="2000" dirty="0" smtClean="0"/>
              <a:t> </a:t>
            </a:r>
            <a:r>
              <a:rPr lang="ru-RU" sz="2000" dirty="0" err="1" smtClean="0"/>
              <a:t>подорожі</a:t>
            </a:r>
            <a:r>
              <a:rPr lang="ru-RU" sz="2000" dirty="0" smtClean="0"/>
              <a:t> </a:t>
            </a:r>
            <a:r>
              <a:rPr lang="ru-RU" sz="2000" dirty="0" err="1" smtClean="0"/>
              <a:t>є</a:t>
            </a:r>
            <a:r>
              <a:rPr lang="ru-RU" sz="2000" dirty="0" smtClean="0"/>
              <a:t> </a:t>
            </a:r>
            <a:r>
              <a:rPr lang="ru-RU" sz="2000" dirty="0" err="1" smtClean="0"/>
              <a:t>бронювання</a:t>
            </a:r>
            <a:r>
              <a:rPr lang="ru-RU" sz="2000" dirty="0" smtClean="0"/>
              <a:t> </a:t>
            </a:r>
            <a:r>
              <a:rPr lang="ru-RU" sz="2000" dirty="0" err="1" smtClean="0"/>
              <a:t>туристичних</a:t>
            </a:r>
            <a:r>
              <a:rPr lang="ru-RU" sz="2000" dirty="0" smtClean="0"/>
              <a:t> </a:t>
            </a:r>
            <a:r>
              <a:rPr lang="ru-RU" sz="2000" dirty="0" err="1" smtClean="0"/>
              <a:t>послуг</a:t>
            </a:r>
            <a:r>
              <a:rPr lang="ru-RU" sz="2000" dirty="0" smtClean="0"/>
              <a:t>.</a:t>
            </a:r>
          </a:p>
          <a:p>
            <a:pPr>
              <a:buNone/>
            </a:pPr>
            <a:r>
              <a:rPr lang="ru-RU" sz="2000" dirty="0" smtClean="0"/>
              <a:t>     </a:t>
            </a:r>
            <a:r>
              <a:rPr lang="ru-RU" sz="2000" dirty="0" err="1" smtClean="0"/>
              <a:t>Після</a:t>
            </a:r>
            <a:r>
              <a:rPr lang="ru-RU" sz="2000" dirty="0" smtClean="0"/>
              <a:t> </a:t>
            </a:r>
            <a:r>
              <a:rPr lang="ru-RU" sz="2000" dirty="0" err="1" smtClean="0"/>
              <a:t>проведення</a:t>
            </a:r>
            <a:r>
              <a:rPr lang="ru-RU" sz="2000" dirty="0" smtClean="0"/>
              <a:t> </a:t>
            </a:r>
            <a:r>
              <a:rPr lang="ru-RU" sz="2000" dirty="0" err="1" smtClean="0"/>
              <a:t>аналізу</a:t>
            </a:r>
            <a:r>
              <a:rPr lang="ru-RU" sz="2000" dirty="0" smtClean="0"/>
              <a:t> </a:t>
            </a:r>
            <a:r>
              <a:rPr lang="ru-RU" sz="2000" dirty="0" err="1" smtClean="0"/>
              <a:t>результатів</a:t>
            </a:r>
            <a:r>
              <a:rPr lang="ru-RU" sz="2000" dirty="0" smtClean="0"/>
              <a:t> </a:t>
            </a:r>
            <a:r>
              <a:rPr lang="ru-RU" sz="2000" dirty="0" err="1" smtClean="0"/>
              <a:t>впровадження</a:t>
            </a:r>
            <a:r>
              <a:rPr lang="ru-RU" sz="2000" dirty="0" smtClean="0"/>
              <a:t> туру </a:t>
            </a:r>
            <a:r>
              <a:rPr lang="ru-RU" sz="2000" dirty="0" err="1" smtClean="0"/>
              <a:t>даний</a:t>
            </a:r>
            <a:r>
              <a:rPr lang="ru-RU" sz="2000" dirty="0" smtClean="0"/>
              <a:t> </a:t>
            </a:r>
            <a:r>
              <a:rPr lang="ru-RU" sz="2000" dirty="0" err="1" smtClean="0"/>
              <a:t>туристичний</a:t>
            </a:r>
            <a:r>
              <a:rPr lang="ru-RU" sz="2000" dirty="0" smtClean="0"/>
              <a:t> продукт </a:t>
            </a:r>
            <a:r>
              <a:rPr lang="ru-RU" sz="2000" dirty="0" err="1" smtClean="0"/>
              <a:t>розпочинає</a:t>
            </a:r>
            <a:r>
              <a:rPr lang="ru-RU" sz="2000" dirty="0" smtClean="0"/>
              <a:t> </a:t>
            </a:r>
            <a:r>
              <a:rPr lang="ru-RU" sz="2000" dirty="0" err="1" smtClean="0"/>
              <a:t>свій</a:t>
            </a:r>
            <a:r>
              <a:rPr lang="ru-RU" sz="2000" dirty="0" smtClean="0"/>
              <a:t> </a:t>
            </a:r>
            <a:r>
              <a:rPr lang="ru-RU" sz="2000" dirty="0" err="1" smtClean="0"/>
              <a:t>життєвий</a:t>
            </a:r>
            <a:r>
              <a:rPr lang="ru-RU" sz="2000" dirty="0" smtClean="0"/>
              <a:t> цикл на ринку </a:t>
            </a:r>
            <a:r>
              <a:rPr lang="ru-RU" sz="2000" dirty="0" err="1" smtClean="0"/>
              <a:t>туристичних</a:t>
            </a:r>
            <a:r>
              <a:rPr lang="ru-RU" sz="2000" dirty="0" smtClean="0"/>
              <a:t> </a:t>
            </a:r>
            <a:r>
              <a:rPr lang="ru-RU" sz="2000" dirty="0" err="1" smtClean="0"/>
              <a:t>послуг</a:t>
            </a:r>
            <a:r>
              <a:rPr lang="ru-RU" sz="2000" dirty="0" smtClean="0"/>
              <a:t>, </a:t>
            </a:r>
            <a:r>
              <a:rPr lang="ru-RU" sz="2000" dirty="0" err="1" smtClean="0"/>
              <a:t>забезпечуючи</a:t>
            </a:r>
            <a:r>
              <a:rPr lang="ru-RU" sz="2000" dirty="0" smtClean="0"/>
              <a:t> </a:t>
            </a:r>
            <a:r>
              <a:rPr lang="ru-RU" sz="2000" dirty="0" err="1" smtClean="0"/>
              <a:t>прибуток</a:t>
            </a:r>
            <a:r>
              <a:rPr lang="ru-RU" sz="2000" dirty="0" smtClean="0"/>
              <a:t> </a:t>
            </a:r>
            <a:r>
              <a:rPr lang="ru-RU" sz="2000" dirty="0" err="1" smtClean="0"/>
              <a:t>туристичній</a:t>
            </a:r>
            <a:r>
              <a:rPr lang="ru-RU" sz="2000" dirty="0" smtClean="0"/>
              <a:t> </a:t>
            </a:r>
            <a:r>
              <a:rPr lang="ru-RU" sz="2000" dirty="0" err="1" smtClean="0"/>
              <a:t>фірмі</a:t>
            </a:r>
            <a:r>
              <a:rPr lang="ru-RU" sz="2000" dirty="0" smtClean="0"/>
              <a:t>.</a:t>
            </a:r>
          </a:p>
          <a:p>
            <a:pPr>
              <a:buNone/>
            </a:pPr>
            <a:endParaRPr lang="ru-RU" sz="1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57166"/>
            <a:ext cx="8401080" cy="704104"/>
          </a:xfrm>
        </p:spPr>
        <p:txBody>
          <a:bodyPr>
            <a:noAutofit/>
          </a:bodyPr>
          <a:lstStyle/>
          <a:p>
            <a:pPr algn="ctr"/>
            <a:r>
              <a:rPr lang="uk-UA" sz="3200" b="1" dirty="0" smtClean="0">
                <a:solidFill>
                  <a:schemeClr val="tx1"/>
                </a:solidFill>
                <a:latin typeface="+mn-lt"/>
              </a:rPr>
              <a:t>3.</a:t>
            </a:r>
            <a:r>
              <a:rPr lang="uk-UA" sz="3200" b="1" dirty="0" smtClean="0">
                <a:solidFill>
                  <a:schemeClr val="tx1"/>
                </a:solidFill>
              </a:rPr>
              <a:t> </a:t>
            </a:r>
            <a:r>
              <a:rPr lang="uk-UA" sz="2800" b="1" dirty="0" smtClean="0">
                <a:solidFill>
                  <a:schemeClr val="tx1"/>
                </a:solidFill>
                <a:latin typeface="+mn-lt"/>
              </a:rPr>
              <a:t>Туристичний ринок. Формування попиту та пропозиції на ринку туристичних послуг</a:t>
            </a:r>
            <a:endParaRPr lang="ru-RU" sz="28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142984"/>
            <a:ext cx="8229600" cy="4389120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  </a:t>
            </a:r>
            <a:r>
              <a:rPr lang="ru-RU" b="1" dirty="0" err="1" smtClean="0"/>
              <a:t>Туристичний</a:t>
            </a:r>
            <a:r>
              <a:rPr lang="ru-RU" b="1" dirty="0" smtClean="0"/>
              <a:t> </a:t>
            </a:r>
            <a:r>
              <a:rPr lang="ru-RU" b="1" dirty="0" err="1" smtClean="0"/>
              <a:t>ринок</a:t>
            </a:r>
            <a:r>
              <a:rPr lang="ru-RU" dirty="0" smtClean="0"/>
              <a:t> – </a:t>
            </a:r>
            <a:r>
              <a:rPr lang="ru-RU" dirty="0" err="1" smtClean="0"/>
              <a:t>це</a:t>
            </a:r>
            <a:r>
              <a:rPr lang="ru-RU" dirty="0" smtClean="0"/>
              <a:t> сфера </a:t>
            </a:r>
            <a:r>
              <a:rPr lang="ru-RU" dirty="0" err="1" smtClean="0"/>
              <a:t>задоволення</a:t>
            </a:r>
            <a:r>
              <a:rPr lang="ru-RU" dirty="0" smtClean="0"/>
              <a:t> потреб </a:t>
            </a:r>
            <a:r>
              <a:rPr lang="ru-RU" dirty="0" err="1" smtClean="0"/>
              <a:t>населення</a:t>
            </a:r>
            <a:r>
              <a:rPr lang="ru-RU" dirty="0" smtClean="0"/>
              <a:t> у </a:t>
            </a:r>
            <a:r>
              <a:rPr lang="ru-RU" dirty="0" err="1" smtClean="0"/>
              <a:t>послугах</a:t>
            </a:r>
            <a:r>
              <a:rPr lang="ru-RU" dirty="0" smtClean="0"/>
              <a:t>, </a:t>
            </a:r>
            <a:r>
              <a:rPr lang="ru-RU" dirty="0" err="1" smtClean="0"/>
              <a:t>пов’язаних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відпочинком</a:t>
            </a:r>
            <a:r>
              <a:rPr lang="ru-RU" dirty="0" smtClean="0"/>
              <a:t>, </a:t>
            </a:r>
            <a:r>
              <a:rPr lang="ru-RU" dirty="0" err="1" smtClean="0"/>
              <a:t>змістовним</a:t>
            </a:r>
            <a:r>
              <a:rPr lang="ru-RU" dirty="0" smtClean="0"/>
              <a:t> </a:t>
            </a:r>
            <a:r>
              <a:rPr lang="ru-RU" dirty="0" err="1" smtClean="0"/>
              <a:t>проведенням</a:t>
            </a:r>
            <a:r>
              <a:rPr lang="ru-RU" dirty="0" smtClean="0"/>
              <a:t> </a:t>
            </a:r>
            <a:r>
              <a:rPr lang="ru-RU" dirty="0" err="1" smtClean="0"/>
              <a:t>дозвілля</a:t>
            </a:r>
            <a:r>
              <a:rPr lang="ru-RU" dirty="0" smtClean="0"/>
              <a:t> </a:t>
            </a:r>
            <a:r>
              <a:rPr lang="ru-RU" dirty="0" err="1" smtClean="0"/>
              <a:t>чи</a:t>
            </a:r>
            <a:r>
              <a:rPr lang="ru-RU" dirty="0" smtClean="0"/>
              <a:t> </a:t>
            </a:r>
            <a:r>
              <a:rPr lang="ru-RU" dirty="0" err="1" smtClean="0"/>
              <a:t>оздоровленням</a:t>
            </a:r>
            <a:r>
              <a:rPr lang="uk-UA" dirty="0" smtClean="0"/>
              <a:t>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19458" name="Picture 2" descr="ÐÐ°ÑÑÐ¸Ð½ÐºÐ¸ Ð¿Ð¾ Ð·Ð°Ð¿ÑÐ¾ÑÑ ÑÑÑÐ¸ÑÑÐ¸ÑÐ½Ð¸Ð¹ ÑÐ¸Ð½Ð¾Ð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2857496"/>
            <a:ext cx="5095863" cy="38218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46</TotalTime>
  <Words>435</Words>
  <Application>Microsoft Office PowerPoint</Application>
  <PresentationFormat>Экран (4:3)</PresentationFormat>
  <Paragraphs>31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Calibri</vt:lpstr>
      <vt:lpstr>Constantia</vt:lpstr>
      <vt:lpstr>Wingdings 2</vt:lpstr>
      <vt:lpstr>Поток</vt:lpstr>
      <vt:lpstr>Технологія створення туристичного продукту та формування його асортименту </vt:lpstr>
      <vt:lpstr>План: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3. Туристичний ринок. Формування попиту та пропозиції на ринку туристичних послуг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Технологія створення туристичного продукту та формування його асортименту</dc:title>
  <dc:creator>User</dc:creator>
  <cp:lastModifiedBy>Asus</cp:lastModifiedBy>
  <cp:revision>5</cp:revision>
  <dcterms:created xsi:type="dcterms:W3CDTF">2019-02-22T20:02:17Z</dcterms:created>
  <dcterms:modified xsi:type="dcterms:W3CDTF">2019-02-25T00:17:25Z</dcterms:modified>
</cp:coreProperties>
</file>