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64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2B89D426-DC37-46D1-B2A1-8853642071BB}" type="datetimeFigureOut">
              <a:rPr lang="uk-UA" smtClean="0"/>
              <a:t>03.03.2019</a:t>
            </a:fld>
            <a:endParaRPr lang="uk-UA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865D659-4938-46AA-B12B-D193A219C205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415930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D426-DC37-46D1-B2A1-8853642071BB}" type="datetimeFigureOut">
              <a:rPr lang="uk-UA" smtClean="0"/>
              <a:t>03.03.2019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5D659-4938-46AA-B12B-D193A219C205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7419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D426-DC37-46D1-B2A1-8853642071BB}" type="datetimeFigureOut">
              <a:rPr lang="uk-UA" smtClean="0"/>
              <a:t>03.03.2019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5D659-4938-46AA-B12B-D193A219C205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80774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D426-DC37-46D1-B2A1-8853642071BB}" type="datetimeFigureOut">
              <a:rPr lang="uk-UA" smtClean="0"/>
              <a:t>03.03.2019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5D659-4938-46AA-B12B-D193A219C205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8416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B89D426-DC37-46D1-B2A1-8853642071BB}" type="datetimeFigureOut">
              <a:rPr lang="uk-UA" smtClean="0"/>
              <a:t>03.03.2019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3865D659-4938-46AA-B12B-D193A219C205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516169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D426-DC37-46D1-B2A1-8853642071BB}" type="datetimeFigureOut">
              <a:rPr lang="uk-UA" smtClean="0"/>
              <a:t>03.03.2019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5D659-4938-46AA-B12B-D193A219C205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659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D426-DC37-46D1-B2A1-8853642071BB}" type="datetimeFigureOut">
              <a:rPr lang="uk-UA" smtClean="0"/>
              <a:t>03.03.2019</a:t>
            </a:fld>
            <a:endParaRPr lang="uk-U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5D659-4938-46AA-B12B-D193A219C205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2685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D426-DC37-46D1-B2A1-8853642071BB}" type="datetimeFigureOut">
              <a:rPr lang="uk-UA" smtClean="0"/>
              <a:t>03.03.2019</a:t>
            </a:fld>
            <a:endParaRPr lang="uk-U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5D659-4938-46AA-B12B-D193A219C205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23725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D426-DC37-46D1-B2A1-8853642071BB}" type="datetimeFigureOut">
              <a:rPr lang="uk-UA" smtClean="0"/>
              <a:t>03.03.2019</a:t>
            </a:fld>
            <a:endParaRPr lang="uk-U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5D659-4938-46AA-B12B-D193A219C205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3452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D426-DC37-46D1-B2A1-8853642071BB}" type="datetimeFigureOut">
              <a:rPr lang="uk-UA" smtClean="0"/>
              <a:t>03.03.2019</a:t>
            </a:fld>
            <a:endParaRPr lang="uk-UA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uk-U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3865D659-4938-46AA-B12B-D193A219C205}" type="slidenum">
              <a:rPr lang="uk-UA" smtClean="0"/>
              <a:t>‹#›</a:t>
            </a:fld>
            <a:endParaRPr lang="uk-UA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1070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2B89D426-DC37-46D1-B2A1-8853642071BB}" type="datetimeFigureOut">
              <a:rPr lang="uk-UA" smtClean="0"/>
              <a:t>03.03.2019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3865D659-4938-46AA-B12B-D193A219C205}" type="slidenum">
              <a:rPr lang="uk-UA" smtClean="0"/>
              <a:t>‹#›</a:t>
            </a:fld>
            <a:endParaRPr lang="uk-UA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7671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B89D426-DC37-46D1-B2A1-8853642071BB}" type="datetimeFigureOut">
              <a:rPr lang="uk-UA" smtClean="0"/>
              <a:t>03.03.2019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865D659-4938-46AA-B12B-D193A219C205}" type="slidenum">
              <a:rPr lang="uk-UA" smtClean="0"/>
              <a:t>‹#›</a:t>
            </a:fld>
            <a:endParaRPr lang="uk-UA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2193776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7020" y="3276930"/>
            <a:ext cx="8829202" cy="1204572"/>
          </a:xfrm>
        </p:spPr>
        <p:txBody>
          <a:bodyPr/>
          <a:lstStyle/>
          <a:p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Організація обслуговування клієнтів».</a:t>
            </a:r>
            <a:endParaRPr lang="uk-UA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98657" y="1953491"/>
            <a:ext cx="16395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3</a:t>
            </a:r>
            <a:endParaRPr lang="uk-UA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2545" y="4890655"/>
            <a:ext cx="1521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Підготувала</a:t>
            </a:r>
          </a:p>
          <a:p>
            <a:r>
              <a:rPr lang="uk-UA" dirty="0" smtClean="0"/>
              <a:t>Значок  Ірина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5695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746" y="739745"/>
            <a:ext cx="875607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/>
              <a:t>Менеджер з продажу тур продукту повинен знати і застосовувати кілька ключових аргументів, </a:t>
            </a:r>
            <a:r>
              <a:rPr lang="uk-UA" sz="2400" dirty="0" smtClean="0"/>
              <a:t>за </a:t>
            </a:r>
            <a:r>
              <a:rPr lang="uk-UA" sz="2400" dirty="0"/>
              <a:t>допомогою яких можна вплинути на клієнта. До таких аргументів відносяться: міркування безпеки, економія коштів, новизна і оригінальність маршруту, комфортність, престижність, популярність туру і вірність традиціям.</a:t>
            </a:r>
          </a:p>
          <a:p>
            <a:pPr marL="342900" indent="-342900">
              <a:buAutoNum type="arabicPeriod"/>
            </a:pPr>
            <a:r>
              <a:rPr lang="uk-UA" sz="2400" dirty="0" smtClean="0"/>
              <a:t>Міркування </a:t>
            </a:r>
            <a:r>
              <a:rPr lang="uk-UA" sz="2400" dirty="0"/>
              <a:t>безпеки. </a:t>
            </a:r>
            <a:endParaRPr lang="uk-UA" sz="2400" dirty="0" smtClean="0"/>
          </a:p>
          <a:p>
            <a:pPr marL="342900" indent="-342900">
              <a:buAutoNum type="arabicPeriod"/>
            </a:pPr>
            <a:r>
              <a:rPr lang="uk-UA" sz="2400" dirty="0" smtClean="0"/>
              <a:t>Економія </a:t>
            </a:r>
            <a:r>
              <a:rPr lang="uk-UA" sz="2400" dirty="0"/>
              <a:t>коштів. </a:t>
            </a:r>
          </a:p>
          <a:p>
            <a:r>
              <a:rPr lang="uk-UA" sz="2400" dirty="0"/>
              <a:t>3</a:t>
            </a:r>
            <a:r>
              <a:rPr lang="uk-UA" sz="2400" dirty="0" smtClean="0"/>
              <a:t>.   Новизна </a:t>
            </a:r>
            <a:r>
              <a:rPr lang="uk-UA" sz="2400" dirty="0"/>
              <a:t>і оригінальність маршруту</a:t>
            </a:r>
            <a:r>
              <a:rPr lang="uk-UA" sz="2400" dirty="0" smtClean="0"/>
              <a:t>.</a:t>
            </a:r>
            <a:endParaRPr lang="uk-UA" sz="2400" dirty="0"/>
          </a:p>
          <a:p>
            <a:r>
              <a:rPr lang="uk-UA" sz="2400" dirty="0"/>
              <a:t>4. </a:t>
            </a:r>
            <a:r>
              <a:rPr lang="uk-UA" sz="2400" dirty="0" smtClean="0"/>
              <a:t>  Комфортність</a:t>
            </a:r>
            <a:r>
              <a:rPr lang="uk-UA" sz="2400" dirty="0"/>
              <a:t>. </a:t>
            </a:r>
            <a:endParaRPr lang="uk-UA" sz="2400" dirty="0" smtClean="0"/>
          </a:p>
          <a:p>
            <a:r>
              <a:rPr lang="uk-UA" sz="2400" dirty="0" smtClean="0"/>
              <a:t>5</a:t>
            </a:r>
            <a:r>
              <a:rPr lang="uk-UA" sz="2400" dirty="0"/>
              <a:t>. </a:t>
            </a:r>
            <a:r>
              <a:rPr lang="uk-UA" sz="2400" dirty="0" smtClean="0"/>
              <a:t>  Престижність туру.</a:t>
            </a:r>
            <a:endParaRPr lang="uk-UA" sz="2400" dirty="0"/>
          </a:p>
          <a:p>
            <a:r>
              <a:rPr lang="uk-UA" sz="2400" dirty="0" smtClean="0"/>
              <a:t>6.   Популярність туру.</a:t>
            </a:r>
          </a:p>
          <a:p>
            <a:r>
              <a:rPr lang="uk-UA" sz="2400" dirty="0" smtClean="0"/>
              <a:t>7.   </a:t>
            </a:r>
            <a:r>
              <a:rPr lang="uk-UA" sz="2400" dirty="0"/>
              <a:t>Вірність традиціям.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0350" y="3001902"/>
            <a:ext cx="4762500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56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Дякую за увагу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3707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9927" y="1610011"/>
            <a:ext cx="95457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Договірні взаємовідносини та партнерські зв’язки в туризмі 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Переговорний процес як елемент забезпечення тур продукту.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Організація технічного обслуговування клієнтів.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Психологія продажу туристичного продукту.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41273" y="651163"/>
            <a:ext cx="15392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uk-UA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62532" y="651163"/>
            <a:ext cx="1255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uk-UA" sz="2800" b="1" dirty="0" smtClean="0"/>
              <a:t>Тема 3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26131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4909" y="41684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1.	</a:t>
            </a:r>
            <a:r>
              <a:rPr lang="ru-RU" b="1" dirty="0"/>
              <a:t>ДОГОВІРНІ ВЗАЄМОВІДНОСИНИ ТА ПАРТНЕРСЬКІ ЗВЯЗКИ В ТУРИЗМІ</a:t>
            </a:r>
            <a:endParaRPr lang="uk-UA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4909" y="1608175"/>
            <a:ext cx="54309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Договір (угода, контракт) - це форма документального закріплення партнерських зв'язків (предмета договору, взаємних прав та обов’язків, наслідків порушення домовленостей), яка опосередковує взаємини в процесі виробництва і реалізації продукції чи надання різноманітних послуг.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67745" y="4484074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Для здійснення своєї діяльності туристичне підприємство укладає угоди (договори), з однієї сторони, з іншими організаціями, підприємствами, приватними підприємцями, які беруть участь в формуванні і просуванні туристичного продукту, з другої сторони, з споживачами туристичного продукту (туристами). Розглянемо деякі з них.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747" y="3500801"/>
            <a:ext cx="4073236" cy="285941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109" y="636876"/>
            <a:ext cx="5334000" cy="336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35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7866" y="474297"/>
            <a:ext cx="4427187" cy="55192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3402" y="2647417"/>
            <a:ext cx="4786313" cy="32738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768" y="3233910"/>
            <a:ext cx="4352634" cy="301621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7687" y="1560857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/>
              <a:t>Ваучер є фінансовим документом, необхідним для здійснення розрахунків між направляючими та приймаючими туристичними підприємствами. Бланк ваучера єдиний по формі як для туриста, який здійснює подорож індивідуально, так і для групи туристів</a:t>
            </a:r>
            <a:endParaRPr lang="uk-UA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7687" y="474297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/>
              <a:t>Туристичний ваучер (путівка) - документ, що підтверджує статус особи або групи осіб як туристів, оплату послуг чи її гарантію і є підставою для отримання туристом або групою туристів туристичних послуг.</a:t>
            </a: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264614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0026" y="418053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2.	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Переговорний процес як елемент забезпечення тур продукту.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23455" y="1435925"/>
            <a:ext cx="47798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Переговори — спільна діяльність двох або більше суб'єктів, спрямована на ефективне розв'язання спірних питань з оптимальним урахуванням потреб кожної із сторін.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96605" y="741218"/>
            <a:ext cx="488145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Переговори класифікують:</a:t>
            </a:r>
          </a:p>
          <a:p>
            <a:r>
              <a:rPr lang="uk-UA" dirty="0"/>
              <a:t> 1. По кількісному чиннику:</a:t>
            </a:r>
          </a:p>
          <a:p>
            <a:r>
              <a:rPr lang="uk-UA" dirty="0"/>
              <a:t>•	двосторонні</a:t>
            </a:r>
          </a:p>
          <a:p>
            <a:r>
              <a:rPr lang="uk-UA" dirty="0"/>
              <a:t>•	багатосторонні переговори.</a:t>
            </a:r>
          </a:p>
          <a:p>
            <a:r>
              <a:rPr lang="uk-UA" dirty="0"/>
              <a:t>2. По процесуальному чиннику:</a:t>
            </a:r>
          </a:p>
          <a:p>
            <a:r>
              <a:rPr lang="uk-UA" dirty="0"/>
              <a:t>•	за тривалістю,</a:t>
            </a:r>
          </a:p>
          <a:p>
            <a:r>
              <a:rPr lang="uk-UA" dirty="0"/>
              <a:t>•	механізмом прийняття рішень,</a:t>
            </a:r>
          </a:p>
          <a:p>
            <a:r>
              <a:rPr lang="uk-UA" dirty="0"/>
              <a:t>•	рівнем проведення),</a:t>
            </a:r>
          </a:p>
          <a:p>
            <a:r>
              <a:rPr lang="uk-UA" dirty="0"/>
              <a:t>3.По предметом чиннику</a:t>
            </a:r>
          </a:p>
          <a:p>
            <a:r>
              <a:rPr lang="uk-UA" dirty="0"/>
              <a:t>•	дипломатичні,</a:t>
            </a:r>
          </a:p>
          <a:p>
            <a:r>
              <a:rPr lang="uk-UA" dirty="0"/>
              <a:t>•	торгові,</a:t>
            </a:r>
          </a:p>
          <a:p>
            <a:r>
              <a:rPr lang="uk-UA" dirty="0"/>
              <a:t>•	політичні,</a:t>
            </a:r>
          </a:p>
          <a:p>
            <a:r>
              <a:rPr lang="uk-UA" dirty="0"/>
              <a:t>•	із розв'язання трудових спорів тощо.</a:t>
            </a:r>
          </a:p>
          <a:p>
            <a:r>
              <a:rPr lang="uk-UA" dirty="0"/>
              <a:t>4. По чиннику відносин</a:t>
            </a:r>
          </a:p>
          <a:p>
            <a:r>
              <a:rPr lang="uk-UA" dirty="0"/>
              <a:t>•	переговори конфлікту (спрямовані на врегулювання конфліктних, спірних ситуацій)</a:t>
            </a:r>
          </a:p>
          <a:p>
            <a:r>
              <a:rPr lang="uk-UA" dirty="0"/>
              <a:t>•	переговори співробітництва (зорієнтовані на розвиток спільної діяльності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032" y="418053"/>
            <a:ext cx="1974236" cy="13137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26" y="2957209"/>
            <a:ext cx="5796083" cy="297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89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737167"/>
            <a:ext cx="46135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/>
              <a:t>В управлінському процесі переговори реалізують такі функції: </a:t>
            </a:r>
          </a:p>
          <a:p>
            <a:r>
              <a:rPr lang="uk-UA" sz="2000" dirty="0"/>
              <a:t>1. Інформаційно-комунікативна. Сприяє обміну інформацією, поглядами, налагодженню нових зв'язків. Виявляє вона себе під час будь-яких переговорів, однак обмеженість лише цією функцією дає підстави вважати їх консультаціями. </a:t>
            </a:r>
          </a:p>
          <a:p>
            <a:r>
              <a:rPr lang="uk-UA" sz="2000" dirty="0"/>
              <a:t> 2. Регулятивна. Передбачає встановлення взаємодії на переговорах, упорядкування спільної діяльності.</a:t>
            </a:r>
          </a:p>
          <a:p>
            <a:r>
              <a:rPr lang="uk-UA" sz="2000" dirty="0"/>
              <a:t>3. Координаційна. Спрямована на узгодження дій між учасниками переговорів, встановлення, оптимізацію взаємозв'язку між суб'єктами переговорного процесу. </a:t>
            </a:r>
          </a:p>
          <a:p>
            <a:r>
              <a:rPr lang="uk-UA" sz="2000" dirty="0"/>
              <a:t>4. Контролююча. Передбачає перевірку виконання укладених раніше угод.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694" y="579566"/>
            <a:ext cx="4884719" cy="21004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6054" y="3927533"/>
            <a:ext cx="2857500" cy="21431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6887" y="3294986"/>
            <a:ext cx="3171825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01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0381" y="459279"/>
            <a:ext cx="5963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3.Організація </a:t>
            </a:r>
            <a:r>
              <a:rPr lang="ru-RU" sz="2000" b="1" dirty="0"/>
              <a:t>технічного обслуговування клієнтів.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263776" y="522868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Процес продажу туристичного продукту включає:</a:t>
            </a:r>
          </a:p>
          <a:p>
            <a:r>
              <a:rPr lang="uk-UA" dirty="0"/>
              <a:t>- прийом клієнта і встановлення контакту з ним;</a:t>
            </a:r>
          </a:p>
          <a:p>
            <a:r>
              <a:rPr lang="uk-UA" dirty="0"/>
              <a:t>- установлення мотивації вибору тур продукту;</a:t>
            </a:r>
          </a:p>
          <a:p>
            <a:r>
              <a:rPr lang="uk-UA" dirty="0"/>
              <a:t>- пропозиція турів;</a:t>
            </a:r>
          </a:p>
          <a:p>
            <a:r>
              <a:rPr lang="uk-UA" dirty="0"/>
              <a:t>- оформлення правовідносин і розрахунок із клієнтом;</a:t>
            </a:r>
          </a:p>
          <a:p>
            <a:r>
              <a:rPr lang="uk-UA" dirty="0"/>
              <a:t>- інформаційне забезпечення покупця. Обслуговування клієнта не обмежується елементами продажу.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5098" y="3161738"/>
            <a:ext cx="665457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В Україні існують вимоги до персоналу тур фірм. З цією метою розроблено стандарт "Туристичні послуги. Загальні вимоги".</a:t>
            </a:r>
          </a:p>
          <a:p>
            <a:r>
              <a:rPr lang="uk-UA" dirty="0"/>
              <a:t>Відповідно до цього документа, керівник суб'єкта туристичної діяльності або туристичного підрозділу повинен мати вищу освіту, а також відповідну освіту з організації іноземного, внутрішнього туризму, екскурсійної діяльності або досвід роботи в галузі туризму не менший ніж 3 роки. У штаті суб'єкта туристичної діяльності (туристичного підрозділу) повинно налічуватися не менше ніж 30 % фахівців, які мають відповідну освіту по організації міжнародного і внутрішнього туризму, екскурсійної діяльності або стаж роботи в сфері туризму не менший ніж 3 роки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2194" y="2988759"/>
            <a:ext cx="3333750" cy="30765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2016" y="1032367"/>
            <a:ext cx="2700711" cy="195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81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8946" y="1328593"/>
            <a:ext cx="599821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Персонал повинен знати:</a:t>
            </a:r>
          </a:p>
          <a:p>
            <a:r>
              <a:rPr lang="uk-UA" dirty="0"/>
              <a:t>1. Законодавчі акти і нормативні документи в галузі туризму;</a:t>
            </a:r>
          </a:p>
          <a:p>
            <a:r>
              <a:rPr lang="uk-UA" dirty="0"/>
              <a:t>2. Формальності міжнародних норм у галузі туризму, а також правила оформлення документів на виїзд із України (в'їзд в Україну) - для персоналу, зайнятого виїзним/в'їздним туризмом;</a:t>
            </a:r>
          </a:p>
          <a:p>
            <a:r>
              <a:rPr lang="uk-UA" dirty="0"/>
              <a:t>3. Іноземна мова в обсязі, що відповідає виконуваній роботі (для персоналу, що займається міжнародним туризмом).</a:t>
            </a:r>
          </a:p>
          <a:p>
            <a:r>
              <a:rPr lang="uk-UA" b="1" dirty="0"/>
              <a:t>Персонал повинен</a:t>
            </a:r>
            <a:r>
              <a:rPr lang="uk-UA" dirty="0"/>
              <a:t>:</a:t>
            </a:r>
          </a:p>
          <a:p>
            <a:r>
              <a:rPr lang="uk-UA" dirty="0"/>
              <a:t>1) уміти дати чітку, точну відповідь на поставлені відвідувачем питання;</a:t>
            </a:r>
          </a:p>
          <a:p>
            <a:r>
              <a:rPr lang="uk-UA" dirty="0"/>
              <a:t>2) володіти інформацією, необхідною для споживача;</a:t>
            </a:r>
          </a:p>
          <a:p>
            <a:r>
              <a:rPr lang="uk-UA" dirty="0"/>
              <a:t>3) підвищувати свою кваліфікацію (на курсах, семінарах тощо) не рідше ніж один раз на рік.</a:t>
            </a:r>
          </a:p>
          <a:p>
            <a:r>
              <a:rPr lang="uk-UA" dirty="0"/>
              <a:t>Фактори, що визначають рівень обслуговування клієнтів</a:t>
            </a:r>
          </a:p>
          <a:p>
            <a:endParaRPr lang="uk-UA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2436" y="3449782"/>
            <a:ext cx="2720527" cy="15563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384" y="498764"/>
            <a:ext cx="2863562" cy="190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11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9639" y="487279"/>
            <a:ext cx="6615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4.Психологія </a:t>
            </a:r>
            <a:r>
              <a:rPr lang="ru-RU" sz="2400" b="1" dirty="0"/>
              <a:t>продажу туристичного продукту.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9640" y="1277909"/>
            <a:ext cx="907843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Під час діалогу потрібно враховувати ряд практичних рекомендацій:</a:t>
            </a:r>
          </a:p>
          <a:p>
            <a:r>
              <a:rPr lang="uk-UA" dirty="0"/>
              <a:t>1. Не вирішуйте проблему з ходу, налагодьте стосунки з клієнтом, позбудьтеся офіційності.</a:t>
            </a:r>
          </a:p>
          <a:p>
            <a:r>
              <a:rPr lang="uk-UA" dirty="0"/>
              <a:t>2. Коли приходиться вирішувати кілька питань відразу, необхідно вибудувати свої мети в порядку їхньої важливості, визначити те, чим можна пожертвувати.</a:t>
            </a:r>
          </a:p>
          <a:p>
            <a:r>
              <a:rPr lang="uk-UA" dirty="0"/>
              <a:t>3. Спочатку вирішіть питання, які не викликають розбіжностей.</a:t>
            </a:r>
          </a:p>
          <a:p>
            <a:r>
              <a:rPr lang="uk-UA" dirty="0"/>
              <a:t>4. Будьте незмінно коректні і попереджувальні, навіть коли жорстко атакуєте позиції супротивника.</a:t>
            </a:r>
          </a:p>
          <a:p>
            <a:r>
              <a:rPr lang="uk-UA" dirty="0"/>
              <a:t>5. Якщо у вас є свідомо слабкі місця, слід розповісти про них до того, як клієнт їх знайде сам.</a:t>
            </a:r>
          </a:p>
          <a:p>
            <a:r>
              <a:rPr lang="uk-UA" dirty="0"/>
              <a:t>6. Будьте готові відповісти на будь-яке питання, навіть якщо це буде перефразовування тільки що сказаного.</a:t>
            </a:r>
          </a:p>
          <a:p>
            <a:r>
              <a:rPr lang="uk-UA" dirty="0"/>
              <a:t>7. Не ігноруйте переконання співрозмовника в ході зустрічних переконань. Шанобливо відносьтеся до нього.</a:t>
            </a:r>
          </a:p>
          <a:p>
            <a:r>
              <a:rPr lang="uk-UA" dirty="0"/>
              <a:t>8. Використовуйте висловлення співрозмовника для розвитку його ж думок.</a:t>
            </a:r>
          </a:p>
          <a:p>
            <a:r>
              <a:rPr lang="uk-UA" dirty="0"/>
              <a:t>9. Посилайтеся на чужий досвід.</a:t>
            </a:r>
          </a:p>
          <a:p>
            <a:r>
              <a:rPr lang="uk-UA" dirty="0"/>
              <a:t>10. Вмійте слухати</a:t>
            </a:r>
            <a:r>
              <a:rPr lang="uk-UA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11</a:t>
            </a:r>
            <a:r>
              <a:rPr lang="ru-RU" dirty="0"/>
              <a:t>. Якщо переговори зайшли в безвихідь, розглянете проблему з іншого боку.</a:t>
            </a:r>
          </a:p>
          <a:p>
            <a:r>
              <a:rPr lang="ru-RU" dirty="0"/>
              <a:t>12. Навіть невдало закінчені переговори не можна грубо обривати, треба залишати надію на рішення в майбутньому.</a:t>
            </a:r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0" y="221161"/>
            <a:ext cx="2758785" cy="14555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3632" y="4799613"/>
            <a:ext cx="1945761" cy="1556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96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Савон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134</TotalTime>
  <Words>851</Words>
  <Application>Microsoft Office PowerPoint</Application>
  <PresentationFormat>Широкоэкранный</PresentationFormat>
  <Paragraphs>79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Garamond</vt:lpstr>
      <vt:lpstr>Times New Roman</vt:lpstr>
      <vt:lpstr>Савон</vt:lpstr>
      <vt:lpstr>« Організація обслуговування клієнтів».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Іруся</dc:creator>
  <cp:lastModifiedBy>Asus</cp:lastModifiedBy>
  <cp:revision>12</cp:revision>
  <dcterms:created xsi:type="dcterms:W3CDTF">2019-02-22T17:13:18Z</dcterms:created>
  <dcterms:modified xsi:type="dcterms:W3CDTF">2019-03-03T18:59:32Z</dcterms:modified>
</cp:coreProperties>
</file>