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3" d="100"/>
          <a:sy n="53" d="100"/>
        </p:scale>
        <p:origin x="5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CAA3-6E4D-4562-961D-F0E6F5274318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7C15D85D-E8B5-4896-859D-9391DC6E2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321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CAA3-6E4D-4562-961D-F0E6F5274318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D85D-E8B5-4896-859D-9391DC6E2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41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CAA3-6E4D-4562-961D-F0E6F5274318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D85D-E8B5-4896-859D-9391DC6E2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968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CAA3-6E4D-4562-961D-F0E6F5274318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D85D-E8B5-4896-859D-9391DC6E2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100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DD2CAA3-6E4D-4562-961D-F0E6F5274318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7C15D85D-E8B5-4896-859D-9391DC6E2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358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CAA3-6E4D-4562-961D-F0E6F5274318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D85D-E8B5-4896-859D-9391DC6E2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641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CAA3-6E4D-4562-961D-F0E6F5274318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D85D-E8B5-4896-859D-9391DC6E2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795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CAA3-6E4D-4562-961D-F0E6F5274318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D85D-E8B5-4896-859D-9391DC6E2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363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CAA3-6E4D-4562-961D-F0E6F5274318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D85D-E8B5-4896-859D-9391DC6E2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802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CAA3-6E4D-4562-961D-F0E6F5274318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D85D-E8B5-4896-859D-9391DC6E2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27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CAA3-6E4D-4562-961D-F0E6F5274318}" type="datetimeFigureOut">
              <a:rPr lang="ru-RU" smtClean="0"/>
              <a:t>03.03.2019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D85D-E8B5-4896-859D-9391DC6E2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978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DD2CAA3-6E4D-4562-961D-F0E6F5274318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fld id="{7C15D85D-E8B5-4896-859D-9391DC6E2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726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sz="4800" dirty="0"/>
              <a:t>Принципи організації транспортного обслуговування туристів</a:t>
            </a:r>
            <a:endParaRPr lang="ru-RU" sz="60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2670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921" y="425743"/>
            <a:ext cx="4975538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uk-UA" sz="16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Concorde</a:t>
            </a:r>
            <a:r>
              <a:rPr lang="uk-UA" sz="16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— «</a:t>
            </a:r>
            <a:r>
              <a:rPr lang="uk-UA" sz="16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Конкорд</a:t>
            </a:r>
            <a:r>
              <a:rPr lang="uk-UA" sz="16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», створений англо-французьким консорціумом </a:t>
            </a:r>
            <a:r>
              <a:rPr lang="uk-UA" sz="16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British</a:t>
            </a:r>
            <a:r>
              <a:rPr lang="uk-UA" sz="16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6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Aerospace</a:t>
            </a:r>
            <a:r>
              <a:rPr lang="uk-UA" sz="16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uk-UA" sz="16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Sub-Tvia</a:t>
            </a:r>
            <a:r>
              <a:rPr lang="uk-UA" sz="16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став першим надзвуковим пасажирським лайнером (2125 км/год). Його створення коштувало Англії та Франції 3 млрд. </a:t>
            </a:r>
            <a:r>
              <a:rPr lang="uk-UA" sz="16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дол</a:t>
            </a:r>
            <a:r>
              <a:rPr lang="uk-UA" sz="16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., а використання скоротило тривалість трансатлантичних подорожей і дозволяло </a:t>
            </a:r>
            <a:r>
              <a:rPr lang="uk-UA" sz="16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Air</a:t>
            </a:r>
            <a:r>
              <a:rPr lang="uk-UA" sz="16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6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France</a:t>
            </a:r>
            <a:r>
              <a:rPr lang="uk-UA" sz="16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uk-UA" sz="16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British</a:t>
            </a:r>
            <a:r>
              <a:rPr lang="uk-UA" sz="16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6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Airways</a:t>
            </a:r>
            <a:r>
              <a:rPr lang="uk-UA" sz="16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монопольно здійснювати надшвидкісні польоти в </a:t>
            </a:r>
            <a:r>
              <a:rPr lang="uk-UA" sz="16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Даккар</a:t>
            </a:r>
            <a:r>
              <a:rPr lang="uk-UA" sz="16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Нью-Йорк, Ріо-де-Жанейро, Бахрейн, Вашингтон, Нью-Йорк. Сьогодні ці літаки майже вичерпали свій амортизаційний ресурс і ведеться розробка вдосконаленого типу надзвукових літаків. Турист може скористатися послугами авіакомпанії напряму, замовивши квиток за обраним маршрутом, або через посередників — туристичні фірми, які включають таку послугу в </a:t>
            </a:r>
            <a:r>
              <a:rPr lang="uk-UA" sz="16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турпакет</a:t>
            </a:r>
            <a:r>
              <a:rPr lang="uk-UA" sz="16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тур. В останньому випадку всі претензії по даній послузі мають пред'являтися тому посереднику, з яким укладено прямий договір на придбання путівки (туру).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459" y="1263459"/>
            <a:ext cx="6535656" cy="4363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347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7679" y="780681"/>
            <a:ext cx="64179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Послуги по бронюванню та продажу авіаквитків. Для здійснення самостійного бронювання та продажу авіаквитків туристичними підприємствами необхідна акредитація </a:t>
            </a:r>
            <a:r>
              <a:rPr lang="uk-UA" sz="1600" dirty="0" err="1">
                <a:latin typeface="Arial" panose="020B0604020202020204" pitchFamily="34" charset="0"/>
                <a:cs typeface="Arial" panose="020B0604020202020204" pitchFamily="34" charset="0"/>
              </a:rPr>
              <a:t>турфірми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 Міжнародною організацією авіаційного транспорту — ІАТА. Така акредитація пов'язана з виконанням фірмою цілого ряду умов: наявність страховки, наявність банківської гарантії, досвід роботи в туристичному бізнесі, висока кваліфікація спеціалістів, спеціально обладнані офіси та ін.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96000" y="510522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Вартість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транспортного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перевезення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в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структурі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ціни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туру при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авіаперевезеннях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може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складати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від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35 до 70%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залежно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від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вищенаведених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факторів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42" name="Picture 2" descr="ÐÐ°ÑÑÐ¸Ð½ÐºÐ¸ Ð¿Ð¾ Ð·Ð°Ð¿ÑÐ¾ÑÑ Ð°ÐµÑÐ¾Ð¿Ð¾ÑÑ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256" y="927278"/>
            <a:ext cx="5081488" cy="338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71" y="3005397"/>
            <a:ext cx="4757912" cy="367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548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5679" y="156601"/>
            <a:ext cx="6860596" cy="5329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uk-UA" sz="28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Морські та річкові перевезення та круїзи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2073" y="1012077"/>
            <a:ext cx="11608158" cy="2166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організації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міжнародних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перевезень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туристів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морським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транспортом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дію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міжнародні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договори і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конвенції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Одним з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основних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документів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є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Афінська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Конвенція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про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перевезення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морем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пасажирів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та багажу.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Росія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є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учасницею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даної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Конвенції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У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даному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документі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передбачена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відповідальність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перевізника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за шкоду,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заподіяну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результаті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смерті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пасажира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нанесення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йому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тілесних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ушкоджень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також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результат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втрати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пошкодження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багажу.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Майнова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відповідальність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перевізника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складає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700000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швейцарських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франків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за шкоду,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заподіяну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здоров'ю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пасажира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12500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франків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за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ручну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поклажу; 50000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франків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за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транспортний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засіб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18000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франків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пасажира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відношенні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один до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їх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предметів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багажу.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4" descr="ÐÐ°ÑÑÐ¸Ð½ÐºÐ¸ Ð¿Ð¾ Ð·Ð°Ð¿ÑÐ¾ÑÑ ÐºÑÑÑÐ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953" y="3320618"/>
            <a:ext cx="7517506" cy="336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255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0557" y="356141"/>
            <a:ext cx="11376339" cy="1314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Круїз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інтенсивно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розвивається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останнім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часом вид туризму.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Кількість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пасажирів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подорожують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круїзних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судах,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щорічно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збільшується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відповідно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зростають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і доходи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цього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виду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бізнесу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Тому очевидно,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організація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круїзного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виду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відпочинку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перспективне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прибуткова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справа і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знання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його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основ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ніколи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не буде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зайвим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921" y="5178662"/>
            <a:ext cx="11900079" cy="1676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Круїз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унікальний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туристичний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продукт,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поєднує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собі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транспортування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розміщення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розважальну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програму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Основним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місцем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перебування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пасажирів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протягом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круїзу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є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корабель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і часто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він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і є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головний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привертає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елемент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тому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особливу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увагу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потрібно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приділити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характеристиці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деяких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великих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круїзних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судів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опису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типової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програми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перебування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туристів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кораблі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Морські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круїзи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один з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найбільш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комфортабельних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а тому і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найбільш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дорогих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видів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відпочинку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ÐÐ°ÑÑÐ¸Ð½ÐºÐ¸ Ð¿Ð¾ Ð·Ð°Ð¿ÑÐ¾ÑÑ ÐºÑÑÑÐ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682" y="1557057"/>
            <a:ext cx="6438408" cy="3621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0620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2531" y="553792"/>
            <a:ext cx="2850523" cy="5613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ЕКОНОМІЧНІ КРУЇЗИ (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75 до 150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у.о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на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людину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 день).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Призначені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для тих,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хто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любить море, любить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досліджувати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нові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напрямки і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маршрути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Економічні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круїзи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пропонують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дійсно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прекрасний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варіант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відпустки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по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"Все включено":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проживання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харчування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розважальна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програма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борту до не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примушеної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обстановці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Зазвичай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круїзи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виконуються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не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дуже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нових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реконструйованих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для гарного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відпочинку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судах.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Хоча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кораблі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економічних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круїзів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значно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поступаються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розмірі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сучасним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гігантам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на них є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зручності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великих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лайнерів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кондиціонери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душ і туалет в каютах,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ресторани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відмінною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кухнею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салони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відпочинку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басейни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солярії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88158" y="258738"/>
            <a:ext cx="6096000" cy="23858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КЛАСИЧНІ КРУЇЗИ (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100 до 200 у. Е. на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людину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 день), для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яких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характерне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оптимальне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поєднання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цепи і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якості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круїзи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представляють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більшість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усього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світового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різноманіття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круїзів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Комфортабельний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відпустку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по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"Все включено":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великі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каюти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цілодобове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харчування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борту,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прекрасні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бродвейські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шоу по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вечорах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не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залишать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байдужими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клієнтів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Нові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повністю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переобладнані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лайнери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пропонують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тимчасовий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дизайн і комфорт у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всьому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великі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відкриті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палуби,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солярії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басейни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спортивні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майданчики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тренажерний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зал і салон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краси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бібліотеки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магазини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"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Duty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Free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нічні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клуби, дискотеки і казино.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ÐÐ°ÑÑÐ¸Ð½ÐºÐ¸ Ð¿Ð¾ Ð·Ð°Ð¿ÑÐ¾ÑÑ ÐºÑÑÑÐ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122" y="2888712"/>
            <a:ext cx="5717191" cy="35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57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251" y="298052"/>
            <a:ext cx="11904373" cy="3499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ПРЕМІУМ-КРУЇЗИ (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150 до 400 у. Е. на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людину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 день)-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круїзи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високого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класу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(7-денні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триваліші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для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вимогливих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клієнтів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вимагають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свого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відпочинку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підвищеного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рівня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сервісу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Створені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відомими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дизайнерами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лайнери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пропонують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більше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простору та комфорту для кожного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пасажира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в каютах, в ресторанах, барах і салонах для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відпочинку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Мультімілліонние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колекції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живопису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багатоярусні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театри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борту, персонально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орієнтований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обслуговуючий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персонал і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екіпаж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все,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потрібно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щоб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розслабитися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і забути про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стреси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тривогах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КРУЇЗИ-ЛЮКС (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400 до 1000 у. Е. на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людину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 день)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існують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для тих,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хто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віддає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перевагу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найвищу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якість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всіх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відносинах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Відпочинок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круїзному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лайнері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класу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"люкс"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котирується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вище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відпочинку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готелі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будь-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якому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курорті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світу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Витончена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атмосфера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сервісу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білих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рукавичках,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інтер'єри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кращих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дизайнерів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персона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льная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турбота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про кожного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пасажира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просторі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каюти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 балконами-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чудове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поєднання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екзотичними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маршрутами по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всьому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світу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Лайнери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цієї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категорії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зазвичай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невеликі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сполучають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собі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зручності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круїзного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лайнера і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затишній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крейсерською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яхти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ЕКСКЛЮЗИВНІ КРУЇЗИ-ЛЮКС. У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даних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круїзах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клієнтам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надається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цілковитий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спектр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послуг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включають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все </a:t>
            </a:r>
            <a:r>
              <a:rPr lang="ru-RU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найкраще</a:t>
            </a:r>
            <a:r>
              <a:rPr lang="ru-RU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34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312" y="3797408"/>
            <a:ext cx="4400686" cy="2860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338" y="3948531"/>
            <a:ext cx="3835382" cy="255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2001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ДЯКУЮ ЗА УВАГУ!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402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Зміст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dirty="0"/>
              <a:t>Туристичні перевезення на автотранспорті та залізничному транспорті</a:t>
            </a:r>
            <a:endParaRPr lang="ru-RU" dirty="0"/>
          </a:p>
          <a:p>
            <a:pPr lvl="0"/>
            <a:r>
              <a:rPr lang="uk-UA" dirty="0"/>
              <a:t>Перевезення туристів авіаційним транспортом</a:t>
            </a:r>
            <a:endParaRPr lang="ru-RU" dirty="0"/>
          </a:p>
          <a:p>
            <a:pPr lvl="0"/>
            <a:r>
              <a:rPr lang="uk-UA" dirty="0"/>
              <a:t>Морські та річкові перевезення та круїзи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5713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i="1" dirty="0" err="1"/>
              <a:t>Туристичні</a:t>
            </a:r>
            <a:r>
              <a:rPr lang="ru-RU" sz="2800" i="1" dirty="0"/>
              <a:t> </a:t>
            </a:r>
            <a:r>
              <a:rPr lang="ru-RU" sz="2800" i="1" dirty="0" err="1"/>
              <a:t>перевезення</a:t>
            </a:r>
            <a:r>
              <a:rPr lang="ru-RU" sz="2800" i="1" dirty="0"/>
              <a:t> на </a:t>
            </a:r>
            <a:r>
              <a:rPr lang="ru-RU" sz="2800" i="1" dirty="0" err="1"/>
              <a:t>автотранспорті</a:t>
            </a:r>
            <a:r>
              <a:rPr lang="ru-RU" sz="2800" i="1" dirty="0"/>
              <a:t> та </a:t>
            </a:r>
            <a:r>
              <a:rPr lang="ru-RU" sz="2800" i="1" dirty="0" err="1"/>
              <a:t>залізничному</a:t>
            </a:r>
            <a:r>
              <a:rPr lang="ru-RU" sz="2800" i="1" dirty="0"/>
              <a:t> </a:t>
            </a:r>
            <a:r>
              <a:rPr lang="ru-RU" sz="2800" i="1" dirty="0" err="1"/>
              <a:t>транспорті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u="sng" dirty="0" err="1"/>
              <a:t>Обслуговування</a:t>
            </a:r>
            <a:r>
              <a:rPr lang="ru-RU" i="1" u="sng" dirty="0"/>
              <a:t> </a:t>
            </a:r>
            <a:r>
              <a:rPr lang="ru-RU" i="1" u="sng" dirty="0" err="1"/>
              <a:t>автомобільним</a:t>
            </a:r>
            <a:r>
              <a:rPr lang="ru-RU" i="1" u="sng" dirty="0"/>
              <a:t> транспортом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err="1" smtClean="0"/>
              <a:t>Автобусний</a:t>
            </a:r>
            <a:r>
              <a:rPr lang="ru-RU" dirty="0" smtClean="0"/>
              <a:t> </a:t>
            </a:r>
            <a:r>
              <a:rPr lang="ru-RU" dirty="0"/>
              <a:t>транспорт </a:t>
            </a:r>
            <a:r>
              <a:rPr lang="ru-RU" dirty="0" err="1"/>
              <a:t>забезпечує</a:t>
            </a:r>
            <a:r>
              <a:rPr lang="ru-RU" dirty="0"/>
              <a:t> </a:t>
            </a:r>
            <a:r>
              <a:rPr lang="ru-RU" dirty="0" err="1"/>
              <a:t>перевезення</a:t>
            </a:r>
            <a:r>
              <a:rPr lang="ru-RU" dirty="0"/>
              <a:t> </a:t>
            </a:r>
            <a:r>
              <a:rPr lang="ru-RU" dirty="0" err="1"/>
              <a:t>туристів</a:t>
            </a:r>
            <a:r>
              <a:rPr lang="ru-RU" dirty="0"/>
              <a:t> на </a:t>
            </a:r>
            <a:r>
              <a:rPr lang="ru-RU" dirty="0" err="1"/>
              <a:t>великі</a:t>
            </a:r>
            <a:r>
              <a:rPr lang="ru-RU" dirty="0"/>
              <a:t> </a:t>
            </a:r>
            <a:r>
              <a:rPr lang="ru-RU" dirty="0" err="1"/>
              <a:t>відстані</a:t>
            </a:r>
            <a:r>
              <a:rPr lang="ru-RU" dirty="0"/>
              <a:t> (за </a:t>
            </a:r>
            <a:r>
              <a:rPr lang="ru-RU" dirty="0" err="1"/>
              <a:t>розкладом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поза ним) та </a:t>
            </a:r>
            <a:r>
              <a:rPr lang="ru-RU" dirty="0" err="1"/>
              <a:t>одноденні</a:t>
            </a:r>
            <a:r>
              <a:rPr lang="ru-RU" dirty="0"/>
              <a:t> </a:t>
            </a:r>
            <a:r>
              <a:rPr lang="ru-RU" dirty="0" err="1"/>
              <a:t>екскурсійні</a:t>
            </a:r>
            <a:r>
              <a:rPr lang="ru-RU" dirty="0"/>
              <a:t> </a:t>
            </a:r>
            <a:r>
              <a:rPr lang="ru-RU" dirty="0" err="1"/>
              <a:t>поїздки</a:t>
            </a:r>
            <a:r>
              <a:rPr lang="ru-RU" dirty="0"/>
              <a:t>. </a:t>
            </a:r>
            <a:r>
              <a:rPr lang="ru-RU" dirty="0" err="1"/>
              <a:t>Автобуси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і для </a:t>
            </a:r>
            <a:r>
              <a:rPr lang="ru-RU" dirty="0" err="1"/>
              <a:t>організації</a:t>
            </a:r>
            <a:r>
              <a:rPr lang="ru-RU" dirty="0"/>
              <a:t> трансферу, а </a:t>
            </a:r>
            <a:r>
              <a:rPr lang="ru-RU" dirty="0" err="1"/>
              <a:t>також</a:t>
            </a:r>
            <a:r>
              <a:rPr lang="ru-RU" dirty="0"/>
              <a:t> на </a:t>
            </a:r>
            <a:r>
              <a:rPr lang="ru-RU" dirty="0" err="1"/>
              <a:t>внутрімаршрутному</a:t>
            </a:r>
            <a:r>
              <a:rPr lang="ru-RU" dirty="0"/>
              <a:t> </a:t>
            </a:r>
            <a:r>
              <a:rPr lang="ru-RU" dirty="0" err="1"/>
              <a:t>пересуванні</a:t>
            </a:r>
            <a:r>
              <a:rPr lang="ru-RU" dirty="0"/>
              <a:t> </a:t>
            </a:r>
            <a:r>
              <a:rPr lang="ru-RU" dirty="0" err="1"/>
              <a:t>туристів</a:t>
            </a:r>
            <a:r>
              <a:rPr lang="ru-RU" dirty="0"/>
              <a:t> у </a:t>
            </a:r>
            <a:r>
              <a:rPr lang="ru-RU" dirty="0" err="1"/>
              <a:t>країні</a:t>
            </a:r>
            <a:r>
              <a:rPr lang="ru-RU" dirty="0"/>
              <a:t> </a:t>
            </a:r>
            <a:r>
              <a:rPr lang="ru-RU" dirty="0" err="1"/>
              <a:t>перебування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smtClean="0"/>
              <a:t>	Автобус </a:t>
            </a:r>
            <a:r>
              <a:rPr lang="ru-RU" dirty="0"/>
              <a:t>як </a:t>
            </a:r>
            <a:r>
              <a:rPr lang="ru-RU" dirty="0" err="1"/>
              <a:t>туристичний</a:t>
            </a:r>
            <a:r>
              <a:rPr lang="ru-RU" dirty="0"/>
              <a:t> </a:t>
            </a:r>
            <a:r>
              <a:rPr lang="ru-RU" dirty="0" err="1"/>
              <a:t>транспортний</a:t>
            </a:r>
            <a:r>
              <a:rPr lang="ru-RU" dirty="0"/>
              <a:t> </a:t>
            </a:r>
            <a:r>
              <a:rPr lang="ru-RU" dirty="0" err="1"/>
              <a:t>засіб</a:t>
            </a:r>
            <a:r>
              <a:rPr lang="ru-RU" dirty="0"/>
              <a:t> </a:t>
            </a:r>
            <a:r>
              <a:rPr lang="ru-RU" dirty="0" err="1"/>
              <a:t>найвигідніший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короткочасних</a:t>
            </a:r>
            <a:r>
              <a:rPr lang="ru-RU" dirty="0"/>
              <a:t> </a:t>
            </a:r>
            <a:r>
              <a:rPr lang="ru-RU" dirty="0" err="1"/>
              <a:t>туристичних</a:t>
            </a:r>
            <a:r>
              <a:rPr lang="ru-RU" dirty="0"/>
              <a:t> </a:t>
            </a:r>
            <a:r>
              <a:rPr lang="ru-RU" dirty="0" err="1"/>
              <a:t>поїздок</a:t>
            </a:r>
            <a:r>
              <a:rPr lang="ru-RU" dirty="0"/>
              <a:t>, </a:t>
            </a:r>
            <a:r>
              <a:rPr lang="ru-RU" dirty="0" err="1"/>
              <a:t>міських</a:t>
            </a:r>
            <a:r>
              <a:rPr lang="ru-RU" dirty="0"/>
              <a:t> </a:t>
            </a:r>
            <a:r>
              <a:rPr lang="ru-RU" dirty="0" err="1"/>
              <a:t>оглядових</a:t>
            </a:r>
            <a:r>
              <a:rPr lang="ru-RU" dirty="0"/>
              <a:t> </a:t>
            </a:r>
            <a:r>
              <a:rPr lang="ru-RU" dirty="0" err="1"/>
              <a:t>екскурсій</a:t>
            </a:r>
            <a:r>
              <a:rPr lang="ru-RU" dirty="0"/>
              <a:t>, </a:t>
            </a:r>
            <a:r>
              <a:rPr lang="ru-RU" dirty="0" err="1"/>
              <a:t>поїздок</a:t>
            </a:r>
            <a:r>
              <a:rPr lang="ru-RU" dirty="0"/>
              <a:t> </a:t>
            </a:r>
            <a:r>
              <a:rPr lang="ru-RU" dirty="0" err="1"/>
              <a:t>пам'ятними</a:t>
            </a:r>
            <a:r>
              <a:rPr lang="ru-RU" dirty="0"/>
              <a:t> </a:t>
            </a:r>
            <a:r>
              <a:rPr lang="ru-RU" dirty="0" err="1"/>
              <a:t>місцями</a:t>
            </a:r>
            <a:r>
              <a:rPr lang="ru-RU" dirty="0"/>
              <a:t>, </a:t>
            </a:r>
            <a:r>
              <a:rPr lang="ru-RU" dirty="0" err="1"/>
              <a:t>групових</a:t>
            </a:r>
            <a:r>
              <a:rPr lang="ru-RU" dirty="0"/>
              <a:t> </a:t>
            </a:r>
            <a:r>
              <a:rPr lang="ru-RU" dirty="0" err="1"/>
              <a:t>туристичних</a:t>
            </a:r>
            <a:r>
              <a:rPr lang="ru-RU" dirty="0"/>
              <a:t> </a:t>
            </a:r>
            <a:r>
              <a:rPr lang="ru-RU" dirty="0" err="1"/>
              <a:t>подорожей</a:t>
            </a:r>
            <a:r>
              <a:rPr lang="ru-RU" dirty="0"/>
              <a:t> з </a:t>
            </a:r>
            <a:r>
              <a:rPr lang="ru-RU" dirty="0" err="1"/>
              <a:t>різною</a:t>
            </a:r>
            <a:r>
              <a:rPr lang="ru-RU" dirty="0"/>
              <a:t> метою, </a:t>
            </a:r>
            <a:r>
              <a:rPr lang="ru-RU" dirty="0" err="1"/>
              <a:t>подорожей</a:t>
            </a:r>
            <a:r>
              <a:rPr lang="ru-RU" dirty="0"/>
              <a:t> для </a:t>
            </a:r>
            <a:r>
              <a:rPr lang="ru-RU" dirty="0" err="1"/>
              <a:t>участі</a:t>
            </a:r>
            <a:r>
              <a:rPr lang="ru-RU" dirty="0"/>
              <a:t> у </a:t>
            </a:r>
            <a:r>
              <a:rPr lang="ru-RU" dirty="0" err="1"/>
              <a:t>спеціальних</a:t>
            </a:r>
            <a:r>
              <a:rPr lang="ru-RU" dirty="0"/>
              <a:t> </a:t>
            </a:r>
            <a:r>
              <a:rPr lang="ru-RU" dirty="0" err="1"/>
              <a:t>подіях</a:t>
            </a:r>
            <a:r>
              <a:rPr lang="ru-RU" dirty="0"/>
              <a:t>. </a:t>
            </a:r>
            <a:r>
              <a:rPr lang="ru-RU" dirty="0" err="1"/>
              <a:t>Туристичні</a:t>
            </a:r>
            <a:r>
              <a:rPr lang="ru-RU" dirty="0"/>
              <a:t> </a:t>
            </a:r>
            <a:r>
              <a:rPr lang="ru-RU" dirty="0" err="1"/>
              <a:t>фірми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</a:t>
            </a:r>
            <a:r>
              <a:rPr lang="ru-RU" dirty="0" err="1"/>
              <a:t>автобуси</a:t>
            </a:r>
            <a:r>
              <a:rPr lang="ru-RU" dirty="0"/>
              <a:t> для </a:t>
            </a:r>
            <a:r>
              <a:rPr lang="ru-RU" dirty="0" err="1"/>
              <a:t>відвідування</a:t>
            </a:r>
            <a:r>
              <a:rPr lang="ru-RU" dirty="0"/>
              <a:t> туристами </a:t>
            </a:r>
            <a:r>
              <a:rPr lang="ru-RU" dirty="0" err="1"/>
              <a:t>концертів</a:t>
            </a:r>
            <a:r>
              <a:rPr lang="ru-RU" dirty="0"/>
              <a:t>, </a:t>
            </a:r>
            <a:r>
              <a:rPr lang="ru-RU" dirty="0" err="1"/>
              <a:t>спортивних</a:t>
            </a:r>
            <a:r>
              <a:rPr lang="ru-RU" dirty="0"/>
              <a:t> та </a:t>
            </a:r>
            <a:r>
              <a:rPr lang="ru-RU" dirty="0" err="1"/>
              <a:t>культурних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, </a:t>
            </a:r>
            <a:r>
              <a:rPr lang="ru-RU" dirty="0" err="1"/>
              <a:t>обслуговування</a:t>
            </a:r>
            <a:r>
              <a:rPr lang="ru-RU" dirty="0"/>
              <a:t> </a:t>
            </a:r>
            <a:r>
              <a:rPr lang="ru-RU" dirty="0" err="1"/>
              <a:t>конгресів</a:t>
            </a:r>
            <a:r>
              <a:rPr lang="ru-RU" dirty="0"/>
              <a:t>, </a:t>
            </a:r>
            <a:r>
              <a:rPr lang="ru-RU" dirty="0" err="1"/>
              <a:t>ярмарків</a:t>
            </a:r>
            <a:r>
              <a:rPr lang="ru-RU" dirty="0"/>
              <a:t>, </a:t>
            </a:r>
            <a:r>
              <a:rPr lang="ru-RU" dirty="0" err="1"/>
              <a:t>виставок</a:t>
            </a:r>
            <a:r>
              <a:rPr lang="ru-RU" dirty="0"/>
              <a:t>. </a:t>
            </a:r>
            <a:r>
              <a:rPr lang="ru-RU" dirty="0" err="1"/>
              <a:t>Фактично</a:t>
            </a:r>
            <a:r>
              <a:rPr lang="ru-RU" dirty="0"/>
              <a:t> автобус - </a:t>
            </a:r>
            <a:r>
              <a:rPr lang="ru-RU" dirty="0" err="1"/>
              <a:t>єдиний</a:t>
            </a:r>
            <a:r>
              <a:rPr lang="ru-RU" dirty="0"/>
              <a:t> </a:t>
            </a:r>
            <a:r>
              <a:rPr lang="ru-RU" dirty="0" err="1"/>
              <a:t>транспортний</a:t>
            </a:r>
            <a:r>
              <a:rPr lang="ru-RU" dirty="0"/>
              <a:t> </a:t>
            </a:r>
            <a:r>
              <a:rPr lang="ru-RU" dirty="0" err="1"/>
              <a:t>засіб</a:t>
            </a:r>
            <a:r>
              <a:rPr lang="ru-RU" dirty="0"/>
              <a:t> для </a:t>
            </a:r>
            <a:r>
              <a:rPr lang="ru-RU" dirty="0" err="1"/>
              <a:t>виконання</a:t>
            </a:r>
            <a:r>
              <a:rPr lang="ru-RU" dirty="0"/>
              <a:t> так </a:t>
            </a:r>
            <a:r>
              <a:rPr lang="ru-RU" dirty="0" err="1"/>
              <a:t>званих</a:t>
            </a:r>
            <a:r>
              <a:rPr lang="ru-RU" dirty="0"/>
              <a:t> трансфер-</a:t>
            </a:r>
            <a:r>
              <a:rPr lang="ru-RU" dirty="0" err="1"/>
              <a:t>перевезень</a:t>
            </a:r>
            <a:r>
              <a:rPr lang="ru-RU" dirty="0"/>
              <a:t> </a:t>
            </a:r>
            <a:r>
              <a:rPr lang="ru-RU" dirty="0" err="1"/>
              <a:t>туристів</a:t>
            </a:r>
            <a:r>
              <a:rPr lang="ru-RU" dirty="0"/>
              <a:t> на </a:t>
            </a:r>
            <a:r>
              <a:rPr lang="ru-RU" dirty="0" err="1"/>
              <a:t>відрізках</a:t>
            </a:r>
            <a:r>
              <a:rPr lang="ru-RU" dirty="0"/>
              <a:t> маршруту: </a:t>
            </a:r>
            <a:r>
              <a:rPr lang="ru-RU" dirty="0" err="1"/>
              <a:t>летовище</a:t>
            </a:r>
            <a:r>
              <a:rPr lang="ru-RU" dirty="0"/>
              <a:t> - </a:t>
            </a:r>
            <a:r>
              <a:rPr lang="ru-RU" dirty="0" err="1"/>
              <a:t>готель</a:t>
            </a:r>
            <a:r>
              <a:rPr lang="ru-RU" dirty="0"/>
              <a:t> -</a:t>
            </a:r>
            <a:r>
              <a:rPr lang="ru-RU" dirty="0" err="1"/>
              <a:t>летовище</a:t>
            </a:r>
            <a:r>
              <a:rPr lang="ru-RU" dirty="0"/>
              <a:t>, вокзал - </a:t>
            </a:r>
            <a:r>
              <a:rPr lang="ru-RU" dirty="0" err="1"/>
              <a:t>готель</a:t>
            </a:r>
            <a:r>
              <a:rPr lang="ru-RU" dirty="0"/>
              <a:t> - вокзал.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2024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ÐÐ°ÑÑÐ¸Ð½ÐºÐ¸ Ð¿Ð¾ Ð·Ð°Ð¿ÑÐ¾ÑÑ Ð°Ð²ÑÐ¾Ð±ÑÑ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333" y="1798526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ÐÐ°ÑÑÐ¸Ð½ÐºÐ¸ Ð¿Ð¾ Ð·Ð°Ð¿ÑÐ¾ÑÑ ÐÐ±ÑÐ»ÑÐ³Ð¾Ð²ÑÐ²Ð°Ð½Ð½Ñ Ð°Ð²ÑÐ¾Ð¼Ð¾Ð±ÑÐ»ÑÐ½Ð¸Ð¼ ÑÑÐ°Ð½ÑÐ¿Ð¾ÑÑÐ¾Ð¼ ÑÐ¾ÑÐ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13" y="585621"/>
            <a:ext cx="4849300" cy="3110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217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5712" y="713327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Негативне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уявлення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про автобус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конкретизується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такими характеристиками: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транспортний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засіб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для коротких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відстаней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небезпечний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транспортний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засіб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транспортний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засіб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для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пенсіонерів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низький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рівень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комфорту,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відсутність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належних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вигод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680" y="2119535"/>
            <a:ext cx="5163399" cy="3702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1921" y="3037654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Позитивне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уявлення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про автобус, як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туристичний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транспортний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засіб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містить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такі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характеристики,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які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вирізняють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його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серед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туристичної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клієнтури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зручний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доступний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практичний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не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потребує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особистої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ініціативи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для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резервування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місць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використання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додаткових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транспортних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засобів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комфортний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для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сидіння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огляду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довкілля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обладнаний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відповідно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до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вимог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частини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клієнтури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транспортно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добре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пристосовується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- не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пов'язаний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певними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лініями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руху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створює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умови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для контакту 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довкіллям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досить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дешевий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085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5255" y="509815"/>
            <a:ext cx="1100285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Автобусний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транспорт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поділяють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за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класами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розміщення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Швидкісні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автобуси-експреси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високого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класу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мають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спальні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місця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туалети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барні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стійки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аудіо-відеотехніку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та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інше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Найбільша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Скандинавії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туристична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фірма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„НАGА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Reiser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",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що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займається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організацією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автобусних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турів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має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власний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парк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із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100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туристських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автобусів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категорії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„люкс" 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кількістю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місць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від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10 до 80.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Автобуси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обладнані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широкими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тонованими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панорамними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вікнами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системами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кондиціонування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повітря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стереомагнітолами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виведенням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на систему салонного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повідомлення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мобільними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телефонами в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салоні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що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уможливлюють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вихідні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й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вхідні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міжнародні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дзвінки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відкидними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сидіннями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підставками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для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ніг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індивідуальним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освітленням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для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читання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системами салонного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повідомлення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холодильниками;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туалетами;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місткими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багажними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відділеннями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704" y="3347517"/>
            <a:ext cx="6222598" cy="3332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685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1102" y="771590"/>
            <a:ext cx="5812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/>
            <a:r>
              <a:rPr lang="ru-RU" b="1" i="1" u="sng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Обслуговування</a:t>
            </a:r>
            <a:r>
              <a:rPr lang="ru-RU" b="1" i="1" u="sng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b="1" i="1" u="sng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залізничним</a:t>
            </a:r>
            <a:r>
              <a:rPr lang="ru-RU" b="1" i="1" u="sng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транспортом</a:t>
            </a:r>
            <a:endParaRPr lang="ru-RU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60" y="1289294"/>
            <a:ext cx="103331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Основа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діяльності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залізничного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пасажирського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транспорту -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здійснення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міжнародних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і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внутрішніх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перевезень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між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містами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або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регіонами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тобто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надання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послуг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перевезення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Залізничний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транспорт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характеризується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високою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регулярністю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роботи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незалежно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від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кліматичних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умов і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пір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року.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Він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забезпечує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велику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перевізну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здатність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володіє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достатньо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високими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швидкостями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для доставки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пасажирів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значною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маневрувальністю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використанні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рухомого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складу, 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також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має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порівняно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низьку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ціну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за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перевезення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Ставлення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туристичної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клієнтури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до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залізничного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транспорту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визначається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такими характеристиками: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надійність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безпека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зручність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1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538" y="3597618"/>
            <a:ext cx="6286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190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1369" y="4584879"/>
            <a:ext cx="112561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Існує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три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види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туристичних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залізничних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перевезень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формується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повністю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турпоїзд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поїзді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виділяють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один вагон для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туристів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туристи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їдуть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самостійно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Останнім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часом в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Україні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чартерні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перевезення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на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спеціальних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туристських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поїздах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по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лінійних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кільцевих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і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радіальних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екскурсійних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маршрутах практично не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здійснюються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17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07" y="376193"/>
            <a:ext cx="5900626" cy="388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ÐÐ°ÑÑÐ¸Ð½ÐºÐ¸ Ð¿Ð¾ Ð·Ð°Ð¿ÑÐ¾ÑÑ Ð¿Ð¾ÐµÐ·Ð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459" y="1828800"/>
            <a:ext cx="5122405" cy="3414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258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97704" y="208117"/>
            <a:ext cx="7122813" cy="47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uk-UA" sz="24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Перевезення туристів авіаційним транспортом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648" y="875909"/>
            <a:ext cx="6096000" cy="19831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uk-UA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Авіаперевезення сьогодні виконують більше однієї третини всіх перевезень міжнародних туристів у світі. За даними Всесвітньої Авіатранспортної Асоціації на межі століть загальні обсяги </a:t>
            </a:r>
            <a:r>
              <a:rPr lang="uk-UA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пасажироперевезень</a:t>
            </a:r>
            <a:r>
              <a:rPr lang="uk-UA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міжнародних лініях наближається до 400 млн. пасажирів і понад 900 млн. на внутрішніх лініях.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59110" y="5063933"/>
            <a:ext cx="6096000" cy="13665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uk-UA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Сьогодні обслуговування пасажирів на міжнародних авіалініях здійснюють понад 400 авіакомпаній. Середній вік експлуатації пасажирських літаків в світі становить 23 роки.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4" descr="ÐÐ°ÑÑÐ¸Ð½ÐºÐ¸ Ð¿Ð¾ Ð·Ð°Ð¿ÑÐ¾ÑÑ ÑÐ°Ð¼Ð¾Ð»ÐµÑ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16" y="3056808"/>
            <a:ext cx="5182232" cy="325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3" y="2164241"/>
            <a:ext cx="6376607" cy="252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242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Дерево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C6AE0645-98FF-411B-B0E9-59ABD78A0C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28</TotalTime>
  <Words>1189</Words>
  <Application>Microsoft Office PowerPoint</Application>
  <PresentationFormat>Широкоэкранный</PresentationFormat>
  <Paragraphs>60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Georgia</vt:lpstr>
      <vt:lpstr>Symbol</vt:lpstr>
      <vt:lpstr>Times New Roman</vt:lpstr>
      <vt:lpstr>Trebuchet MS</vt:lpstr>
      <vt:lpstr>Wingdings</vt:lpstr>
      <vt:lpstr>Дерево</vt:lpstr>
      <vt:lpstr>Принципи організації транспортного обслуговування туристів</vt:lpstr>
      <vt:lpstr>Зміст</vt:lpstr>
      <vt:lpstr>Туристичні перевезення на автотранспорті та залізничному транспорті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Принципи організації транспортного обслуговування туристів</dc:title>
  <dc:creator>vinyarskav@gmail.com</dc:creator>
  <cp:lastModifiedBy>Asus</cp:lastModifiedBy>
  <cp:revision>4</cp:revision>
  <dcterms:created xsi:type="dcterms:W3CDTF">2019-02-27T17:51:07Z</dcterms:created>
  <dcterms:modified xsi:type="dcterms:W3CDTF">2019-03-03T18:40:56Z</dcterms:modified>
</cp:coreProperties>
</file>