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7" r:id="rId11"/>
    <p:sldId id="268" r:id="rId12"/>
    <p:sldId id="269" r:id="rId13"/>
    <p:sldId id="270" r:id="rId14"/>
    <p:sldId id="271" r:id="rId15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120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4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4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и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90A66AE-81F5-474A-B74B-EE41E9320F19}" type="datetimeFigureOut">
              <a:rPr lang="uk-UA" smtClean="0"/>
              <a:t>25.02.2019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64F593F-0D5B-4CF0-BEE2-6583C73E7271}" type="slidenum">
              <a:rPr lang="uk-UA" smtClean="0"/>
              <a:t>‹#›</a:t>
            </a:fld>
            <a:endParaRPr lang="uk-UA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Зразок підзаголовка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  <p:sndAc>
          <p:stSnd>
            <p:snd r:embed="rId1" name="click.wav"/>
          </p:stSnd>
        </p:sndAc>
      </p:transition>
    </mc:Choice>
    <mc:Fallback xmlns="">
      <p:transition spd="slow">
        <p:fade/>
        <p:sndAc>
          <p:stSnd>
            <p:snd r:embed="rId4" name="click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25.02.2019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‹#›</a:t>
            </a:fld>
            <a:endParaRPr lang="uk-UA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  <p:sndAc>
          <p:stSnd>
            <p:snd r:embed="rId1" name="click.wav"/>
          </p:stSnd>
        </p:sndAc>
      </p:transition>
    </mc:Choice>
    <mc:Fallback xmlns="">
      <p:transition spd="slow">
        <p:fade/>
        <p:sndAc>
          <p:stSnd>
            <p:snd r:embed="rId3" name="click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25.02.2019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‹#›</a:t>
            </a:fld>
            <a:endParaRPr lang="uk-UA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  <p:sndAc>
          <p:stSnd>
            <p:snd r:embed="rId1" name="click.wav"/>
          </p:stSnd>
        </p:sndAc>
      </p:transition>
    </mc:Choice>
    <mc:Fallback xmlns="">
      <p:transition spd="slow">
        <p:fade/>
        <p:sndAc>
          <p:stSnd>
            <p:snd r:embed="rId3" name="click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25.02.2019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‹#›</a:t>
            </a:fld>
            <a:endParaRPr lang="uk-UA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  <p:sndAc>
          <p:stSnd>
            <p:snd r:embed="rId1" name="click.wav"/>
          </p:stSnd>
        </p:sndAc>
      </p:transition>
    </mc:Choice>
    <mc:Fallback xmlns="">
      <p:transition spd="slow">
        <p:fade/>
        <p:sndAc>
          <p:stSnd>
            <p:snd r:embed="rId3" name="click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3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25.02.2019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‹#›</a:t>
            </a:fld>
            <a:endParaRPr lang="uk-U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  <p:sndAc>
          <p:stSnd>
            <p:snd r:embed="rId1" name="click.wav"/>
          </p:stSnd>
        </p:sndAc>
      </p:transition>
    </mc:Choice>
    <mc:Fallback xmlns="">
      <p:transition spd="slow">
        <p:fade/>
        <p:sndAc>
          <p:stSnd>
            <p:snd r:embed="rId4" name="click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25.02.2019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‹#›</a:t>
            </a:fld>
            <a:endParaRPr lang="uk-UA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  <p:sndAc>
          <p:stSnd>
            <p:snd r:embed="rId1" name="click.wav"/>
          </p:stSnd>
        </p:sndAc>
      </p:transition>
    </mc:Choice>
    <mc:Fallback xmlns="">
      <p:transition spd="slow">
        <p:fade/>
        <p:sndAc>
          <p:stSnd>
            <p:snd r:embed="rId3" name="click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25.02.2019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‹#›</a:t>
            </a:fld>
            <a:endParaRPr lang="uk-UA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  <p:sndAc>
          <p:stSnd>
            <p:snd r:embed="rId1" name="click.wav"/>
          </p:stSnd>
        </p:sndAc>
      </p:transition>
    </mc:Choice>
    <mc:Fallback xmlns="">
      <p:transition spd="slow">
        <p:fade/>
        <p:sndAc>
          <p:stSnd>
            <p:snd r:embed="rId3" name="click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25.02.2019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‹#›</a:t>
            </a:fld>
            <a:endParaRPr lang="uk-UA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  <p:sndAc>
          <p:stSnd>
            <p:snd r:embed="rId1" name="click.wav"/>
          </p:stSnd>
        </p:sndAc>
      </p:transition>
    </mc:Choice>
    <mc:Fallback xmlns="">
      <p:transition spd="slow">
        <p:fade/>
        <p:sndAc>
          <p:stSnd>
            <p:snd r:embed="rId3" name="click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25.02.2019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  <p:sndAc>
          <p:stSnd>
            <p:snd r:embed="rId1" name="click.wav"/>
          </p:stSnd>
        </p:sndAc>
      </p:transition>
    </mc:Choice>
    <mc:Fallback xmlns="">
      <p:transition spd="slow">
        <p:fade/>
        <p:sndAc>
          <p:stSnd>
            <p:snd r:embed="rId3" name="click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25.02.2019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  <p:sndAc>
          <p:stSnd>
            <p:snd r:embed="rId1" name="click.wav"/>
          </p:stSnd>
        </p:sndAc>
      </p:transition>
    </mc:Choice>
    <mc:Fallback xmlns="">
      <p:transition spd="slow">
        <p:fade/>
        <p:sndAc>
          <p:stSnd>
            <p:snd r:embed="rId3" name="click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uk-UA" smtClean="0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25.02.2019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  <p:sndAc>
          <p:stSnd>
            <p:snd r:embed="rId1" name="click.wav"/>
          </p:stSnd>
        </p:sndAc>
      </p:transition>
    </mc:Choice>
    <mc:Fallback xmlns="">
      <p:transition spd="slow">
        <p:fade/>
        <p:sndAc>
          <p:stSnd>
            <p:snd r:embed="rId3" name="click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90A66AE-81F5-474A-B74B-EE41E9320F19}" type="datetimeFigureOut">
              <a:rPr lang="uk-UA" smtClean="0"/>
              <a:t>25.02.2019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764F593F-0D5B-4CF0-BEE2-6583C73E7271}" type="slidenum">
              <a:rPr lang="uk-UA" smtClean="0"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3400">
        <p14:reveal/>
        <p:sndAc>
          <p:stSnd>
            <p:snd r:embed="rId13" name="click.wav"/>
          </p:stSnd>
        </p:sndAc>
      </p:transition>
    </mc:Choice>
    <mc:Fallback xmlns="">
      <p:transition spd="slow">
        <p:fade/>
        <p:sndAc>
          <p:stSnd>
            <p:snd r:embed="rId14" name="click.wav"/>
          </p:stSnd>
        </p:sndAc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8.xml"/><Relationship Id="rId6" Type="http://schemas.openxmlformats.org/officeDocument/2006/relationships/audio" Target="../media/audio1.wav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audio" Target="../media/audio1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audio" Target="../media/audio1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audio" Target="../media/audio1.wav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268760"/>
            <a:ext cx="6777318" cy="1731982"/>
          </a:xfrm>
        </p:spPr>
        <p:txBody>
          <a:bodyPr>
            <a:normAutofit fontScale="90000"/>
          </a:bodyPr>
          <a:lstStyle/>
          <a:p>
            <a:pPr algn="l"/>
            <a:r>
              <a:rPr lang="uk-UA" dirty="0" smtClean="0"/>
              <a:t/>
            </a:r>
            <a:br>
              <a:rPr lang="uk-UA" dirty="0" smtClean="0"/>
            </a:br>
            <a:r>
              <a:rPr lang="uk-UA" dirty="0"/>
              <a:t/>
            </a:r>
            <a:br>
              <a:rPr lang="uk-UA" dirty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/>
              <a:t/>
            </a:r>
            <a:br>
              <a:rPr lang="uk-UA" dirty="0"/>
            </a:br>
            <a:r>
              <a:rPr lang="uk-UA" smtClean="0"/>
              <a:t/>
            </a:r>
            <a:br>
              <a:rPr lang="uk-UA" smtClean="0"/>
            </a:br>
            <a:r>
              <a:rPr lang="uk-UA" smtClean="0"/>
              <a:t>Тема:6</a:t>
            </a:r>
            <a:r>
              <a:rPr lang="uk-UA" dirty="0" smtClean="0"/>
              <a:t/>
            </a:r>
            <a:br>
              <a:rPr lang="uk-UA" dirty="0" smtClean="0"/>
            </a:br>
            <a:r>
              <a:rPr lang="uk-UA" sz="4000" dirty="0" smtClean="0"/>
              <a:t>Перевезення туристів автомобільним транспортом</a:t>
            </a:r>
            <a:endParaRPr lang="uk-UA" sz="4000" dirty="0"/>
          </a:p>
        </p:txBody>
      </p:sp>
      <p:sp>
        <p:nvSpPr>
          <p:cNvPr id="4" name="Пі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730321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  <p:sndAc>
          <p:stSnd>
            <p:snd r:embed="rId2" name="click.wav"/>
          </p:stSnd>
        </p:sndAc>
      </p:transition>
    </mc:Choice>
    <mc:Fallback xmlns="">
      <p:transition spd="slow">
        <p:fade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836712"/>
            <a:ext cx="7756263" cy="1054250"/>
          </a:xfrm>
        </p:spPr>
        <p:txBody>
          <a:bodyPr/>
          <a:lstStyle/>
          <a:p>
            <a:r>
              <a:rPr lang="uk-UA" sz="3600" dirty="0" smtClean="0">
                <a:solidFill>
                  <a:schemeClr val="bg2">
                    <a:lumMod val="25000"/>
                  </a:schemeClr>
                </a:solidFill>
              </a:rPr>
              <a:t>4.Організація </a:t>
            </a:r>
            <a:r>
              <a:rPr lang="uk-UA" sz="3600" dirty="0">
                <a:solidFill>
                  <a:schemeClr val="bg2">
                    <a:lumMod val="25000"/>
                  </a:schemeClr>
                </a:solidFill>
              </a:rPr>
              <a:t>спеціалізованих автобусних турів.</a:t>
            </a:r>
            <a:br>
              <a:rPr lang="uk-UA" sz="3600" dirty="0">
                <a:solidFill>
                  <a:schemeClr val="bg2">
                    <a:lumMod val="25000"/>
                  </a:schemeClr>
                </a:solidFill>
              </a:rPr>
            </a:br>
            <a:endParaRPr lang="uk-UA" sz="36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95537" y="2248347"/>
            <a:ext cx="8208912" cy="387781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uk-UA" dirty="0"/>
              <a:t>Можна виділити два способи організації нерегулярних перевезень туристів</a:t>
            </a:r>
            <a:r>
              <a:rPr lang="uk-UA" dirty="0" smtClean="0"/>
              <a:t>:</a:t>
            </a:r>
            <a:endParaRPr lang="uk-UA" dirty="0"/>
          </a:p>
          <a:p>
            <a:r>
              <a:rPr lang="uk-UA" dirty="0"/>
              <a:t>1. Туристична фірма розроблює певний автобусний тур і доручає перевезення транспортній організації, яка організує перевезення за даним маршрутом, виконує технічне обслуговування рейсу</a:t>
            </a:r>
            <a:r>
              <a:rPr lang="uk-UA" dirty="0" smtClean="0"/>
              <a:t>.</a:t>
            </a:r>
            <a:endParaRPr lang="uk-UA" dirty="0"/>
          </a:p>
          <a:p>
            <a:r>
              <a:rPr lang="ru-RU" dirty="0"/>
              <a:t>2. </a:t>
            </a:r>
            <a:r>
              <a:rPr lang="ru-RU" dirty="0" err="1"/>
              <a:t>Туристична</a:t>
            </a:r>
            <a:r>
              <a:rPr lang="ru-RU" dirty="0"/>
              <a:t> </a:t>
            </a:r>
            <a:r>
              <a:rPr lang="ru-RU" dirty="0" err="1"/>
              <a:t>фірма</a:t>
            </a:r>
            <a:r>
              <a:rPr lang="ru-RU" dirty="0"/>
              <a:t> </a:t>
            </a:r>
            <a:r>
              <a:rPr lang="ru-RU" dirty="0" err="1"/>
              <a:t>орендує</a:t>
            </a:r>
            <a:r>
              <a:rPr lang="ru-RU" dirty="0"/>
              <a:t> автобус у </a:t>
            </a:r>
            <a:r>
              <a:rPr lang="ru-RU" dirty="0" err="1"/>
              <a:t>транспортній</a:t>
            </a:r>
            <a:r>
              <a:rPr lang="ru-RU" dirty="0"/>
              <a:t> </a:t>
            </a:r>
            <a:r>
              <a:rPr lang="ru-RU" dirty="0" err="1"/>
              <a:t>організації</a:t>
            </a:r>
            <a:r>
              <a:rPr lang="ru-RU" dirty="0"/>
              <a:t> (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приватної</a:t>
            </a:r>
            <a:r>
              <a:rPr lang="ru-RU" dirty="0"/>
              <a:t> особи) і сама </a:t>
            </a:r>
            <a:r>
              <a:rPr lang="ru-RU" dirty="0" err="1"/>
              <a:t>організує</a:t>
            </a:r>
            <a:r>
              <a:rPr lang="ru-RU" dirty="0"/>
              <a:t> </a:t>
            </a:r>
            <a:r>
              <a:rPr lang="ru-RU" dirty="0" err="1"/>
              <a:t>перевезення</a:t>
            </a:r>
            <a:r>
              <a:rPr lang="ru-RU" dirty="0"/>
              <a:t>. </a:t>
            </a:r>
            <a:r>
              <a:rPr lang="ru-RU" dirty="0" err="1"/>
              <a:t>Проте</a:t>
            </a:r>
            <a:r>
              <a:rPr lang="ru-RU" dirty="0"/>
              <a:t> у </a:t>
            </a:r>
            <a:r>
              <a:rPr lang="ru-RU" dirty="0" err="1"/>
              <a:t>даному</a:t>
            </a:r>
            <a:r>
              <a:rPr lang="ru-RU" dirty="0"/>
              <a:t> </a:t>
            </a:r>
            <a:r>
              <a:rPr lang="ru-RU" dirty="0" err="1"/>
              <a:t>випадку</a:t>
            </a:r>
            <a:r>
              <a:rPr lang="ru-RU" dirty="0"/>
              <a:t> </a:t>
            </a:r>
            <a:r>
              <a:rPr lang="ru-RU" dirty="0" err="1"/>
              <a:t>така</a:t>
            </a:r>
            <a:r>
              <a:rPr lang="ru-RU" dirty="0"/>
              <a:t> </a:t>
            </a:r>
            <a:r>
              <a:rPr lang="ru-RU" dirty="0" err="1"/>
              <a:t>фірма</a:t>
            </a:r>
            <a:r>
              <a:rPr lang="ru-RU" dirty="0"/>
              <a:t> повинна </a:t>
            </a:r>
            <a:r>
              <a:rPr lang="ru-RU" dirty="0" err="1"/>
              <a:t>мати</a:t>
            </a:r>
            <a:r>
              <a:rPr lang="ru-RU" dirty="0"/>
              <a:t> </a:t>
            </a:r>
            <a:r>
              <a:rPr lang="ru-RU" dirty="0" err="1"/>
              <a:t>ліцензію</a:t>
            </a:r>
            <a:r>
              <a:rPr lang="ru-RU" dirty="0"/>
              <a:t> на </a:t>
            </a:r>
            <a:r>
              <a:rPr lang="ru-RU" dirty="0" err="1"/>
              <a:t>здійснення</a:t>
            </a:r>
            <a:r>
              <a:rPr lang="ru-RU" dirty="0"/>
              <a:t> </a:t>
            </a:r>
            <a:r>
              <a:rPr lang="ru-RU" dirty="0" err="1"/>
              <a:t>перевезень</a:t>
            </a:r>
            <a:r>
              <a:rPr lang="ru-RU" dirty="0"/>
              <a:t> </a:t>
            </a:r>
            <a:r>
              <a:rPr lang="ru-RU" dirty="0" err="1"/>
              <a:t>пасажирів</a:t>
            </a:r>
            <a:r>
              <a:rPr lang="ru-RU" dirty="0"/>
              <a:t> у </a:t>
            </a:r>
            <a:r>
              <a:rPr lang="ru-RU" dirty="0" err="1"/>
              <a:t>міжнародному</a:t>
            </a:r>
            <a:r>
              <a:rPr lang="ru-RU" dirty="0"/>
              <a:t> </a:t>
            </a:r>
            <a:r>
              <a:rPr lang="ru-RU" dirty="0" err="1"/>
              <a:t>напрямі</a:t>
            </a:r>
            <a:r>
              <a:rPr lang="ru-RU" dirty="0"/>
              <a:t>, </a:t>
            </a:r>
            <a:r>
              <a:rPr lang="ru-RU" dirty="0" err="1"/>
              <a:t>необхідні</a:t>
            </a:r>
            <a:r>
              <a:rPr lang="ru-RU" dirty="0"/>
              <a:t> </a:t>
            </a:r>
            <a:r>
              <a:rPr lang="ru-RU" dirty="0" err="1"/>
              <a:t>дозволи</a:t>
            </a:r>
            <a:r>
              <a:rPr lang="ru-RU" dirty="0"/>
              <a:t> й т. </a:t>
            </a:r>
            <a:r>
              <a:rPr lang="ru-RU" dirty="0" err="1"/>
              <a:t>ін</a:t>
            </a:r>
            <a:r>
              <a:rPr lang="ru-RU" dirty="0"/>
              <a:t>.</a:t>
            </a:r>
          </a:p>
          <a:p>
            <a:endParaRPr lang="ru-RU" dirty="0"/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696869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  <p:sndAc>
          <p:stSnd>
            <p:snd r:embed="rId2" name="click.wav"/>
          </p:stSnd>
        </p:sndAc>
      </p:transition>
    </mc:Choice>
    <mc:Fallback xmlns="">
      <p:transition spd="slow">
        <p:fade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місту 1"/>
          <p:cNvSpPr>
            <a:spLocks noGrp="1"/>
          </p:cNvSpPr>
          <p:nvPr>
            <p:ph idx="1"/>
          </p:nvPr>
        </p:nvSpPr>
        <p:spPr>
          <a:xfrm>
            <a:off x="323528" y="1916832"/>
            <a:ext cx="8568952" cy="4608512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ru-RU" sz="1800" dirty="0"/>
          </a:p>
          <a:p>
            <a:r>
              <a:rPr lang="ru-RU" sz="1800" dirty="0" err="1"/>
              <a:t>Перевезення</a:t>
            </a:r>
            <a:r>
              <a:rPr lang="ru-RU" sz="1800" dirty="0"/>
              <a:t> «</a:t>
            </a:r>
            <a:r>
              <a:rPr lang="ru-RU" sz="1800" dirty="0" err="1"/>
              <a:t>маятникові</a:t>
            </a:r>
            <a:r>
              <a:rPr lang="ru-RU" sz="1800" dirty="0"/>
              <a:t>» - </a:t>
            </a:r>
            <a:r>
              <a:rPr lang="ru-RU" sz="1800" dirty="0" err="1"/>
              <a:t>перевезення</a:t>
            </a:r>
            <a:r>
              <a:rPr lang="ru-RU" sz="1800" dirty="0"/>
              <a:t> </a:t>
            </a:r>
            <a:r>
              <a:rPr lang="ru-RU" sz="1800" dirty="0" err="1"/>
              <a:t>групи</a:t>
            </a:r>
            <a:r>
              <a:rPr lang="ru-RU" sz="1800" dirty="0"/>
              <a:t> </a:t>
            </a:r>
            <a:r>
              <a:rPr lang="ru-RU" sz="1800" dirty="0" err="1"/>
              <a:t>пасажирів</a:t>
            </a:r>
            <a:r>
              <a:rPr lang="ru-RU" sz="1800" dirty="0"/>
              <a:t>, </a:t>
            </a:r>
            <a:r>
              <a:rPr lang="ru-RU" sz="1800" dirty="0" err="1"/>
              <a:t>що</a:t>
            </a:r>
            <a:r>
              <a:rPr lang="ru-RU" sz="1800" dirty="0"/>
              <a:t> </a:t>
            </a:r>
            <a:r>
              <a:rPr lang="ru-RU" sz="1800" dirty="0" err="1"/>
              <a:t>здійснюються</a:t>
            </a:r>
            <a:r>
              <a:rPr lang="ru-RU" sz="1800" dirty="0"/>
              <a:t> у </a:t>
            </a:r>
            <a:r>
              <a:rPr lang="ru-RU" sz="1800" dirty="0" err="1"/>
              <a:t>визначений</a:t>
            </a:r>
            <a:r>
              <a:rPr lang="ru-RU" sz="1800" dirty="0"/>
              <a:t> </a:t>
            </a:r>
            <a:r>
              <a:rPr lang="ru-RU" sz="1800" dirty="0" err="1"/>
              <a:t>термін</a:t>
            </a:r>
            <a:r>
              <a:rPr lang="ru-RU" sz="1800" dirty="0"/>
              <a:t> з </a:t>
            </a:r>
            <a:r>
              <a:rPr lang="ru-RU" sz="1800" dirty="0" err="1"/>
              <a:t>території</a:t>
            </a:r>
            <a:r>
              <a:rPr lang="ru-RU" sz="1800" dirty="0"/>
              <a:t> </a:t>
            </a:r>
            <a:r>
              <a:rPr lang="ru-RU" sz="1800" dirty="0" err="1"/>
              <a:t>однієї</a:t>
            </a:r>
            <a:r>
              <a:rPr lang="ru-RU" sz="1800" dirty="0"/>
              <a:t> </a:t>
            </a:r>
            <a:r>
              <a:rPr lang="ru-RU" sz="1800" dirty="0" err="1"/>
              <a:t>держави</a:t>
            </a:r>
            <a:r>
              <a:rPr lang="ru-RU" sz="1800" dirty="0"/>
              <a:t> до </a:t>
            </a:r>
            <a:r>
              <a:rPr lang="ru-RU" sz="1800" dirty="0" err="1"/>
              <a:t>місця</a:t>
            </a:r>
            <a:r>
              <a:rPr lang="ru-RU" sz="1800" dirty="0"/>
              <a:t> </a:t>
            </a:r>
            <a:r>
              <a:rPr lang="ru-RU" sz="1800" dirty="0" err="1"/>
              <a:t>тимчасового</a:t>
            </a:r>
            <a:r>
              <a:rPr lang="ru-RU" sz="1800" dirty="0"/>
              <a:t> </a:t>
            </a:r>
            <a:r>
              <a:rPr lang="ru-RU" sz="1800" dirty="0" err="1"/>
              <a:t>перебування</a:t>
            </a:r>
            <a:r>
              <a:rPr lang="ru-RU" sz="1800" dirty="0"/>
              <a:t> на </a:t>
            </a:r>
            <a:r>
              <a:rPr lang="ru-RU" sz="1800" dirty="0" err="1"/>
              <a:t>території</a:t>
            </a:r>
            <a:r>
              <a:rPr lang="ru-RU" sz="1800" dirty="0"/>
              <a:t> </a:t>
            </a:r>
            <a:r>
              <a:rPr lang="ru-RU" sz="1800" dirty="0" err="1"/>
              <a:t>іншої</a:t>
            </a:r>
            <a:r>
              <a:rPr lang="ru-RU" sz="1800" dirty="0"/>
              <a:t> </a:t>
            </a:r>
            <a:r>
              <a:rPr lang="ru-RU" sz="1800" dirty="0" err="1"/>
              <a:t>держави</a:t>
            </a:r>
            <a:r>
              <a:rPr lang="ru-RU" sz="1800" dirty="0"/>
              <a:t> з </a:t>
            </a:r>
            <a:r>
              <a:rPr lang="ru-RU" sz="1800" dirty="0" err="1"/>
              <a:t>подальшим</a:t>
            </a:r>
            <a:r>
              <a:rPr lang="ru-RU" sz="1800" dirty="0"/>
              <a:t> </a:t>
            </a:r>
            <a:r>
              <a:rPr lang="ru-RU" sz="1800" dirty="0" err="1"/>
              <a:t>поверненням</a:t>
            </a:r>
            <a:r>
              <a:rPr lang="ru-RU" sz="1800" dirty="0"/>
              <a:t> </a:t>
            </a:r>
            <a:r>
              <a:rPr lang="ru-RU" sz="1800" dirty="0" err="1"/>
              <a:t>групи</a:t>
            </a:r>
            <a:r>
              <a:rPr lang="ru-RU" sz="1800" dirty="0"/>
              <a:t> автобусом того ж </a:t>
            </a:r>
            <a:r>
              <a:rPr lang="ru-RU" sz="1800" dirty="0" err="1"/>
              <a:t>перевізника</a:t>
            </a:r>
            <a:r>
              <a:rPr lang="ru-RU" sz="1800" dirty="0"/>
              <a:t> в державу </a:t>
            </a:r>
            <a:r>
              <a:rPr lang="ru-RU" sz="1800" dirty="0" err="1"/>
              <a:t>їх</a:t>
            </a:r>
            <a:r>
              <a:rPr lang="ru-RU" sz="1800" dirty="0"/>
              <a:t> початкового </a:t>
            </a:r>
            <a:r>
              <a:rPr lang="ru-RU" sz="1800" dirty="0" err="1"/>
              <a:t>від’їзду</a:t>
            </a:r>
            <a:r>
              <a:rPr lang="ru-RU" sz="1800" dirty="0" smtClean="0"/>
              <a:t>.</a:t>
            </a:r>
            <a:endParaRPr lang="ru-RU" sz="1800" dirty="0"/>
          </a:p>
          <a:p>
            <a:r>
              <a:rPr lang="ru-RU" sz="1800" dirty="0" err="1"/>
              <a:t>Перевезення</a:t>
            </a:r>
            <a:r>
              <a:rPr lang="ru-RU" sz="1800" dirty="0"/>
              <a:t> «</a:t>
            </a:r>
            <a:r>
              <a:rPr lang="ru-RU" sz="1800" dirty="0" err="1"/>
              <a:t>із</a:t>
            </a:r>
            <a:r>
              <a:rPr lang="ru-RU" sz="1800" dirty="0"/>
              <a:t> </a:t>
            </a:r>
            <a:r>
              <a:rPr lang="ru-RU" sz="1800" dirty="0" err="1"/>
              <a:t>зачиненими</a:t>
            </a:r>
            <a:r>
              <a:rPr lang="ru-RU" sz="1800" dirty="0"/>
              <a:t> </a:t>
            </a:r>
            <a:r>
              <a:rPr lang="ru-RU" sz="1800" dirty="0" err="1"/>
              <a:t>дверима</a:t>
            </a:r>
            <a:r>
              <a:rPr lang="ru-RU" sz="1800" dirty="0"/>
              <a:t>» - </a:t>
            </a:r>
            <a:r>
              <a:rPr lang="ru-RU" sz="1800" dirty="0" err="1"/>
              <a:t>перевезення</a:t>
            </a:r>
            <a:r>
              <a:rPr lang="ru-RU" sz="1800" dirty="0"/>
              <a:t> </a:t>
            </a:r>
            <a:r>
              <a:rPr lang="ru-RU" sz="1800" dirty="0" err="1"/>
              <a:t>однієї</a:t>
            </a:r>
            <a:r>
              <a:rPr lang="ru-RU" sz="1800" dirty="0"/>
              <a:t> і </a:t>
            </a:r>
            <a:r>
              <a:rPr lang="ru-RU" sz="1800" dirty="0" err="1"/>
              <a:t>тієї</a:t>
            </a:r>
            <a:r>
              <a:rPr lang="ru-RU" sz="1800" dirty="0"/>
              <a:t> ж </a:t>
            </a:r>
            <a:r>
              <a:rPr lang="ru-RU" sz="1800" dirty="0" err="1"/>
              <a:t>групи</a:t>
            </a:r>
            <a:r>
              <a:rPr lang="ru-RU" sz="1800" dirty="0"/>
              <a:t> </a:t>
            </a:r>
            <a:r>
              <a:rPr lang="ru-RU" sz="1800" dirty="0" err="1"/>
              <a:t>пасажирів</a:t>
            </a:r>
            <a:r>
              <a:rPr lang="ru-RU" sz="1800" dirty="0"/>
              <a:t> одним автобусом на </a:t>
            </a:r>
            <a:r>
              <a:rPr lang="ru-RU" sz="1800" dirty="0" err="1"/>
              <a:t>протязі</a:t>
            </a:r>
            <a:r>
              <a:rPr lang="ru-RU" sz="1800" dirty="0"/>
              <a:t> </a:t>
            </a:r>
            <a:r>
              <a:rPr lang="ru-RU" sz="1800" dirty="0" err="1"/>
              <a:t>всієї</a:t>
            </a:r>
            <a:r>
              <a:rPr lang="ru-RU" sz="1800" dirty="0"/>
              <a:t> </a:t>
            </a:r>
            <a:r>
              <a:rPr lang="ru-RU" sz="1800" dirty="0" err="1"/>
              <a:t>подорожі</a:t>
            </a:r>
            <a:r>
              <a:rPr lang="ru-RU" sz="1800" dirty="0"/>
              <a:t> та доставка </a:t>
            </a:r>
            <a:r>
              <a:rPr lang="ru-RU" sz="1800" dirty="0" err="1"/>
              <a:t>їх</a:t>
            </a:r>
            <a:r>
              <a:rPr lang="ru-RU" sz="1800" dirty="0"/>
              <a:t> назад на </a:t>
            </a:r>
            <a:r>
              <a:rPr lang="ru-RU" sz="1800" dirty="0" err="1"/>
              <a:t>місце</a:t>
            </a:r>
            <a:r>
              <a:rPr lang="ru-RU" sz="1800" dirty="0"/>
              <a:t> </a:t>
            </a:r>
            <a:r>
              <a:rPr lang="ru-RU" sz="1800" dirty="0" err="1"/>
              <a:t>відправлення</a:t>
            </a:r>
            <a:r>
              <a:rPr lang="ru-RU" sz="1800" dirty="0" smtClean="0"/>
              <a:t>.</a:t>
            </a:r>
            <a:endParaRPr lang="ru-RU" sz="1800" dirty="0"/>
          </a:p>
          <a:p>
            <a:r>
              <a:rPr lang="ru-RU" sz="1800" dirty="0"/>
              <a:t>«</a:t>
            </a:r>
            <a:r>
              <a:rPr lang="ru-RU" sz="1800" dirty="0" err="1"/>
              <a:t>Човникові</a:t>
            </a:r>
            <a:r>
              <a:rPr lang="ru-RU" sz="1800" dirty="0"/>
              <a:t> </a:t>
            </a:r>
            <a:r>
              <a:rPr lang="ru-RU" sz="1800" dirty="0" err="1"/>
              <a:t>перевезення</a:t>
            </a:r>
            <a:r>
              <a:rPr lang="ru-RU" sz="1800" dirty="0"/>
              <a:t>» - </a:t>
            </a:r>
            <a:r>
              <a:rPr lang="ru-RU" sz="1800" dirty="0" err="1"/>
              <a:t>перевезення</a:t>
            </a:r>
            <a:r>
              <a:rPr lang="ru-RU" sz="1800" dirty="0"/>
              <a:t> </a:t>
            </a:r>
            <a:r>
              <a:rPr lang="ru-RU" sz="1800" dirty="0" err="1"/>
              <a:t>заздалегідь</a:t>
            </a:r>
            <a:r>
              <a:rPr lang="ru-RU" sz="1800" dirty="0"/>
              <a:t> </a:t>
            </a:r>
            <a:r>
              <a:rPr lang="ru-RU" sz="1800" dirty="0" err="1"/>
              <a:t>сформованої</a:t>
            </a:r>
            <a:r>
              <a:rPr lang="ru-RU" sz="1800" dirty="0"/>
              <a:t> </a:t>
            </a:r>
            <a:r>
              <a:rPr lang="ru-RU" sz="1800" dirty="0" err="1"/>
              <a:t>групи</a:t>
            </a:r>
            <a:r>
              <a:rPr lang="ru-RU" sz="1800" dirty="0"/>
              <a:t> </a:t>
            </a:r>
            <a:r>
              <a:rPr lang="ru-RU" sz="1800" dirty="0" err="1"/>
              <a:t>пасажирів</a:t>
            </a:r>
            <a:r>
              <a:rPr lang="ru-RU" sz="1800" dirty="0"/>
              <a:t> </a:t>
            </a:r>
            <a:r>
              <a:rPr lang="ru-RU" sz="1800" dirty="0" err="1"/>
              <a:t>із</a:t>
            </a:r>
            <a:r>
              <a:rPr lang="ru-RU" sz="1800" dirty="0"/>
              <a:t> одного пункту </a:t>
            </a:r>
            <a:r>
              <a:rPr lang="ru-RU" sz="1800" dirty="0" err="1"/>
              <a:t>відправлення</a:t>
            </a:r>
            <a:r>
              <a:rPr lang="ru-RU" sz="1800" dirty="0"/>
              <a:t> в один пункт </a:t>
            </a:r>
            <a:r>
              <a:rPr lang="ru-RU" sz="1800" dirty="0" err="1"/>
              <a:t>прибуття</a:t>
            </a:r>
            <a:r>
              <a:rPr lang="ru-RU" sz="1800" dirty="0"/>
              <a:t>. При </a:t>
            </a:r>
            <a:r>
              <a:rPr lang="ru-RU" sz="1800" dirty="0" err="1"/>
              <a:t>виконанні</a:t>
            </a:r>
            <a:r>
              <a:rPr lang="ru-RU" sz="1800" dirty="0"/>
              <a:t> </a:t>
            </a:r>
            <a:r>
              <a:rPr lang="ru-RU" sz="1800" dirty="0" err="1"/>
              <a:t>човникових</a:t>
            </a:r>
            <a:r>
              <a:rPr lang="ru-RU" sz="1800" dirty="0"/>
              <a:t> </a:t>
            </a:r>
            <a:r>
              <a:rPr lang="ru-RU" sz="1800" dirty="0" err="1"/>
              <a:t>перевезень</a:t>
            </a:r>
            <a:r>
              <a:rPr lang="ru-RU" sz="1800" dirty="0"/>
              <a:t> заборонено </a:t>
            </a:r>
            <a:r>
              <a:rPr lang="ru-RU" sz="1800" dirty="0" err="1"/>
              <a:t>брати</a:t>
            </a:r>
            <a:r>
              <a:rPr lang="ru-RU" sz="1800" dirty="0"/>
              <a:t> </a:t>
            </a:r>
            <a:r>
              <a:rPr lang="ru-RU" sz="1800" dirty="0" err="1"/>
              <a:t>нових</a:t>
            </a:r>
            <a:r>
              <a:rPr lang="ru-RU" sz="1800" dirty="0"/>
              <a:t> </a:t>
            </a:r>
            <a:r>
              <a:rPr lang="ru-RU" sz="1800" dirty="0" err="1"/>
              <a:t>пасажирів</a:t>
            </a:r>
            <a:r>
              <a:rPr lang="ru-RU" sz="1800" dirty="0"/>
              <a:t> і </a:t>
            </a:r>
            <a:r>
              <a:rPr lang="ru-RU" sz="1800" dirty="0" err="1"/>
              <a:t>висаджувати</a:t>
            </a:r>
            <a:r>
              <a:rPr lang="ru-RU" sz="1800" dirty="0"/>
              <a:t> людей на </a:t>
            </a:r>
            <a:r>
              <a:rPr lang="ru-RU" sz="1800" dirty="0" err="1"/>
              <a:t>маршруті</a:t>
            </a:r>
            <a:r>
              <a:rPr lang="ru-RU" sz="1800" dirty="0" smtClean="0"/>
              <a:t>.</a:t>
            </a:r>
            <a:endParaRPr lang="ru-RU" sz="1800" dirty="0"/>
          </a:p>
          <a:p>
            <a:r>
              <a:rPr lang="ru-RU" sz="1800" dirty="0" err="1"/>
              <a:t>Перевезення</a:t>
            </a:r>
            <a:r>
              <a:rPr lang="ru-RU" sz="1800" dirty="0"/>
              <a:t> до </a:t>
            </a:r>
            <a:r>
              <a:rPr lang="ru-RU" sz="1800" dirty="0" err="1"/>
              <a:t>місця</a:t>
            </a:r>
            <a:r>
              <a:rPr lang="ru-RU" sz="1800" dirty="0"/>
              <a:t> </a:t>
            </a:r>
            <a:r>
              <a:rPr lang="ru-RU" sz="1800" dirty="0" err="1"/>
              <a:t>призначення</a:t>
            </a:r>
            <a:r>
              <a:rPr lang="ru-RU" sz="1800" dirty="0"/>
              <a:t> — </a:t>
            </a:r>
            <a:r>
              <a:rPr lang="ru-RU" sz="1800" dirty="0" err="1"/>
              <a:t>перевезення</a:t>
            </a:r>
            <a:r>
              <a:rPr lang="ru-RU" sz="1800" dirty="0"/>
              <a:t>, при </a:t>
            </a:r>
            <a:r>
              <a:rPr lang="ru-RU" sz="1800" dirty="0" err="1"/>
              <a:t>яких</a:t>
            </a:r>
            <a:r>
              <a:rPr lang="ru-RU" sz="1800" dirty="0"/>
              <a:t> </a:t>
            </a:r>
            <a:r>
              <a:rPr lang="ru-RU" sz="1800" dirty="0" err="1"/>
              <a:t>пасажири</a:t>
            </a:r>
            <a:r>
              <a:rPr lang="ru-RU" sz="1800" dirty="0"/>
              <a:t> </a:t>
            </a:r>
            <a:r>
              <a:rPr lang="ru-RU" sz="1800" dirty="0" err="1"/>
              <a:t>висаджуються</a:t>
            </a:r>
            <a:r>
              <a:rPr lang="ru-RU" sz="1800" dirty="0"/>
              <a:t> у </a:t>
            </a:r>
            <a:r>
              <a:rPr lang="ru-RU" sz="1800" dirty="0" err="1"/>
              <a:t>місці</a:t>
            </a:r>
            <a:r>
              <a:rPr lang="ru-RU" sz="1800" dirty="0"/>
              <a:t> </a:t>
            </a:r>
            <a:r>
              <a:rPr lang="ru-RU" sz="1800" dirty="0" err="1"/>
              <a:t>призначення</a:t>
            </a:r>
            <a:r>
              <a:rPr lang="ru-RU" sz="1800" dirty="0"/>
              <a:t>, </a:t>
            </a:r>
            <a:r>
              <a:rPr lang="ru-RU" sz="1800" dirty="0" err="1"/>
              <a:t>транспортний</a:t>
            </a:r>
            <a:r>
              <a:rPr lang="ru-RU" sz="1800" dirty="0"/>
              <a:t> </a:t>
            </a:r>
            <a:r>
              <a:rPr lang="ru-RU" sz="1800" dirty="0" err="1"/>
              <a:t>засіб</a:t>
            </a:r>
            <a:r>
              <a:rPr lang="ru-RU" sz="1800" dirty="0"/>
              <a:t> </a:t>
            </a:r>
            <a:r>
              <a:rPr lang="ru-RU" sz="1800" dirty="0" err="1"/>
              <a:t>йде</a:t>
            </a:r>
            <a:r>
              <a:rPr lang="ru-RU" sz="1800" dirty="0"/>
              <a:t> назад </a:t>
            </a:r>
            <a:r>
              <a:rPr lang="ru-RU" sz="1800" dirty="0" err="1"/>
              <a:t>порожнім</a:t>
            </a:r>
            <a:r>
              <a:rPr lang="ru-RU" sz="1800" dirty="0" smtClean="0"/>
              <a:t>.</a:t>
            </a:r>
            <a:endParaRPr lang="ru-RU" sz="1800" dirty="0"/>
          </a:p>
          <a:p>
            <a:r>
              <a:rPr lang="ru-RU" sz="1800" dirty="0"/>
              <a:t>Права та </a:t>
            </a:r>
            <a:r>
              <a:rPr lang="ru-RU" sz="1800" dirty="0" err="1"/>
              <a:t>обов’язки</a:t>
            </a:r>
            <a:r>
              <a:rPr lang="ru-RU" sz="1800" dirty="0"/>
              <a:t> </a:t>
            </a:r>
            <a:r>
              <a:rPr lang="ru-RU" sz="1800" dirty="0" err="1"/>
              <a:t>перевізника</a:t>
            </a:r>
            <a:r>
              <a:rPr lang="ru-RU" sz="1800" dirty="0"/>
              <a:t> і </a:t>
            </a:r>
            <a:r>
              <a:rPr lang="ru-RU" sz="1800" dirty="0" err="1"/>
              <a:t>туристів</a:t>
            </a:r>
            <a:r>
              <a:rPr lang="ru-RU" sz="1800" dirty="0"/>
              <a:t> </a:t>
            </a:r>
            <a:r>
              <a:rPr lang="ru-RU" sz="1800" dirty="0" err="1"/>
              <a:t>реглам</a:t>
            </a:r>
            <a:endParaRPr lang="uk-UA" sz="1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692696"/>
            <a:ext cx="8748464" cy="1296144"/>
          </a:xfrm>
        </p:spPr>
        <p:txBody>
          <a:bodyPr/>
          <a:lstStyle/>
          <a:p>
            <a:r>
              <a:rPr lang="ru-RU" sz="2400" dirty="0" err="1">
                <a:solidFill>
                  <a:schemeClr val="bg2">
                    <a:lumMod val="25000"/>
                  </a:schemeClr>
                </a:solidFill>
              </a:rPr>
              <a:t>Європейською</a:t>
            </a:r>
            <a:r>
              <a:rPr lang="ru-RU" sz="2400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bg2">
                    <a:lumMod val="25000"/>
                  </a:schemeClr>
                </a:solidFill>
              </a:rPr>
              <a:t>угодою</a:t>
            </a:r>
            <a:r>
              <a:rPr lang="ru-RU" sz="2400" dirty="0">
                <a:solidFill>
                  <a:schemeClr val="bg2">
                    <a:lumMod val="25000"/>
                  </a:schemeClr>
                </a:solidFill>
              </a:rPr>
              <a:t> про </a:t>
            </a:r>
            <a:r>
              <a:rPr lang="ru-RU" sz="2400" dirty="0" err="1">
                <a:solidFill>
                  <a:schemeClr val="bg2">
                    <a:lumMod val="25000"/>
                  </a:schemeClr>
                </a:solidFill>
              </a:rPr>
              <a:t>нерегулярні</a:t>
            </a:r>
            <a:r>
              <a:rPr lang="ru-RU" sz="2400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bg2">
                    <a:lumMod val="25000"/>
                  </a:schemeClr>
                </a:solidFill>
              </a:rPr>
              <a:t>міжнародні</a:t>
            </a:r>
            <a:r>
              <a:rPr lang="ru-RU" sz="2400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bg2">
                    <a:lumMod val="25000"/>
                  </a:schemeClr>
                </a:solidFill>
              </a:rPr>
              <a:t>перевезення</a:t>
            </a:r>
            <a:r>
              <a:rPr lang="ru-RU" sz="2400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bg2">
                    <a:lumMod val="25000"/>
                  </a:schemeClr>
                </a:solidFill>
              </a:rPr>
              <a:t>пасажирів</a:t>
            </a:r>
            <a:r>
              <a:rPr lang="ru-RU" sz="2400" dirty="0">
                <a:solidFill>
                  <a:schemeClr val="bg2">
                    <a:lumMod val="25000"/>
                  </a:schemeClr>
                </a:solidFill>
              </a:rPr>
              <a:t> автобусами (АSOR), </a:t>
            </a:r>
            <a:r>
              <a:rPr lang="ru-RU" sz="2400" dirty="0" err="1">
                <a:solidFill>
                  <a:schemeClr val="bg2">
                    <a:lumMod val="25000"/>
                  </a:schemeClr>
                </a:solidFill>
              </a:rPr>
              <a:t>що</a:t>
            </a:r>
            <a:r>
              <a:rPr lang="ru-RU" sz="2400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bg2">
                    <a:lumMod val="25000"/>
                  </a:schemeClr>
                </a:solidFill>
              </a:rPr>
              <a:t>була</a:t>
            </a:r>
            <a:r>
              <a:rPr lang="ru-RU" sz="2400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bg2">
                    <a:lumMod val="25000"/>
                  </a:schemeClr>
                </a:solidFill>
              </a:rPr>
              <a:t>прийнята</a:t>
            </a:r>
            <a:r>
              <a:rPr lang="ru-RU" sz="2400" dirty="0">
                <a:solidFill>
                  <a:schemeClr val="bg2">
                    <a:lumMod val="25000"/>
                  </a:schemeClr>
                </a:solidFill>
              </a:rPr>
              <a:t> у </a:t>
            </a:r>
            <a:r>
              <a:rPr lang="ru-RU" sz="2400" dirty="0" err="1">
                <a:solidFill>
                  <a:schemeClr val="bg2">
                    <a:lumMod val="25000"/>
                  </a:schemeClr>
                </a:solidFill>
              </a:rPr>
              <a:t>Дубліні</a:t>
            </a:r>
            <a:r>
              <a:rPr lang="ru-RU" sz="2400" dirty="0">
                <a:solidFill>
                  <a:schemeClr val="bg2">
                    <a:lumMod val="25000"/>
                  </a:schemeClr>
                </a:solidFill>
              </a:rPr>
              <a:t> 26 </a:t>
            </a:r>
            <a:r>
              <a:rPr lang="ru-RU" sz="2400" dirty="0" err="1">
                <a:solidFill>
                  <a:schemeClr val="bg2">
                    <a:lumMod val="25000"/>
                  </a:schemeClr>
                </a:solidFill>
              </a:rPr>
              <a:t>травня</a:t>
            </a:r>
            <a:r>
              <a:rPr lang="ru-RU" sz="2400" dirty="0">
                <a:solidFill>
                  <a:schemeClr val="bg2">
                    <a:lumMod val="25000"/>
                  </a:schemeClr>
                </a:solidFill>
              </a:rPr>
              <a:t> 1982 р., </a:t>
            </a:r>
            <a:r>
              <a:rPr lang="ru-RU" sz="2400" dirty="0" err="1">
                <a:solidFill>
                  <a:schemeClr val="bg2">
                    <a:lumMod val="25000"/>
                  </a:schemeClr>
                </a:solidFill>
              </a:rPr>
              <a:t>передбачена</a:t>
            </a:r>
            <a:r>
              <a:rPr lang="ru-RU" sz="2400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bg2">
                    <a:lumMod val="25000"/>
                  </a:schemeClr>
                </a:solidFill>
              </a:rPr>
              <a:t>така</a:t>
            </a:r>
            <a:r>
              <a:rPr lang="ru-RU" sz="2400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bg2">
                    <a:lumMod val="25000"/>
                  </a:schemeClr>
                </a:solidFill>
              </a:rPr>
              <a:t>класифікація</a:t>
            </a:r>
            <a:r>
              <a:rPr lang="ru-RU" sz="2400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bg2">
                    <a:lumMod val="25000"/>
                  </a:schemeClr>
                </a:solidFill>
              </a:rPr>
              <a:t>перевезень</a:t>
            </a:r>
            <a:r>
              <a:rPr lang="ru-RU" sz="2400" dirty="0">
                <a:solidFill>
                  <a:schemeClr val="bg2">
                    <a:lumMod val="25000"/>
                  </a:schemeClr>
                </a:solidFill>
              </a:rPr>
              <a:t>:</a:t>
            </a:r>
            <a:br>
              <a:rPr lang="ru-RU" sz="2400" dirty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2400" dirty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ru-RU" sz="2400" dirty="0">
                <a:solidFill>
                  <a:schemeClr val="bg2">
                    <a:lumMod val="25000"/>
                  </a:schemeClr>
                </a:solidFill>
              </a:rPr>
            </a:br>
            <a:endParaRPr lang="uk-UA" sz="24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6337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  <p:sndAc>
          <p:stSnd>
            <p:snd r:embed="rId2" name="click.wav"/>
          </p:stSnd>
        </p:sndAc>
      </p:transition>
    </mc:Choice>
    <mc:Fallback xmlns="">
      <p:transition spd="slow">
        <p:fade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0" y="-387424"/>
            <a:ext cx="4032447" cy="3160453"/>
          </a:xfrm>
        </p:spPr>
        <p:txBody>
          <a:bodyPr/>
          <a:lstStyle/>
          <a:p>
            <a:r>
              <a:rPr lang="uk-UA" dirty="0">
                <a:solidFill>
                  <a:schemeClr val="bg2">
                    <a:lumMod val="25000"/>
                  </a:schemeClr>
                </a:solidFill>
              </a:rPr>
              <a:t> У договорі оренди зазначаються: </a:t>
            </a:r>
          </a:p>
        </p:txBody>
      </p:sp>
      <p:sp>
        <p:nvSpPr>
          <p:cNvPr id="2" name="Місце для вмісту 1"/>
          <p:cNvSpPr>
            <a:spLocks noGrp="1"/>
          </p:cNvSpPr>
          <p:nvPr>
            <p:ph idx="1"/>
          </p:nvPr>
        </p:nvSpPr>
        <p:spPr>
          <a:xfrm>
            <a:off x="251520" y="260648"/>
            <a:ext cx="4116667" cy="556676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/>
              <a:t>Права та </a:t>
            </a:r>
            <a:r>
              <a:rPr lang="ru-RU" sz="1800" dirty="0" err="1"/>
              <a:t>обов’язки</a:t>
            </a:r>
            <a:r>
              <a:rPr lang="ru-RU" sz="1800" dirty="0"/>
              <a:t> </a:t>
            </a:r>
            <a:r>
              <a:rPr lang="ru-RU" sz="1800" dirty="0" err="1"/>
              <a:t>перевізника</a:t>
            </a:r>
            <a:r>
              <a:rPr lang="ru-RU" sz="1800" dirty="0"/>
              <a:t> і </a:t>
            </a:r>
            <a:r>
              <a:rPr lang="ru-RU" sz="1800" dirty="0" err="1"/>
              <a:t>туристів</a:t>
            </a:r>
            <a:r>
              <a:rPr lang="ru-RU" sz="1800" dirty="0"/>
              <a:t> </a:t>
            </a:r>
            <a:r>
              <a:rPr lang="ru-RU" sz="1800" dirty="0" err="1"/>
              <a:t>регламентуються</a:t>
            </a:r>
            <a:r>
              <a:rPr lang="ru-RU" sz="1800" dirty="0"/>
              <a:t> договором на </a:t>
            </a:r>
            <a:r>
              <a:rPr lang="ru-RU" sz="1800" dirty="0" err="1"/>
              <a:t>перевезення</a:t>
            </a:r>
            <a:r>
              <a:rPr lang="ru-RU" sz="1800" dirty="0"/>
              <a:t>, договором на </a:t>
            </a:r>
            <a:r>
              <a:rPr lang="ru-RU" sz="1800" dirty="0" err="1"/>
              <a:t>туристське</a:t>
            </a:r>
            <a:r>
              <a:rPr lang="ru-RU" sz="1800" dirty="0"/>
              <a:t> </a:t>
            </a:r>
            <a:r>
              <a:rPr lang="ru-RU" sz="1800" dirty="0" err="1"/>
              <a:t>обслуговування</a:t>
            </a:r>
            <a:r>
              <a:rPr lang="ru-RU" sz="1800" dirty="0"/>
              <a:t> і ваучером </a:t>
            </a:r>
            <a:r>
              <a:rPr lang="ru-RU" sz="1800" dirty="0" err="1"/>
              <a:t>Автобусні</a:t>
            </a:r>
            <a:r>
              <a:rPr lang="ru-RU" sz="1800" dirty="0"/>
              <a:t> </a:t>
            </a:r>
            <a:r>
              <a:rPr lang="ru-RU" sz="1800" dirty="0" err="1"/>
              <a:t>подорожі</a:t>
            </a:r>
            <a:r>
              <a:rPr lang="ru-RU" sz="1800" dirty="0"/>
              <a:t> </a:t>
            </a:r>
            <a:r>
              <a:rPr lang="ru-RU" sz="1800" dirty="0" err="1"/>
              <a:t>можуть</a:t>
            </a:r>
            <a:r>
              <a:rPr lang="ru-RU" sz="1800" dirty="0"/>
              <a:t> бути </a:t>
            </a:r>
            <a:r>
              <a:rPr lang="ru-RU" sz="1800" dirty="0" err="1"/>
              <a:t>організовані</a:t>
            </a:r>
            <a:r>
              <a:rPr lang="ru-RU" sz="1800" dirty="0"/>
              <a:t> на </a:t>
            </a:r>
            <a:r>
              <a:rPr lang="ru-RU" sz="1800" dirty="0" err="1"/>
              <a:t>власних</a:t>
            </a:r>
            <a:r>
              <a:rPr lang="ru-RU" sz="1800" dirty="0"/>
              <a:t> автобусах, </a:t>
            </a:r>
            <a:r>
              <a:rPr lang="ru-RU" sz="1800" dirty="0" err="1"/>
              <a:t>що</a:t>
            </a:r>
            <a:r>
              <a:rPr lang="ru-RU" sz="1800" dirty="0"/>
              <a:t> належать </a:t>
            </a:r>
            <a:r>
              <a:rPr lang="ru-RU" sz="1800" dirty="0" err="1"/>
              <a:t>туристичним</a:t>
            </a:r>
            <a:r>
              <a:rPr lang="ru-RU" sz="1800" dirty="0"/>
              <a:t> </a:t>
            </a:r>
            <a:r>
              <a:rPr lang="ru-RU" sz="1800" dirty="0" err="1"/>
              <a:t>фірмам</a:t>
            </a:r>
            <a:r>
              <a:rPr lang="ru-RU" sz="1800" dirty="0"/>
              <a:t>, а </a:t>
            </a:r>
            <a:r>
              <a:rPr lang="ru-RU" sz="1800" dirty="0" err="1"/>
              <a:t>також</a:t>
            </a:r>
            <a:r>
              <a:rPr lang="ru-RU" sz="1800" dirty="0"/>
              <a:t> на </a:t>
            </a:r>
            <a:r>
              <a:rPr lang="ru-RU" sz="1800" dirty="0" err="1"/>
              <a:t>орендованих</a:t>
            </a:r>
            <a:r>
              <a:rPr lang="ru-RU" sz="1800" dirty="0"/>
              <a:t> автобусах, </a:t>
            </a:r>
            <a:r>
              <a:rPr lang="ru-RU" sz="1800" dirty="0" err="1"/>
              <a:t>що</a:t>
            </a:r>
            <a:r>
              <a:rPr lang="ru-RU" sz="1800" dirty="0"/>
              <a:t> належать </a:t>
            </a:r>
            <a:r>
              <a:rPr lang="ru-RU" sz="1800" dirty="0" err="1"/>
              <a:t>незалежним</a:t>
            </a:r>
            <a:r>
              <a:rPr lang="ru-RU" sz="1800" dirty="0"/>
              <a:t> </a:t>
            </a:r>
            <a:r>
              <a:rPr lang="ru-RU" sz="1800" dirty="0" err="1"/>
              <a:t>автотранспортним</a:t>
            </a:r>
            <a:r>
              <a:rPr lang="ru-RU" sz="1800" dirty="0"/>
              <a:t> </a:t>
            </a:r>
            <a:r>
              <a:rPr lang="ru-RU" sz="1800" dirty="0" err="1"/>
              <a:t>підприємствам</a:t>
            </a:r>
            <a:r>
              <a:rPr lang="ru-RU" sz="1800" dirty="0"/>
              <a:t>. </a:t>
            </a:r>
            <a:endParaRPr lang="uk-UA" sz="1800" dirty="0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half" idx="2"/>
          </p:nvPr>
        </p:nvSpPr>
        <p:spPr>
          <a:xfrm>
            <a:off x="4398881" y="2780928"/>
            <a:ext cx="4738401" cy="3024336"/>
          </a:xfrm>
        </p:spPr>
        <p:txBody>
          <a:bodyPr>
            <a:no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ru-RU" sz="1800" dirty="0"/>
              <a:t>предмет </a:t>
            </a:r>
            <a:r>
              <a:rPr lang="ru-RU" sz="1800" dirty="0" err="1"/>
              <a:t>цільового</a:t>
            </a:r>
            <a:r>
              <a:rPr lang="ru-RU" sz="1800" dirty="0"/>
              <a:t> </a:t>
            </a:r>
            <a:r>
              <a:rPr lang="ru-RU" sz="1800" dirty="0" err="1"/>
              <a:t>використання</a:t>
            </a:r>
            <a:r>
              <a:rPr lang="ru-RU" sz="1800" dirty="0"/>
              <a:t> транспорту; </a:t>
            </a:r>
            <a:endParaRPr lang="ru-RU" sz="1800" dirty="0" smtClean="0"/>
          </a:p>
          <a:p>
            <a:pPr marL="285750" indent="-285750">
              <a:buFont typeface="Wingdings" pitchFamily="2" charset="2"/>
              <a:buChar char="v"/>
            </a:pPr>
            <a:r>
              <a:rPr lang="ru-RU" sz="1800" dirty="0" err="1" smtClean="0"/>
              <a:t>тривалість</a:t>
            </a:r>
            <a:r>
              <a:rPr lang="ru-RU" sz="1800" dirty="0" smtClean="0"/>
              <a:t> </a:t>
            </a:r>
            <a:r>
              <a:rPr lang="ru-RU" sz="1800" dirty="0" err="1"/>
              <a:t>оренди</a:t>
            </a:r>
            <a:r>
              <a:rPr lang="ru-RU" sz="1800" dirty="0" smtClean="0"/>
              <a:t>;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1800" dirty="0" smtClean="0"/>
              <a:t> </a:t>
            </a:r>
            <a:r>
              <a:rPr lang="ru-RU" sz="1800" dirty="0"/>
              <a:t>конкретна марка автобуса; </a:t>
            </a:r>
            <a:endParaRPr lang="ru-RU" sz="1800" dirty="0" smtClean="0"/>
          </a:p>
          <a:p>
            <a:pPr marL="285750" indent="-285750">
              <a:buFont typeface="Wingdings" pitchFamily="2" charset="2"/>
              <a:buChar char="v"/>
            </a:pPr>
            <a:r>
              <a:rPr lang="ru-RU" sz="1800" dirty="0" err="1" smtClean="0"/>
              <a:t>графік</a:t>
            </a:r>
            <a:r>
              <a:rPr lang="ru-RU" sz="1800" dirty="0" smtClean="0"/>
              <a:t> </a:t>
            </a:r>
            <a:r>
              <a:rPr lang="ru-RU" sz="1800" dirty="0" err="1"/>
              <a:t>подання</a:t>
            </a:r>
            <a:r>
              <a:rPr lang="ru-RU" sz="1800" dirty="0"/>
              <a:t> транспорту по годинах </a:t>
            </a:r>
            <a:r>
              <a:rPr lang="ru-RU" sz="1800" dirty="0" err="1"/>
              <a:t>доби</a:t>
            </a:r>
            <a:r>
              <a:rPr lang="ru-RU" sz="1800" dirty="0" smtClean="0"/>
              <a:t>;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1800" dirty="0" smtClean="0"/>
              <a:t> </a:t>
            </a:r>
            <a:r>
              <a:rPr lang="ru-RU" sz="1800" dirty="0" err="1"/>
              <a:t>обов’язки</a:t>
            </a:r>
            <a:r>
              <a:rPr lang="ru-RU" sz="1800" dirty="0"/>
              <a:t> </a:t>
            </a:r>
            <a:r>
              <a:rPr lang="ru-RU" sz="1800" dirty="0" err="1"/>
              <a:t>орендодавця</a:t>
            </a:r>
            <a:r>
              <a:rPr lang="ru-RU" sz="1800" dirty="0"/>
              <a:t> і </a:t>
            </a:r>
            <a:r>
              <a:rPr lang="ru-RU" sz="1800" dirty="0" err="1"/>
              <a:t>орендаря</a:t>
            </a:r>
            <a:r>
              <a:rPr lang="ru-RU" sz="1800" dirty="0"/>
              <a:t>; </a:t>
            </a:r>
            <a:endParaRPr lang="ru-RU" sz="1800" dirty="0" smtClean="0"/>
          </a:p>
          <a:p>
            <a:pPr marL="285750" indent="-285750">
              <a:buFont typeface="Wingdings" pitchFamily="2" charset="2"/>
              <a:buChar char="v"/>
            </a:pPr>
            <a:r>
              <a:rPr lang="ru-RU" sz="1800" dirty="0" smtClean="0"/>
              <a:t>порядок </a:t>
            </a:r>
            <a:r>
              <a:rPr lang="ru-RU" sz="1800" dirty="0" err="1"/>
              <a:t>взаєморозрахунків</a:t>
            </a:r>
            <a:r>
              <a:rPr lang="ru-RU" sz="1800" dirty="0"/>
              <a:t>; </a:t>
            </a:r>
            <a:r>
              <a:rPr lang="ru-RU" sz="1800" dirty="0" err="1"/>
              <a:t>відповідальність</a:t>
            </a:r>
            <a:r>
              <a:rPr lang="ru-RU" sz="1800" dirty="0"/>
              <a:t> </a:t>
            </a:r>
            <a:r>
              <a:rPr lang="ru-RU" sz="1800" dirty="0" err="1"/>
              <a:t>сторін</a:t>
            </a:r>
            <a:r>
              <a:rPr lang="ru-RU" sz="1800" dirty="0"/>
              <a:t> за </a:t>
            </a:r>
            <a:r>
              <a:rPr lang="ru-RU" sz="1800" dirty="0" err="1"/>
              <a:t>виконання</a:t>
            </a:r>
            <a:r>
              <a:rPr lang="ru-RU" sz="1800" dirty="0"/>
              <a:t> договору; </a:t>
            </a:r>
            <a:endParaRPr lang="ru-RU" sz="1800" dirty="0" smtClean="0"/>
          </a:p>
          <a:p>
            <a:pPr marL="285750" indent="-285750">
              <a:buFont typeface="Wingdings" pitchFamily="2" charset="2"/>
              <a:buChar char="v"/>
            </a:pPr>
            <a:r>
              <a:rPr lang="ru-RU" sz="1800" dirty="0" err="1" smtClean="0"/>
              <a:t>інші</a:t>
            </a:r>
            <a:r>
              <a:rPr lang="ru-RU" sz="1800" dirty="0" smtClean="0"/>
              <a:t> </a:t>
            </a:r>
            <a:r>
              <a:rPr lang="ru-RU" sz="1800" dirty="0"/>
              <a:t>у тому </a:t>
            </a:r>
            <a:r>
              <a:rPr lang="ru-RU" sz="1800" dirty="0" err="1"/>
              <a:t>числі</a:t>
            </a:r>
            <a:r>
              <a:rPr lang="ru-RU" sz="1800" dirty="0"/>
              <a:t> форс-</a:t>
            </a:r>
            <a:r>
              <a:rPr lang="ru-RU" sz="1800" dirty="0" err="1"/>
              <a:t>мажорні</a:t>
            </a:r>
            <a:r>
              <a:rPr lang="ru-RU" sz="1800" dirty="0"/>
              <a:t> </a:t>
            </a:r>
            <a:r>
              <a:rPr lang="ru-RU" sz="1800" dirty="0" err="1"/>
              <a:t>умови</a:t>
            </a:r>
            <a:r>
              <a:rPr lang="ru-RU" sz="1800" dirty="0"/>
              <a:t>.</a:t>
            </a:r>
            <a:endParaRPr lang="uk-UA" sz="18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797152"/>
            <a:ext cx="3384376" cy="18893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88638"/>
            <a:ext cx="2376264" cy="16401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748" y="188638"/>
            <a:ext cx="3309156" cy="1440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48293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  <p:sndAc>
          <p:stSnd>
            <p:snd r:embed="rId2" name="click.wav"/>
          </p:stSnd>
        </p:sndAc>
      </p:transition>
    </mc:Choice>
    <mc:Fallback xmlns="">
      <p:transition spd="slow">
        <p:fade/>
        <p:sndAc>
          <p:stSnd>
            <p:snd r:embed="rId6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Місце для вмісту 5"/>
          <p:cNvSpPr>
            <a:spLocks noGrp="1"/>
          </p:cNvSpPr>
          <p:nvPr>
            <p:ph idx="1"/>
          </p:nvPr>
        </p:nvSpPr>
        <p:spPr>
          <a:xfrm>
            <a:off x="179512" y="1902737"/>
            <a:ext cx="9144000" cy="4968552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b="1" dirty="0" smtClean="0"/>
              <a:t>1.Субота</a:t>
            </a:r>
            <a:r>
              <a:rPr lang="ru-RU" dirty="0" smtClean="0"/>
              <a:t>:</a:t>
            </a:r>
            <a:endParaRPr lang="ru-RU" dirty="0"/>
          </a:p>
          <a:p>
            <a:pPr marL="0" indent="0">
              <a:buNone/>
            </a:pPr>
            <a:r>
              <a:rPr lang="ru-RU" dirty="0" err="1" smtClean="0"/>
              <a:t>Прибуття</a:t>
            </a:r>
            <a:r>
              <a:rPr lang="ru-RU" dirty="0" smtClean="0"/>
              <a:t> </a:t>
            </a:r>
            <a:r>
              <a:rPr lang="ru-RU" dirty="0"/>
              <a:t>в </a:t>
            </a:r>
            <a:r>
              <a:rPr lang="ru-RU" dirty="0" err="1"/>
              <a:t>Лісабон</a:t>
            </a:r>
            <a:r>
              <a:rPr lang="ru-RU" dirty="0"/>
              <a:t> трансфер в </a:t>
            </a:r>
            <a:r>
              <a:rPr lang="ru-RU" dirty="0" err="1"/>
              <a:t>готель</a:t>
            </a:r>
            <a:r>
              <a:rPr lang="ru-RU" dirty="0"/>
              <a:t> </a:t>
            </a:r>
            <a:r>
              <a:rPr lang="ru-RU" dirty="0" err="1"/>
              <a:t>розміщення</a:t>
            </a:r>
            <a:r>
              <a:rPr lang="ru-RU" dirty="0"/>
              <a:t> в </a:t>
            </a:r>
            <a:r>
              <a:rPr lang="ru-RU" dirty="0" err="1" smtClean="0"/>
              <a:t>готелі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b="1" dirty="0" smtClean="0"/>
              <a:t>2.Неділя:</a:t>
            </a:r>
          </a:p>
          <a:p>
            <a:pPr marL="0" indent="0">
              <a:buNone/>
            </a:pPr>
            <a:r>
              <a:rPr lang="ru-RU" dirty="0" err="1" smtClean="0"/>
              <a:t>Сніданок</a:t>
            </a:r>
            <a:r>
              <a:rPr lang="ru-RU" dirty="0" smtClean="0"/>
              <a:t> </a:t>
            </a:r>
            <a:r>
              <a:rPr lang="ru-RU" dirty="0"/>
              <a:t>в </a:t>
            </a:r>
            <a:r>
              <a:rPr lang="ru-RU" dirty="0" err="1"/>
              <a:t>готелі</a:t>
            </a:r>
            <a:r>
              <a:rPr lang="ru-RU" dirty="0"/>
              <a:t>. </a:t>
            </a:r>
            <a:r>
              <a:rPr lang="ru-RU" dirty="0" err="1"/>
              <a:t>Оглядова</a:t>
            </a:r>
            <a:r>
              <a:rPr lang="ru-RU" dirty="0"/>
              <a:t> </a:t>
            </a:r>
            <a:r>
              <a:rPr lang="ru-RU" dirty="0" err="1"/>
              <a:t>екскурсія</a:t>
            </a:r>
            <a:r>
              <a:rPr lang="ru-RU" dirty="0"/>
              <a:t> по </a:t>
            </a:r>
            <a:r>
              <a:rPr lang="ru-RU" dirty="0" err="1"/>
              <a:t>Лісабону</a:t>
            </a:r>
            <a:r>
              <a:rPr lang="ru-RU" dirty="0"/>
              <a:t>(5 годин). </a:t>
            </a:r>
            <a:r>
              <a:rPr lang="ru-RU" dirty="0" err="1"/>
              <a:t>Знайомство</a:t>
            </a:r>
            <a:r>
              <a:rPr lang="ru-RU" dirty="0"/>
              <a:t> з </a:t>
            </a:r>
            <a:r>
              <a:rPr lang="ru-RU" dirty="0" err="1"/>
              <a:t>історичним</a:t>
            </a:r>
            <a:r>
              <a:rPr lang="ru-RU" dirty="0"/>
              <a:t> центром </a:t>
            </a:r>
            <a:r>
              <a:rPr lang="ru-RU" dirty="0" err="1"/>
              <a:t>міста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зберіг</a:t>
            </a:r>
            <a:r>
              <a:rPr lang="ru-RU" dirty="0"/>
              <a:t> </a:t>
            </a:r>
            <a:r>
              <a:rPr lang="ru-RU" dirty="0" err="1"/>
              <a:t>старовинний</a:t>
            </a:r>
            <a:r>
              <a:rPr lang="ru-RU" dirty="0"/>
              <a:t> </a:t>
            </a:r>
            <a:r>
              <a:rPr lang="ru-RU" dirty="0" err="1"/>
              <a:t>неповторний</a:t>
            </a:r>
            <a:r>
              <a:rPr lang="ru-RU" dirty="0"/>
              <a:t> </a:t>
            </a:r>
            <a:r>
              <a:rPr lang="ru-RU" dirty="0" err="1"/>
              <a:t>вигляд</a:t>
            </a:r>
            <a:r>
              <a:rPr lang="ru-RU" dirty="0"/>
              <a:t>. </a:t>
            </a:r>
            <a:r>
              <a:rPr lang="ru-RU" dirty="0" err="1"/>
              <a:t>Байша</a:t>
            </a:r>
            <a:r>
              <a:rPr lang="ru-RU" dirty="0"/>
              <a:t> - центр </a:t>
            </a:r>
            <a:r>
              <a:rPr lang="ru-RU" dirty="0" err="1"/>
              <a:t>Лісабона</a:t>
            </a:r>
            <a:r>
              <a:rPr lang="ru-RU" dirty="0"/>
              <a:t>, </a:t>
            </a:r>
            <a:r>
              <a:rPr lang="ru-RU" dirty="0" err="1"/>
              <a:t>відновлений</a:t>
            </a:r>
            <a:r>
              <a:rPr lang="ru-RU" dirty="0"/>
              <a:t> з </a:t>
            </a:r>
            <a:r>
              <a:rPr lang="ru-RU" dirty="0" err="1"/>
              <a:t>руїн</a:t>
            </a:r>
            <a:r>
              <a:rPr lang="ru-RU" dirty="0"/>
              <a:t> </a:t>
            </a:r>
            <a:r>
              <a:rPr lang="ru-RU" dirty="0" err="1"/>
              <a:t>після</a:t>
            </a:r>
            <a:r>
              <a:rPr lang="ru-RU" dirty="0"/>
              <a:t> </a:t>
            </a:r>
            <a:r>
              <a:rPr lang="ru-RU" dirty="0" err="1"/>
              <a:t>землетрусу</a:t>
            </a:r>
            <a:r>
              <a:rPr lang="ru-RU" dirty="0"/>
              <a:t> 1755 р., за наказом </a:t>
            </a:r>
            <a:r>
              <a:rPr lang="ru-RU" dirty="0" err="1"/>
              <a:t>маркіза</a:t>
            </a:r>
            <a:r>
              <a:rPr lang="ru-RU" dirty="0"/>
              <a:t> </a:t>
            </a:r>
            <a:r>
              <a:rPr lang="ru-RU" dirty="0" err="1"/>
              <a:t>Помбала</a:t>
            </a:r>
            <a:r>
              <a:rPr lang="ru-RU" dirty="0"/>
              <a:t>. Проспект </a:t>
            </a:r>
            <a:r>
              <a:rPr lang="ru-RU" dirty="0" err="1"/>
              <a:t>Незалежності</a:t>
            </a:r>
            <a:r>
              <a:rPr lang="ru-RU" dirty="0"/>
              <a:t>, обрамлений </a:t>
            </a:r>
            <a:r>
              <a:rPr lang="ru-RU" dirty="0" err="1"/>
              <a:t>каштановими</a:t>
            </a:r>
            <a:r>
              <a:rPr lang="ru-RU" dirty="0"/>
              <a:t> </a:t>
            </a:r>
            <a:r>
              <a:rPr lang="ru-RU" dirty="0" err="1"/>
              <a:t>алеями</a:t>
            </a:r>
            <a:r>
              <a:rPr lang="ru-RU" dirty="0"/>
              <a:t>. </a:t>
            </a:r>
            <a:r>
              <a:rPr lang="ru-RU" dirty="0" err="1"/>
              <a:t>Площа</a:t>
            </a:r>
            <a:r>
              <a:rPr lang="ru-RU" dirty="0"/>
              <a:t> </a:t>
            </a:r>
            <a:r>
              <a:rPr lang="ru-RU" dirty="0" err="1"/>
              <a:t>Реставраторів</a:t>
            </a:r>
            <a:r>
              <a:rPr lang="ru-RU" dirty="0"/>
              <a:t>, на </a:t>
            </a:r>
            <a:r>
              <a:rPr lang="ru-RU" dirty="0" err="1"/>
              <a:t>якій</a:t>
            </a:r>
            <a:r>
              <a:rPr lang="ru-RU" dirty="0"/>
              <a:t> </a:t>
            </a:r>
            <a:r>
              <a:rPr lang="ru-RU" dirty="0" err="1"/>
              <a:t>знаходиться</a:t>
            </a:r>
            <a:r>
              <a:rPr lang="ru-RU" dirty="0"/>
              <a:t> </a:t>
            </a:r>
            <a:r>
              <a:rPr lang="ru-RU" dirty="0" err="1"/>
              <a:t>гранітний</a:t>
            </a:r>
            <a:r>
              <a:rPr lang="ru-RU" dirty="0"/>
              <a:t> </a:t>
            </a:r>
            <a:r>
              <a:rPr lang="ru-RU" dirty="0" err="1"/>
              <a:t>обеліск</a:t>
            </a:r>
            <a:r>
              <a:rPr lang="ru-RU" dirty="0"/>
              <a:t>, </a:t>
            </a:r>
            <a:r>
              <a:rPr lang="ru-RU" dirty="0" err="1"/>
              <a:t>зведений</a:t>
            </a:r>
            <a:r>
              <a:rPr lang="ru-RU" dirty="0"/>
              <a:t> в 1886 р. на </a:t>
            </a:r>
            <a:r>
              <a:rPr lang="ru-RU" dirty="0" err="1"/>
              <a:t>згадку</a:t>
            </a:r>
            <a:r>
              <a:rPr lang="ru-RU" dirty="0"/>
              <a:t> про </a:t>
            </a:r>
            <a:r>
              <a:rPr lang="ru-RU" dirty="0" err="1"/>
              <a:t>звільнення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іспанської</a:t>
            </a:r>
            <a:r>
              <a:rPr lang="ru-RU" dirty="0"/>
              <a:t> </a:t>
            </a:r>
            <a:r>
              <a:rPr lang="ru-RU" dirty="0" err="1"/>
              <a:t>експансії</a:t>
            </a:r>
            <a:r>
              <a:rPr lang="ru-RU" dirty="0"/>
              <a:t>. </a:t>
            </a:r>
            <a:r>
              <a:rPr lang="ru-RU" dirty="0" err="1"/>
              <a:t>Площа</a:t>
            </a:r>
            <a:r>
              <a:rPr lang="ru-RU" dirty="0"/>
              <a:t> </a:t>
            </a:r>
            <a:r>
              <a:rPr lang="ru-RU" dirty="0" err="1"/>
              <a:t>Россиу</a:t>
            </a:r>
            <a:r>
              <a:rPr lang="ru-RU" dirty="0"/>
              <a:t>, з </a:t>
            </a:r>
            <a:r>
              <a:rPr lang="ru-RU" dirty="0" err="1"/>
              <a:t>дивними</a:t>
            </a:r>
            <a:r>
              <a:rPr lang="ru-RU" dirty="0"/>
              <a:t> </a:t>
            </a:r>
            <a:r>
              <a:rPr lang="ru-RU" dirty="0" err="1"/>
              <a:t>бронзовими</a:t>
            </a:r>
            <a:r>
              <a:rPr lang="ru-RU" dirty="0"/>
              <a:t> фонтанами, </a:t>
            </a:r>
            <a:r>
              <a:rPr lang="ru-RU" dirty="0" err="1"/>
              <a:t>строкатими</a:t>
            </a:r>
            <a:r>
              <a:rPr lang="ru-RU" dirty="0"/>
              <a:t> клумбами, </a:t>
            </a:r>
            <a:r>
              <a:rPr lang="ru-RU" dirty="0" err="1"/>
              <a:t>статуєю</a:t>
            </a:r>
            <a:r>
              <a:rPr lang="ru-RU" dirty="0"/>
              <a:t> короля Педро </a:t>
            </a:r>
            <a:r>
              <a:rPr lang="en-US" dirty="0"/>
              <a:t>IV </a:t>
            </a:r>
            <a:r>
              <a:rPr lang="ru-RU" dirty="0"/>
              <a:t>і </a:t>
            </a:r>
            <a:r>
              <a:rPr lang="ru-RU" dirty="0" err="1"/>
              <a:t>будівлею</a:t>
            </a:r>
            <a:r>
              <a:rPr lang="ru-RU" dirty="0"/>
              <a:t> </a:t>
            </a:r>
            <a:r>
              <a:rPr lang="ru-RU" dirty="0" err="1"/>
              <a:t>Національного</a:t>
            </a:r>
            <a:r>
              <a:rPr lang="ru-RU" dirty="0"/>
              <a:t> театру Дона </a:t>
            </a:r>
            <a:r>
              <a:rPr lang="ru-RU" dirty="0" err="1"/>
              <a:t>Марія</a:t>
            </a:r>
            <a:r>
              <a:rPr lang="ru-RU" dirty="0"/>
              <a:t> </a:t>
            </a:r>
            <a:r>
              <a:rPr lang="en-US" dirty="0"/>
              <a:t>II. </a:t>
            </a:r>
            <a:r>
              <a:rPr lang="ru-RU" dirty="0" err="1"/>
              <a:t>Площа</a:t>
            </a:r>
            <a:r>
              <a:rPr lang="ru-RU" dirty="0"/>
              <a:t> </a:t>
            </a:r>
            <a:r>
              <a:rPr lang="ru-RU" dirty="0" err="1" smtClean="0"/>
              <a:t>Комерці</a:t>
            </a:r>
            <a:r>
              <a:rPr lang="ru-RU" dirty="0" smtClean="0"/>
              <a:t>. </a:t>
            </a:r>
            <a:r>
              <a:rPr lang="ru-RU" dirty="0" err="1"/>
              <a:t>Поїздка</a:t>
            </a:r>
            <a:r>
              <a:rPr lang="ru-RU" dirty="0"/>
              <a:t> по </a:t>
            </a:r>
            <a:r>
              <a:rPr lang="ru-RU" dirty="0" err="1"/>
              <a:t>набережній</a:t>
            </a:r>
            <a:r>
              <a:rPr lang="ru-RU" dirty="0"/>
              <a:t>: </a:t>
            </a:r>
            <a:r>
              <a:rPr lang="ru-RU" dirty="0" err="1"/>
              <a:t>Міст</a:t>
            </a:r>
            <a:r>
              <a:rPr lang="ru-RU" dirty="0"/>
              <a:t> 25 </a:t>
            </a:r>
            <a:r>
              <a:rPr lang="ru-RU" dirty="0" err="1"/>
              <a:t>Квітня</a:t>
            </a:r>
            <a:r>
              <a:rPr lang="ru-RU" dirty="0"/>
              <a:t>, </a:t>
            </a:r>
            <a:r>
              <a:rPr lang="ru-RU" dirty="0" err="1"/>
              <a:t>Беленские</a:t>
            </a:r>
            <a:r>
              <a:rPr lang="ru-RU" dirty="0"/>
              <a:t> доки, </a:t>
            </a:r>
            <a:r>
              <a:rPr lang="ru-RU" dirty="0" err="1"/>
              <a:t>площа</a:t>
            </a:r>
            <a:r>
              <a:rPr lang="ru-RU" dirty="0"/>
              <a:t> Альфонсу Альбукерке. </a:t>
            </a:r>
            <a:r>
              <a:rPr lang="ru-RU" dirty="0" err="1"/>
              <a:t>Монастир</a:t>
            </a:r>
            <a:r>
              <a:rPr lang="ru-RU" dirty="0"/>
              <a:t> </a:t>
            </a:r>
            <a:r>
              <a:rPr lang="ru-RU" dirty="0" err="1"/>
              <a:t>Жеронимуш</a:t>
            </a:r>
            <a:r>
              <a:rPr lang="ru-RU" dirty="0"/>
              <a:t> у Белене - </a:t>
            </a:r>
            <a:r>
              <a:rPr lang="ru-RU" dirty="0" err="1"/>
              <a:t>вільний</a:t>
            </a:r>
            <a:r>
              <a:rPr lang="ru-RU" dirty="0"/>
              <a:t> час для </a:t>
            </a:r>
            <a:r>
              <a:rPr lang="ru-RU" dirty="0" err="1"/>
              <a:t>відвідування</a:t>
            </a:r>
            <a:r>
              <a:rPr lang="ru-RU" dirty="0"/>
              <a:t>. </a:t>
            </a:r>
            <a:r>
              <a:rPr lang="ru-RU" dirty="0" err="1"/>
              <a:t>Огляд</a:t>
            </a:r>
            <a:r>
              <a:rPr lang="ru-RU" dirty="0"/>
              <a:t> </a:t>
            </a:r>
            <a:r>
              <a:rPr lang="ru-RU" dirty="0" err="1"/>
              <a:t>Беленскої</a:t>
            </a:r>
            <a:r>
              <a:rPr lang="ru-RU" dirty="0"/>
              <a:t> </a:t>
            </a:r>
            <a:r>
              <a:rPr lang="ru-RU" dirty="0" err="1"/>
              <a:t>Вежі</a:t>
            </a:r>
            <a:r>
              <a:rPr lang="ru-RU" dirty="0"/>
              <a:t>. </a:t>
            </a:r>
            <a:r>
              <a:rPr lang="ru-RU" dirty="0" err="1"/>
              <a:t>Це</a:t>
            </a:r>
            <a:r>
              <a:rPr lang="ru-RU" dirty="0"/>
              <a:t> один з </a:t>
            </a:r>
            <a:r>
              <a:rPr lang="ru-RU" dirty="0" err="1"/>
              <a:t>найелегантніших</a:t>
            </a:r>
            <a:r>
              <a:rPr lang="ru-RU" dirty="0"/>
              <a:t> </a:t>
            </a:r>
            <a:r>
              <a:rPr lang="ru-RU" dirty="0" err="1"/>
              <a:t>лісабонських</a:t>
            </a:r>
            <a:r>
              <a:rPr lang="ru-RU" dirty="0"/>
              <a:t> </a:t>
            </a:r>
            <a:r>
              <a:rPr lang="ru-RU" dirty="0" err="1"/>
              <a:t>пам'ятників</a:t>
            </a:r>
            <a:r>
              <a:rPr lang="ru-RU" dirty="0"/>
              <a:t> </a:t>
            </a:r>
            <a:r>
              <a:rPr lang="en-US" dirty="0"/>
              <a:t>XVI </a:t>
            </a:r>
            <a:r>
              <a:rPr lang="ru-RU" dirty="0" err="1"/>
              <a:t>століття</a:t>
            </a:r>
            <a:r>
              <a:rPr lang="ru-RU" dirty="0"/>
              <a:t> і </a:t>
            </a:r>
            <a:r>
              <a:rPr lang="ru-RU" dirty="0" err="1"/>
              <a:t>саме</a:t>
            </a:r>
            <a:r>
              <a:rPr lang="ru-RU" dirty="0"/>
              <a:t> </a:t>
            </a:r>
            <a:r>
              <a:rPr lang="ru-RU" dirty="0" err="1"/>
              <a:t>фотографоване</a:t>
            </a:r>
            <a:r>
              <a:rPr lang="ru-RU" dirty="0"/>
              <a:t> </a:t>
            </a:r>
            <a:r>
              <a:rPr lang="ru-RU" dirty="0" err="1"/>
              <a:t>місце</a:t>
            </a:r>
            <a:r>
              <a:rPr lang="ru-RU" dirty="0"/>
              <a:t> в </a:t>
            </a:r>
            <a:r>
              <a:rPr lang="ru-RU" dirty="0" err="1"/>
              <a:t>Португалії</a:t>
            </a:r>
            <a:r>
              <a:rPr lang="ru-RU" dirty="0"/>
              <a:t>. </a:t>
            </a:r>
            <a:r>
              <a:rPr lang="ru-RU" dirty="0" err="1"/>
              <a:t>Грандіозний</a:t>
            </a:r>
            <a:r>
              <a:rPr lang="ru-RU" dirty="0"/>
              <a:t> монумент </a:t>
            </a:r>
            <a:r>
              <a:rPr lang="ru-RU" dirty="0" err="1"/>
              <a:t>Першовідкривачам</a:t>
            </a:r>
            <a:r>
              <a:rPr lang="ru-RU" dirty="0"/>
              <a:t>, </a:t>
            </a:r>
            <a:r>
              <a:rPr lang="ru-RU" dirty="0" err="1"/>
              <a:t>виконаний</a:t>
            </a:r>
            <a:r>
              <a:rPr lang="ru-RU" dirty="0"/>
              <a:t> з </a:t>
            </a:r>
            <a:r>
              <a:rPr lang="ru-RU" dirty="0" err="1"/>
              <a:t>граніту</a:t>
            </a:r>
            <a:r>
              <a:rPr lang="ru-RU" dirty="0"/>
              <a:t>. </a:t>
            </a:r>
            <a:r>
              <a:rPr lang="ru-RU" dirty="0" err="1"/>
              <a:t>Відвідування</a:t>
            </a:r>
            <a:r>
              <a:rPr lang="ru-RU" dirty="0"/>
              <a:t> музею карет. ( </a:t>
            </a:r>
            <a:r>
              <a:rPr lang="ru-RU" dirty="0" err="1"/>
              <a:t>Усі</a:t>
            </a:r>
            <a:r>
              <a:rPr lang="ru-RU" dirty="0"/>
              <a:t> </a:t>
            </a:r>
            <a:r>
              <a:rPr lang="ru-RU" dirty="0" err="1"/>
              <a:t>вхідні</a:t>
            </a:r>
            <a:r>
              <a:rPr lang="ru-RU" dirty="0"/>
              <a:t> квитки </a:t>
            </a:r>
            <a:r>
              <a:rPr lang="ru-RU" dirty="0" err="1"/>
              <a:t>включені</a:t>
            </a:r>
            <a:r>
              <a:rPr lang="ru-RU" dirty="0"/>
              <a:t>)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err="1"/>
              <a:t>Увечері</a:t>
            </a:r>
            <a:r>
              <a:rPr lang="ru-RU" dirty="0"/>
              <a:t> для охочих і за </a:t>
            </a:r>
            <a:r>
              <a:rPr lang="ru-RU" dirty="0" err="1"/>
              <a:t>додаткову</a:t>
            </a:r>
            <a:r>
              <a:rPr lang="ru-RU" dirty="0"/>
              <a:t> плату вечеря з </a:t>
            </a:r>
            <a:r>
              <a:rPr lang="ru-RU" dirty="0" err="1"/>
              <a:t>фаду</a:t>
            </a:r>
            <a:r>
              <a:rPr lang="ru-RU" dirty="0"/>
              <a:t> (50 </a:t>
            </a:r>
            <a:r>
              <a:rPr lang="ru-RU" dirty="0" err="1"/>
              <a:t>євро</a:t>
            </a:r>
            <a:r>
              <a:rPr lang="ru-RU" dirty="0"/>
              <a:t> з </a:t>
            </a:r>
            <a:r>
              <a:rPr lang="ru-RU" dirty="0" err="1"/>
              <a:t>людини</a:t>
            </a:r>
            <a:r>
              <a:rPr lang="ru-RU" dirty="0"/>
              <a:t> </a:t>
            </a:r>
            <a:r>
              <a:rPr lang="ru-RU" dirty="0" err="1"/>
              <a:t>включає</a:t>
            </a:r>
            <a:r>
              <a:rPr lang="ru-RU" dirty="0"/>
              <a:t> трансфер </a:t>
            </a:r>
            <a:r>
              <a:rPr lang="ru-RU" dirty="0" err="1"/>
              <a:t>готель</a:t>
            </a:r>
            <a:r>
              <a:rPr lang="ru-RU" dirty="0"/>
              <a:t> - ресторан - </a:t>
            </a:r>
            <a:r>
              <a:rPr lang="ru-RU" dirty="0" err="1"/>
              <a:t>готель</a:t>
            </a:r>
            <a:r>
              <a:rPr lang="ru-RU" dirty="0"/>
              <a:t>, вечеря з напоями, спектакль </a:t>
            </a:r>
            <a:r>
              <a:rPr lang="ru-RU" dirty="0" err="1"/>
              <a:t>фадо</a:t>
            </a:r>
            <a:r>
              <a:rPr lang="ru-RU" dirty="0"/>
              <a:t> і </a:t>
            </a:r>
            <a:r>
              <a:rPr lang="ru-RU" dirty="0" err="1"/>
              <a:t>національний</a:t>
            </a:r>
            <a:r>
              <a:rPr lang="ru-RU" dirty="0"/>
              <a:t> фольклор</a:t>
            </a:r>
            <a:r>
              <a:rPr lang="ru-RU" dirty="0" smtClean="0"/>
              <a:t>)</a:t>
            </a:r>
          </a:p>
          <a:p>
            <a:pPr marL="0" indent="0">
              <a:buNone/>
            </a:pPr>
            <a:r>
              <a:rPr lang="ru-RU" b="1" dirty="0" smtClean="0"/>
              <a:t>3.Понеділок:</a:t>
            </a:r>
          </a:p>
          <a:p>
            <a:pPr marL="0" indent="0">
              <a:buNone/>
            </a:pPr>
            <a:r>
              <a:rPr lang="ru-RU" dirty="0" err="1" smtClean="0"/>
              <a:t>Сніданок</a:t>
            </a:r>
            <a:r>
              <a:rPr lang="ru-RU" dirty="0" smtClean="0"/>
              <a:t> в </a:t>
            </a:r>
            <a:r>
              <a:rPr lang="ru-RU" dirty="0" err="1" smtClean="0"/>
              <a:t>готелі</a:t>
            </a:r>
            <a:r>
              <a:rPr lang="ru-RU" dirty="0" smtClean="0"/>
              <a:t>. Трансфер </a:t>
            </a:r>
            <a:r>
              <a:rPr lang="ru-RU" dirty="0"/>
              <a:t>в </a:t>
            </a:r>
            <a:r>
              <a:rPr lang="ru-RU" dirty="0" err="1"/>
              <a:t>аеропорт</a:t>
            </a:r>
            <a:r>
              <a:rPr lang="ru-RU" dirty="0"/>
              <a:t>.</a:t>
            </a:r>
          </a:p>
          <a:p>
            <a:endParaRPr lang="uk-UA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 err="1"/>
              <a:t>Програма</a:t>
            </a:r>
            <a:r>
              <a:rPr lang="ru-RU" sz="2000" dirty="0"/>
              <a:t> туру до </a:t>
            </a:r>
            <a:r>
              <a:rPr lang="ru-RU" sz="2000" dirty="0" err="1"/>
              <a:t>Португалії</a:t>
            </a:r>
            <a:r>
              <a:rPr lang="ru-RU" sz="2000" dirty="0"/>
              <a:t> «</a:t>
            </a:r>
            <a:r>
              <a:rPr lang="ru-RU" sz="2000" dirty="0" err="1"/>
              <a:t>Знайомтесь</a:t>
            </a:r>
            <a:r>
              <a:rPr lang="ru-RU" sz="2000" dirty="0"/>
              <a:t>, </a:t>
            </a:r>
            <a:r>
              <a:rPr lang="ru-RU" sz="2000" dirty="0" err="1"/>
              <a:t>Лісабон</a:t>
            </a:r>
            <a:r>
              <a:rPr lang="ru-RU" sz="2000" dirty="0" smtClean="0"/>
              <a:t>»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err="1"/>
              <a:t>Програма</a:t>
            </a:r>
            <a:r>
              <a:rPr lang="ru-RU" sz="2000" dirty="0"/>
              <a:t> </a:t>
            </a:r>
            <a:r>
              <a:rPr lang="ru-RU" sz="2000" dirty="0" err="1"/>
              <a:t>розрахована</a:t>
            </a:r>
            <a:r>
              <a:rPr lang="ru-RU" sz="2000" dirty="0"/>
              <a:t> на </a:t>
            </a:r>
            <a:r>
              <a:rPr lang="ru-RU" sz="2000" dirty="0" smtClean="0"/>
              <a:t>3 </a:t>
            </a:r>
            <a:r>
              <a:rPr lang="ru-RU" sz="2000" dirty="0" err="1" smtClean="0"/>
              <a:t>дні</a:t>
            </a:r>
            <a:r>
              <a:rPr lang="ru-RU" sz="2000" dirty="0" smtClean="0"/>
              <a:t> /2 </a:t>
            </a:r>
            <a:r>
              <a:rPr lang="ru-RU" sz="2000" dirty="0" err="1" smtClean="0"/>
              <a:t>ночі</a:t>
            </a:r>
            <a:r>
              <a:rPr lang="ru-RU" sz="2000" dirty="0" smtClean="0"/>
              <a:t>. </a:t>
            </a:r>
            <a:r>
              <a:rPr lang="ru-RU" sz="2000" dirty="0" err="1"/>
              <a:t>Вартість</a:t>
            </a:r>
            <a:r>
              <a:rPr lang="ru-RU" sz="2000" dirty="0"/>
              <a:t> туру </a:t>
            </a:r>
            <a:r>
              <a:rPr lang="ru-RU" sz="2000" dirty="0" smtClean="0"/>
              <a:t>250 </a:t>
            </a:r>
            <a:r>
              <a:rPr lang="ru-RU" sz="2000" dirty="0" err="1"/>
              <a:t>євро</a:t>
            </a:r>
            <a:r>
              <a:rPr lang="ru-RU" sz="2000" dirty="0"/>
              <a:t>. </a:t>
            </a:r>
            <a:r>
              <a:rPr lang="ru-RU" sz="2000" dirty="0" err="1"/>
              <a:t>Подорож</a:t>
            </a:r>
            <a:r>
              <a:rPr lang="ru-RU" sz="2000" dirty="0"/>
              <a:t> </a:t>
            </a:r>
            <a:r>
              <a:rPr lang="ru-RU" sz="2000" dirty="0" err="1"/>
              <a:t>може</a:t>
            </a:r>
            <a:r>
              <a:rPr lang="ru-RU" sz="2000" dirty="0"/>
              <a:t> </a:t>
            </a:r>
            <a:r>
              <a:rPr lang="ru-RU" sz="2000" dirty="0" err="1"/>
              <a:t>починатися</a:t>
            </a:r>
            <a:r>
              <a:rPr lang="ru-RU" sz="2000" dirty="0"/>
              <a:t> в </a:t>
            </a:r>
            <a:r>
              <a:rPr lang="ru-RU" sz="2000" dirty="0" err="1"/>
              <a:t>любий</a:t>
            </a:r>
            <a:r>
              <a:rPr lang="ru-RU" sz="2000" dirty="0"/>
              <a:t> день, </a:t>
            </a:r>
            <a:r>
              <a:rPr lang="ru-RU" sz="2000" dirty="0" err="1"/>
              <a:t>наприклад</a:t>
            </a:r>
            <a:r>
              <a:rPr lang="ru-RU" sz="2000" dirty="0"/>
              <a:t>, в </a:t>
            </a:r>
            <a:r>
              <a:rPr lang="ru-RU" sz="2000" dirty="0" err="1"/>
              <a:t>суботу</a:t>
            </a:r>
            <a:r>
              <a:rPr lang="ru-RU" sz="2000" dirty="0"/>
              <a:t>.</a:t>
            </a:r>
            <a:endParaRPr lang="uk-UA" sz="2000" dirty="0"/>
          </a:p>
        </p:txBody>
      </p:sp>
    </p:spTree>
    <p:extLst>
      <p:ext uri="{BB962C8B-B14F-4D97-AF65-F5344CB8AC3E}">
        <p14:creationId xmlns:p14="http://schemas.microsoft.com/office/powerpoint/2010/main" val="667864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  <p:sndAc>
          <p:stSnd>
            <p:snd r:embed="rId2" name="click.wav"/>
          </p:stSnd>
        </p:sndAc>
      </p:transition>
    </mc:Choice>
    <mc:Fallback xmlns="">
      <p:transition spd="slow">
        <p:fade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187624" y="1628800"/>
            <a:ext cx="6777318" cy="2617327"/>
          </a:xfrm>
        </p:spPr>
        <p:txBody>
          <a:bodyPr/>
          <a:lstStyle/>
          <a:p>
            <a:r>
              <a:rPr lang="uk-UA" dirty="0" smtClean="0"/>
              <a:t>Дякую за увагу</a:t>
            </a:r>
            <a:endParaRPr lang="uk-UA" dirty="0"/>
          </a:p>
        </p:txBody>
      </p:sp>
      <p:sp>
        <p:nvSpPr>
          <p:cNvPr id="5" name="Підзаголовок 4"/>
          <p:cNvSpPr>
            <a:spLocks noGrp="1"/>
          </p:cNvSpPr>
          <p:nvPr>
            <p:ph type="subTitle" idx="1"/>
          </p:nvPr>
        </p:nvSpPr>
        <p:spPr>
          <a:xfrm>
            <a:off x="7020272" y="6021288"/>
            <a:ext cx="2520280" cy="651302"/>
          </a:xfrm>
        </p:spPr>
        <p:txBody>
          <a:bodyPr>
            <a:noAutofit/>
          </a:bodyPr>
          <a:lstStyle/>
          <a:p>
            <a:r>
              <a:rPr lang="uk-UA" sz="1050" dirty="0" smtClean="0"/>
              <a:t>Кравчук А.Є.</a:t>
            </a:r>
          </a:p>
          <a:p>
            <a:r>
              <a:rPr lang="uk-UA" sz="1050" dirty="0" smtClean="0"/>
              <a:t>21-ТУР</a:t>
            </a:r>
            <a:endParaRPr lang="uk-UA" sz="1050" dirty="0"/>
          </a:p>
        </p:txBody>
      </p:sp>
    </p:spTree>
    <p:extLst>
      <p:ext uri="{BB962C8B-B14F-4D97-AF65-F5344CB8AC3E}">
        <p14:creationId xmlns:p14="http://schemas.microsoft.com/office/powerpoint/2010/main" val="1892677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  <p:sndAc>
          <p:stSnd>
            <p:snd r:embed="rId2" name="click.wav"/>
          </p:stSnd>
        </p:sndAc>
      </p:transition>
    </mc:Choice>
    <mc:Fallback xmlns="">
      <p:transition spd="slow">
        <p:fade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місту 1"/>
          <p:cNvSpPr>
            <a:spLocks noGrp="1"/>
          </p:cNvSpPr>
          <p:nvPr>
            <p:ph idx="1"/>
          </p:nvPr>
        </p:nvSpPr>
        <p:spPr>
          <a:xfrm>
            <a:off x="683568" y="2204864"/>
            <a:ext cx="7745505" cy="3877815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uk-UA" sz="2800" dirty="0" smtClean="0"/>
              <a:t>Техніко – економічні особливості автомобільного транспорту.</a:t>
            </a:r>
          </a:p>
          <a:p>
            <a:pPr marL="457200" indent="-457200">
              <a:buFont typeface="+mj-lt"/>
              <a:buAutoNum type="arabicPeriod"/>
            </a:pPr>
            <a:r>
              <a:rPr lang="uk-UA" sz="2800" dirty="0" smtClean="0"/>
              <a:t>Ринок забезпечення перевезення автомобільного транспорту. Організація цієї діяльності.</a:t>
            </a:r>
          </a:p>
          <a:p>
            <a:pPr marL="457200" indent="-457200">
              <a:buFont typeface="+mj-lt"/>
              <a:buAutoNum type="arabicPeriod"/>
            </a:pPr>
            <a:r>
              <a:rPr lang="uk-UA" sz="2800" dirty="0" smtClean="0"/>
              <a:t>Подорожі на регулярних автобусних лініях.</a:t>
            </a:r>
          </a:p>
          <a:p>
            <a:pPr marL="457200" indent="-457200">
              <a:buFont typeface="+mj-lt"/>
              <a:buAutoNum type="arabicPeriod"/>
            </a:pPr>
            <a:r>
              <a:rPr lang="uk-UA" sz="2800" dirty="0" smtClean="0"/>
              <a:t>Організація спеціалізованих автобусних турів.</a:t>
            </a:r>
            <a:endParaRPr lang="uk-UA" sz="2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/>
            </a:r>
            <a:br>
              <a:rPr lang="uk-UA" dirty="0" smtClean="0"/>
            </a:br>
            <a:r>
              <a:rPr lang="uk-UA" sz="4400" dirty="0" smtClean="0">
                <a:solidFill>
                  <a:schemeClr val="bg2">
                    <a:lumMod val="25000"/>
                  </a:schemeClr>
                </a:solidFill>
              </a:rPr>
              <a:t>План</a:t>
            </a:r>
            <a:r>
              <a:rPr lang="uk-UA" dirty="0" smtClean="0"/>
              <a:t/>
            </a:r>
            <a:br>
              <a:rPr lang="uk-UA" dirty="0" smtClean="0"/>
            </a:b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649184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  <p:sndAc>
          <p:stSnd>
            <p:snd r:embed="rId2" name="click.wav"/>
          </p:stSnd>
        </p:sndAc>
      </p:transition>
    </mc:Choice>
    <mc:Fallback xmlns="">
      <p:transition spd="slow">
        <p:fade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764704"/>
            <a:ext cx="7756263" cy="1054250"/>
          </a:xfrm>
        </p:spPr>
        <p:txBody>
          <a:bodyPr/>
          <a:lstStyle/>
          <a:p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</a:rPr>
              <a:t>1.Техніко </a:t>
            </a:r>
            <a:r>
              <a:rPr lang="ru-RU" sz="3200" dirty="0">
                <a:solidFill>
                  <a:schemeClr val="bg2">
                    <a:lumMod val="25000"/>
                  </a:schemeClr>
                </a:solidFill>
              </a:rPr>
              <a:t>– </a:t>
            </a:r>
            <a:r>
              <a:rPr lang="ru-RU" sz="3200" dirty="0" err="1" smtClean="0">
                <a:solidFill>
                  <a:schemeClr val="bg2">
                    <a:lumMod val="25000"/>
                  </a:schemeClr>
                </a:solidFill>
              </a:rPr>
              <a:t>економічні</a:t>
            </a: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sz="3200" dirty="0" err="1" smtClean="0">
                <a:solidFill>
                  <a:schemeClr val="bg2">
                    <a:lumMod val="25000"/>
                  </a:schemeClr>
                </a:solidFill>
              </a:rPr>
              <a:t>особливості</a:t>
            </a: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sz="3200" dirty="0" err="1" smtClean="0">
                <a:solidFill>
                  <a:schemeClr val="bg2">
                    <a:lumMod val="25000"/>
                  </a:schemeClr>
                </a:solidFill>
              </a:rPr>
              <a:t>автомобільного</a:t>
            </a:r>
            <a:r>
              <a:rPr lang="ru-RU" sz="3200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</a:rPr>
              <a:t>транспорту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ru-RU" dirty="0">
                <a:solidFill>
                  <a:schemeClr val="bg2">
                    <a:lumMod val="25000"/>
                  </a:schemeClr>
                </a:solidFill>
              </a:rPr>
            </a:br>
            <a:endParaRPr lang="uk-UA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" name="Місце для вмісту 1"/>
          <p:cNvSpPr>
            <a:spLocks noGrp="1"/>
          </p:cNvSpPr>
          <p:nvPr>
            <p:ph sz="quarter" idx="13"/>
          </p:nvPr>
        </p:nvSpPr>
        <p:spPr>
          <a:xfrm>
            <a:off x="685800" y="1916832"/>
            <a:ext cx="3803904" cy="4369582"/>
          </a:xfrm>
        </p:spPr>
        <p:txBody>
          <a:bodyPr>
            <a:normAutofit fontScale="85000" lnSpcReduction="20000"/>
          </a:bodyPr>
          <a:lstStyle/>
          <a:p>
            <a:endParaRPr lang="ru-RU" dirty="0"/>
          </a:p>
          <a:p>
            <a:r>
              <a:rPr lang="ru-RU" dirty="0" err="1"/>
              <a:t>Автомобільний</a:t>
            </a:r>
            <a:r>
              <a:rPr lang="ru-RU" dirty="0"/>
              <a:t> транспорт в </a:t>
            </a:r>
            <a:r>
              <a:rPr lang="ru-RU" dirty="0" err="1"/>
              <a:t>значній</a:t>
            </a:r>
            <a:r>
              <a:rPr lang="ru-RU" dirty="0"/>
              <a:t> </a:t>
            </a:r>
            <a:r>
              <a:rPr lang="ru-RU" dirty="0" err="1"/>
              <a:t>мірі</a:t>
            </a:r>
            <a:r>
              <a:rPr lang="ru-RU" dirty="0"/>
              <a:t> </a:t>
            </a:r>
            <a:r>
              <a:rPr lang="ru-RU" dirty="0" err="1"/>
              <a:t>бере</a:t>
            </a:r>
            <a:r>
              <a:rPr lang="ru-RU" dirty="0"/>
              <a:t> участь у </a:t>
            </a:r>
            <a:r>
              <a:rPr lang="ru-RU" dirty="0" err="1"/>
              <a:t>забезпеченні</a:t>
            </a:r>
            <a:r>
              <a:rPr lang="ru-RU" dirty="0"/>
              <a:t> </a:t>
            </a:r>
            <a:r>
              <a:rPr lang="ru-RU" dirty="0" err="1"/>
              <a:t>вантажних</a:t>
            </a:r>
            <a:r>
              <a:rPr lang="ru-RU" dirty="0"/>
              <a:t> </a:t>
            </a:r>
            <a:r>
              <a:rPr lang="ru-RU" dirty="0" err="1"/>
              <a:t>перевезень</a:t>
            </a:r>
            <a:r>
              <a:rPr lang="ru-RU" dirty="0"/>
              <a:t> для </a:t>
            </a:r>
            <a:r>
              <a:rPr lang="ru-RU" dirty="0" err="1"/>
              <a:t>всіх</a:t>
            </a:r>
            <a:r>
              <a:rPr lang="ru-RU" dirty="0"/>
              <a:t> </a:t>
            </a:r>
            <a:r>
              <a:rPr lang="ru-RU" dirty="0" err="1"/>
              <a:t>галузей</a:t>
            </a:r>
            <a:r>
              <a:rPr lang="ru-RU" dirty="0"/>
              <a:t> народного </a:t>
            </a:r>
            <a:r>
              <a:rPr lang="ru-RU" dirty="0" err="1"/>
              <a:t>господарства</a:t>
            </a:r>
            <a:r>
              <a:rPr lang="ru-RU" dirty="0"/>
              <a:t>. Велика </a:t>
            </a:r>
            <a:r>
              <a:rPr lang="ru-RU" dirty="0" err="1"/>
              <a:t>його</a:t>
            </a:r>
            <a:r>
              <a:rPr lang="ru-RU" dirty="0"/>
              <a:t> роль і в </a:t>
            </a:r>
            <a:r>
              <a:rPr lang="ru-RU" dirty="0" err="1"/>
              <a:t>задоволенні</a:t>
            </a:r>
            <a:r>
              <a:rPr lang="ru-RU" dirty="0"/>
              <a:t> потреб </a:t>
            </a:r>
            <a:r>
              <a:rPr lang="ru-RU" dirty="0" err="1"/>
              <a:t>населення</a:t>
            </a:r>
            <a:r>
              <a:rPr lang="ru-RU" dirty="0"/>
              <a:t> в </a:t>
            </a:r>
            <a:r>
              <a:rPr lang="ru-RU" dirty="0" err="1"/>
              <a:t>пересуванні</a:t>
            </a:r>
            <a:r>
              <a:rPr lang="ru-RU" dirty="0"/>
              <a:t>. </a:t>
            </a:r>
            <a:r>
              <a:rPr lang="ru-RU" dirty="0" err="1"/>
              <a:t>Автомобільний</a:t>
            </a:r>
            <a:r>
              <a:rPr lang="ru-RU" dirty="0"/>
              <a:t> транспорт широко </a:t>
            </a:r>
            <a:r>
              <a:rPr lang="ru-RU" dirty="0" err="1"/>
              <a:t>застосовується</a:t>
            </a:r>
            <a:r>
              <a:rPr lang="ru-RU" dirty="0"/>
              <a:t> як для </a:t>
            </a:r>
            <a:r>
              <a:rPr lang="ru-RU" dirty="0" err="1"/>
              <a:t>внутрівиробничих</a:t>
            </a:r>
            <a:r>
              <a:rPr lang="ru-RU" dirty="0"/>
              <a:t> (</a:t>
            </a:r>
            <a:r>
              <a:rPr lang="ru-RU" dirty="0" err="1"/>
              <a:t>технологічних</a:t>
            </a:r>
            <a:r>
              <a:rPr lang="ru-RU" dirty="0"/>
              <a:t>) </a:t>
            </a:r>
            <a:r>
              <a:rPr lang="ru-RU" dirty="0" err="1"/>
              <a:t>перевезень</a:t>
            </a:r>
            <a:r>
              <a:rPr lang="ru-RU" dirty="0"/>
              <a:t>, так і для </a:t>
            </a:r>
            <a:r>
              <a:rPr lang="ru-RU" dirty="0" err="1"/>
              <a:t>безпосередньої</a:t>
            </a:r>
            <a:r>
              <a:rPr lang="ru-RU" dirty="0"/>
              <a:t> доставки </a:t>
            </a:r>
            <a:r>
              <a:rPr lang="ru-RU" dirty="0" err="1"/>
              <a:t>вантажів</a:t>
            </a:r>
            <a:r>
              <a:rPr lang="ru-RU" dirty="0"/>
              <a:t> з </a:t>
            </a:r>
            <a:r>
              <a:rPr lang="ru-RU" dirty="0" err="1"/>
              <a:t>пунктів</a:t>
            </a:r>
            <a:r>
              <a:rPr lang="ru-RU" dirty="0"/>
              <a:t> </a:t>
            </a:r>
            <a:r>
              <a:rPr lang="ru-RU" dirty="0" err="1"/>
              <a:t>виробництва</a:t>
            </a:r>
            <a:r>
              <a:rPr lang="ru-RU" dirty="0"/>
              <a:t> до </a:t>
            </a:r>
            <a:r>
              <a:rPr lang="ru-RU" dirty="0" err="1"/>
              <a:t>пунктів</a:t>
            </a:r>
            <a:r>
              <a:rPr lang="ru-RU" dirty="0"/>
              <a:t> </a:t>
            </a:r>
            <a:r>
              <a:rPr lang="ru-RU" dirty="0" err="1"/>
              <a:t>споживання</a:t>
            </a:r>
            <a:r>
              <a:rPr lang="ru-RU" dirty="0"/>
              <a:t> (у </a:t>
            </a:r>
            <a:r>
              <a:rPr lang="ru-RU" dirty="0" err="1"/>
              <a:t>сфері</a:t>
            </a:r>
            <a:r>
              <a:rPr lang="ru-RU" dirty="0"/>
              <a:t> </a:t>
            </a:r>
            <a:r>
              <a:rPr lang="ru-RU" dirty="0" err="1"/>
              <a:t>обігу</a:t>
            </a:r>
            <a:r>
              <a:rPr lang="ru-RU" dirty="0"/>
              <a:t>).</a:t>
            </a:r>
          </a:p>
          <a:p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Місце для вмісту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1026" name="Picture 2" descr="C:\Users\Света\Desktop\220px-Eastern_Distributor_tunne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348880"/>
            <a:ext cx="2880320" cy="380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1347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  <p:sndAc>
          <p:stSnd>
            <p:snd r:embed="rId2" name="click.wav"/>
          </p:stSnd>
        </p:sndAc>
      </p:transition>
    </mc:Choice>
    <mc:Fallback xmlns="">
      <p:transition spd="slow">
        <p:fade/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4243550" cy="1728192"/>
          </a:xfrm>
        </p:spPr>
        <p:txBody>
          <a:bodyPr/>
          <a:lstStyle/>
          <a:p>
            <a:pPr algn="l"/>
            <a:r>
              <a:rPr lang="ru-RU" sz="1600" dirty="0" err="1">
                <a:solidFill>
                  <a:schemeClr val="bg2">
                    <a:lumMod val="25000"/>
                  </a:schemeClr>
                </a:solidFill>
              </a:rPr>
              <a:t>Автомобільний</a:t>
            </a:r>
            <a:r>
              <a:rPr lang="ru-RU" sz="1600" dirty="0">
                <a:solidFill>
                  <a:schemeClr val="bg2">
                    <a:lumMod val="25000"/>
                  </a:schemeClr>
                </a:solidFill>
              </a:rPr>
              <a:t> транспорт </a:t>
            </a:r>
            <a:r>
              <a:rPr lang="ru-RU" sz="1600" dirty="0" err="1">
                <a:solidFill>
                  <a:schemeClr val="bg2">
                    <a:lumMod val="25000"/>
                  </a:schemeClr>
                </a:solidFill>
              </a:rPr>
              <a:t>має</a:t>
            </a:r>
            <a:r>
              <a:rPr lang="ru-RU" sz="1600" dirty="0">
                <a:solidFill>
                  <a:schemeClr val="bg2">
                    <a:lumMod val="25000"/>
                  </a:schemeClr>
                </a:solidFill>
              </a:rPr>
              <a:t> ряд </a:t>
            </a:r>
            <a:r>
              <a:rPr lang="ru-RU" sz="1600" dirty="0" err="1">
                <a:solidFill>
                  <a:schemeClr val="bg2">
                    <a:lumMod val="25000"/>
                  </a:schemeClr>
                </a:solidFill>
              </a:rPr>
              <a:t>техніко-економічних</a:t>
            </a:r>
            <a:r>
              <a:rPr lang="ru-RU" sz="1600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sz="1600" dirty="0" err="1">
                <a:solidFill>
                  <a:schemeClr val="bg2">
                    <a:lumMod val="25000"/>
                  </a:schemeClr>
                </a:solidFill>
              </a:rPr>
              <a:t>особливостей</a:t>
            </a:r>
            <a:r>
              <a:rPr lang="ru-RU" sz="1600" dirty="0">
                <a:solidFill>
                  <a:schemeClr val="bg2">
                    <a:lumMod val="25000"/>
                  </a:schemeClr>
                </a:solidFill>
              </a:rPr>
              <a:t>, </a:t>
            </a:r>
            <a:r>
              <a:rPr lang="ru-RU" sz="1600" dirty="0" err="1">
                <a:solidFill>
                  <a:schemeClr val="bg2">
                    <a:lumMod val="25000"/>
                  </a:schemeClr>
                </a:solidFill>
              </a:rPr>
              <a:t>що</a:t>
            </a:r>
            <a:r>
              <a:rPr lang="ru-RU" sz="1600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sz="1600" dirty="0" err="1">
                <a:solidFill>
                  <a:schemeClr val="bg2">
                    <a:lumMod val="25000"/>
                  </a:schemeClr>
                </a:solidFill>
              </a:rPr>
              <a:t>визначають</a:t>
            </a:r>
            <a:r>
              <a:rPr lang="ru-RU" sz="1600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sz="1600" dirty="0" err="1">
                <a:solidFill>
                  <a:schemeClr val="bg2">
                    <a:lumMod val="25000"/>
                  </a:schemeClr>
                </a:solidFill>
              </a:rPr>
              <a:t>його</a:t>
            </a:r>
            <a:r>
              <a:rPr lang="ru-RU" sz="1600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sz="1600" dirty="0" err="1">
                <a:solidFill>
                  <a:schemeClr val="bg2">
                    <a:lumMod val="25000"/>
                  </a:schemeClr>
                </a:solidFill>
              </a:rPr>
              <a:t>переваги</a:t>
            </a:r>
            <a:r>
              <a:rPr lang="ru-RU" sz="1600" dirty="0">
                <a:solidFill>
                  <a:schemeClr val="bg2">
                    <a:lumMod val="25000"/>
                  </a:schemeClr>
                </a:solidFill>
              </a:rPr>
              <a:t> та </a:t>
            </a:r>
            <a:r>
              <a:rPr lang="ru-RU" sz="1600" dirty="0" err="1">
                <a:solidFill>
                  <a:schemeClr val="bg2">
                    <a:lumMod val="25000"/>
                  </a:schemeClr>
                </a:solidFill>
              </a:rPr>
              <a:t>широке</a:t>
            </a:r>
            <a:r>
              <a:rPr lang="ru-RU" sz="1600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sz="1600" dirty="0" err="1">
                <a:solidFill>
                  <a:schemeClr val="bg2">
                    <a:lumMod val="25000"/>
                  </a:schemeClr>
                </a:solidFill>
              </a:rPr>
              <a:t>використання</a:t>
            </a:r>
            <a:r>
              <a:rPr lang="ru-RU" sz="1600" dirty="0">
                <a:solidFill>
                  <a:schemeClr val="bg2">
                    <a:lumMod val="25000"/>
                  </a:schemeClr>
                </a:solidFill>
              </a:rPr>
              <a:t> у </a:t>
            </a:r>
            <a:r>
              <a:rPr lang="ru-RU" sz="1600" dirty="0" err="1">
                <a:solidFill>
                  <a:schemeClr val="bg2">
                    <a:lumMod val="25000"/>
                  </a:schemeClr>
                </a:solidFill>
              </a:rPr>
              <a:t>всіх</a:t>
            </a:r>
            <a:r>
              <a:rPr lang="ru-RU" sz="1600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sz="1600" dirty="0" err="1">
                <a:solidFill>
                  <a:schemeClr val="bg2">
                    <a:lumMod val="25000"/>
                  </a:schemeClr>
                </a:solidFill>
              </a:rPr>
              <a:t>галузях</a:t>
            </a:r>
            <a:r>
              <a:rPr lang="ru-RU" sz="1600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sz="1600" dirty="0" err="1">
                <a:solidFill>
                  <a:schemeClr val="bg2">
                    <a:lumMod val="25000"/>
                  </a:schemeClr>
                </a:solidFill>
              </a:rPr>
              <a:t>господарства</a:t>
            </a:r>
            <a:r>
              <a:rPr lang="ru-RU" sz="1600" dirty="0">
                <a:solidFill>
                  <a:schemeClr val="bg2">
                    <a:lumMod val="25000"/>
                  </a:schemeClr>
                </a:solidFill>
              </a:rPr>
              <a:t>:</a:t>
            </a:r>
            <a:endParaRPr lang="uk-UA" sz="16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sz="quarter" idx="13"/>
          </p:nvPr>
        </p:nvSpPr>
        <p:spPr>
          <a:xfrm>
            <a:off x="179512" y="1916832"/>
            <a:ext cx="4094168" cy="4536504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endParaRPr lang="uk-UA" dirty="0"/>
          </a:p>
          <a:p>
            <a:r>
              <a:rPr lang="uk-UA" dirty="0"/>
              <a:t>- велика маневреність та рухливість. Автомобілями вантажі можуть перевозитися безпосередньо з пункту виробництва в пункт споживання без перевантаження і проміжного складування, тобто “Від дверей до дверей”;</a:t>
            </a:r>
          </a:p>
          <a:p>
            <a:endParaRPr lang="uk-UA" dirty="0"/>
          </a:p>
          <a:p>
            <a:r>
              <a:rPr lang="uk-UA" dirty="0"/>
              <a:t>- висока швидкість доставки вантажів і пасажирів. За швидкістю руху автомобільний транспорт поступається лише повітряному;</a:t>
            </a:r>
          </a:p>
          <a:p>
            <a:endParaRPr lang="uk-UA" dirty="0"/>
          </a:p>
          <a:p>
            <a:r>
              <a:rPr lang="uk-UA" dirty="0"/>
              <a:t>- у ряді випадків більш короткий шлях руху вантажів і пасажирів. Доцільно доставляти вантажі автомобільним транспортом в тих випадках, коли відстань перевезення автомобільними дорогами менша, ніж залізничним.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2050" name="Picture 2" descr="C:\Users\Света\Desktop\61-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2978" y="4005064"/>
            <a:ext cx="4519201" cy="2620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Света\Desktop\image00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2978" y="204161"/>
            <a:ext cx="4536504" cy="2553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Света\Desktop\d-t-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1230" y="2757233"/>
            <a:ext cx="2268252" cy="1497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Света\Desktop\Avtodorogy_v_SHanhae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2978" y="2757233"/>
            <a:ext cx="2299262" cy="1497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4937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  <p:sndAc>
          <p:stSnd>
            <p:snd r:embed="rId2" name="click.wav"/>
          </p:stSnd>
        </p:sndAc>
      </p:transition>
    </mc:Choice>
    <mc:Fallback xmlns="">
      <p:transition spd="slow">
        <p:fade/>
        <p:sndAc>
          <p:stSnd>
            <p:snd r:embed="rId7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548680"/>
            <a:ext cx="7756263" cy="1054250"/>
          </a:xfrm>
        </p:spPr>
        <p:txBody>
          <a:bodyPr/>
          <a:lstStyle/>
          <a:p>
            <a:r>
              <a:rPr lang="uk-UA" sz="2800" dirty="0" smtClean="0"/>
              <a:t>2.</a:t>
            </a:r>
            <a:r>
              <a:rPr lang="ru-RU" sz="2800" dirty="0"/>
              <a:t> </a:t>
            </a:r>
            <a:r>
              <a:rPr lang="ru-RU" sz="2800" dirty="0" err="1">
                <a:solidFill>
                  <a:schemeClr val="bg2">
                    <a:lumMod val="25000"/>
                  </a:schemeClr>
                </a:solidFill>
              </a:rPr>
              <a:t>Ринок</a:t>
            </a:r>
            <a:r>
              <a:rPr lang="ru-RU" sz="2800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sz="2800" dirty="0" err="1">
                <a:solidFill>
                  <a:schemeClr val="bg2">
                    <a:lumMod val="25000"/>
                  </a:schemeClr>
                </a:solidFill>
              </a:rPr>
              <a:t>забезпечення</a:t>
            </a:r>
            <a:r>
              <a:rPr lang="ru-RU" sz="2800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sz="2800" dirty="0" err="1">
                <a:solidFill>
                  <a:schemeClr val="bg2">
                    <a:lumMod val="25000"/>
                  </a:schemeClr>
                </a:solidFill>
              </a:rPr>
              <a:t>перевезення</a:t>
            </a:r>
            <a:r>
              <a:rPr lang="ru-RU" sz="2800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sz="2800" dirty="0" err="1">
                <a:solidFill>
                  <a:schemeClr val="bg2">
                    <a:lumMod val="25000"/>
                  </a:schemeClr>
                </a:solidFill>
              </a:rPr>
              <a:t>автомобільного</a:t>
            </a:r>
            <a:r>
              <a:rPr lang="ru-RU" sz="2800" dirty="0">
                <a:solidFill>
                  <a:schemeClr val="bg2">
                    <a:lumMod val="25000"/>
                  </a:schemeClr>
                </a:solidFill>
              </a:rPr>
              <a:t> транспорту. </a:t>
            </a:r>
            <a:r>
              <a:rPr lang="ru-RU" sz="2800" dirty="0" err="1">
                <a:solidFill>
                  <a:schemeClr val="bg2">
                    <a:lumMod val="25000"/>
                  </a:schemeClr>
                </a:solidFill>
              </a:rPr>
              <a:t>Організація</a:t>
            </a:r>
            <a:r>
              <a:rPr lang="ru-RU" sz="2800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sz="2800" dirty="0" err="1">
                <a:solidFill>
                  <a:schemeClr val="bg2">
                    <a:lumMod val="25000"/>
                  </a:schemeClr>
                </a:solidFill>
              </a:rPr>
              <a:t>цієї</a:t>
            </a:r>
            <a:r>
              <a:rPr lang="ru-RU" sz="2800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sz="2800" dirty="0" err="1">
                <a:solidFill>
                  <a:schemeClr val="bg2">
                    <a:lumMod val="25000"/>
                  </a:schemeClr>
                </a:solidFill>
              </a:rPr>
              <a:t>діяльності</a:t>
            </a:r>
            <a:r>
              <a:rPr lang="ru-RU" sz="2800" dirty="0">
                <a:solidFill>
                  <a:schemeClr val="bg2">
                    <a:lumMod val="25000"/>
                  </a:schemeClr>
                </a:solidFill>
              </a:rPr>
              <a:t>.</a:t>
            </a:r>
            <a:endParaRPr lang="uk-UA" sz="28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sz="quarter" idx="13"/>
          </p:nvPr>
        </p:nvSpPr>
        <p:spPr>
          <a:xfrm>
            <a:off x="4644008" y="2204864"/>
            <a:ext cx="4019928" cy="3877056"/>
          </a:xfrm>
        </p:spPr>
        <p:txBody>
          <a:bodyPr>
            <a:normAutofit/>
          </a:bodyPr>
          <a:lstStyle/>
          <a:p>
            <a:r>
              <a:rPr lang="ru-RU" sz="1800" dirty="0"/>
              <a:t>В </a:t>
            </a:r>
            <a:r>
              <a:rPr lang="ru-RU" sz="1800" dirty="0" err="1"/>
              <a:t>сучасних</a:t>
            </a:r>
            <a:r>
              <a:rPr lang="ru-RU" sz="1800" dirty="0"/>
              <a:t> </a:t>
            </a:r>
            <a:r>
              <a:rPr lang="ru-RU" sz="1800" dirty="0" err="1"/>
              <a:t>умовах</a:t>
            </a:r>
            <a:r>
              <a:rPr lang="ru-RU" sz="1800" dirty="0"/>
              <a:t> </a:t>
            </a:r>
            <a:r>
              <a:rPr lang="ru-RU" sz="1800" dirty="0" err="1"/>
              <a:t>багато</a:t>
            </a:r>
            <a:r>
              <a:rPr lang="ru-RU" sz="1800" dirty="0"/>
              <a:t> </a:t>
            </a:r>
            <a:r>
              <a:rPr lang="ru-RU" sz="1800" dirty="0" err="1"/>
              <a:t>підприємств</a:t>
            </a:r>
            <a:r>
              <a:rPr lang="ru-RU" sz="1800" dirty="0"/>
              <a:t> </a:t>
            </a:r>
            <a:r>
              <a:rPr lang="ru-RU" sz="1800" dirty="0" err="1"/>
              <a:t>торгівлі</a:t>
            </a:r>
            <a:r>
              <a:rPr lang="ru-RU" sz="1800" dirty="0"/>
              <a:t> </a:t>
            </a:r>
            <a:r>
              <a:rPr lang="ru-RU" sz="1800" dirty="0" err="1"/>
              <a:t>володіють</a:t>
            </a:r>
            <a:r>
              <a:rPr lang="ru-RU" sz="1800" dirty="0"/>
              <a:t> </a:t>
            </a:r>
            <a:r>
              <a:rPr lang="ru-RU" sz="1800" dirty="0" err="1"/>
              <a:t>власними</a:t>
            </a:r>
            <a:r>
              <a:rPr lang="ru-RU" sz="1800" dirty="0"/>
              <a:t> </a:t>
            </a:r>
            <a:r>
              <a:rPr lang="ru-RU" sz="1800" dirty="0" err="1"/>
              <a:t>засобами</a:t>
            </a:r>
            <a:r>
              <a:rPr lang="ru-RU" sz="1800" dirty="0"/>
              <a:t> </a:t>
            </a:r>
            <a:r>
              <a:rPr lang="ru-RU" sz="1800" dirty="0" err="1"/>
              <a:t>автомобільного</a:t>
            </a:r>
            <a:r>
              <a:rPr lang="ru-RU" sz="1800" dirty="0"/>
              <a:t> транспорту і </a:t>
            </a:r>
            <a:r>
              <a:rPr lang="ru-RU" sz="1800" dirty="0" err="1"/>
              <a:t>виконують</a:t>
            </a:r>
            <a:r>
              <a:rPr lang="ru-RU" sz="1800" dirty="0"/>
              <a:t> ним </a:t>
            </a:r>
            <a:r>
              <a:rPr lang="ru-RU" sz="1800" dirty="0" err="1"/>
              <a:t>перевезення</a:t>
            </a:r>
            <a:r>
              <a:rPr lang="ru-RU" sz="1800" dirty="0"/>
              <a:t> </a:t>
            </a:r>
            <a:r>
              <a:rPr lang="ru-RU" sz="1800" dirty="0" err="1"/>
              <a:t>торговельних</a:t>
            </a:r>
            <a:r>
              <a:rPr lang="ru-RU" sz="1800" dirty="0"/>
              <a:t> </a:t>
            </a:r>
            <a:r>
              <a:rPr lang="ru-RU" sz="1800" dirty="0" err="1"/>
              <a:t>вантажів</a:t>
            </a:r>
            <a:r>
              <a:rPr lang="ru-RU" sz="1800" dirty="0"/>
              <a:t>. Разом -з </a:t>
            </a:r>
            <a:r>
              <a:rPr lang="ru-RU" sz="1800" dirty="0" err="1"/>
              <a:t>тим</a:t>
            </a:r>
            <a:r>
              <a:rPr lang="ru-RU" sz="1800" dirty="0"/>
              <a:t> часто для </a:t>
            </a:r>
            <a:r>
              <a:rPr lang="ru-RU" sz="1800" dirty="0" err="1"/>
              <a:t>цих</a:t>
            </a:r>
            <a:r>
              <a:rPr lang="ru-RU" sz="1800" dirty="0"/>
              <a:t> </a:t>
            </a:r>
            <a:r>
              <a:rPr lang="ru-RU" sz="1800" dirty="0" err="1"/>
              <a:t>перевезень</a:t>
            </a:r>
            <a:r>
              <a:rPr lang="ru-RU" sz="1800" dirty="0"/>
              <a:t> </a:t>
            </a:r>
            <a:r>
              <a:rPr lang="ru-RU" sz="1800" dirty="0" err="1"/>
              <a:t>використовується</a:t>
            </a:r>
            <a:r>
              <a:rPr lang="ru-RU" sz="1800" dirty="0"/>
              <a:t> транспорт </a:t>
            </a:r>
            <a:r>
              <a:rPr lang="ru-RU" sz="1800" dirty="0" err="1"/>
              <a:t>спеціалізованих</a:t>
            </a:r>
            <a:r>
              <a:rPr lang="ru-RU" sz="1800" dirty="0"/>
              <a:t> </a:t>
            </a:r>
            <a:r>
              <a:rPr lang="ru-RU" sz="1800" dirty="0" err="1"/>
              <a:t>автотранспортних</a:t>
            </a:r>
            <a:r>
              <a:rPr lang="ru-RU" sz="1800" dirty="0"/>
              <a:t> </a:t>
            </a:r>
            <a:r>
              <a:rPr lang="ru-RU" sz="1800" dirty="0" err="1"/>
              <a:t>підприємств</a:t>
            </a:r>
            <a:r>
              <a:rPr lang="ru-RU" sz="1800" dirty="0"/>
              <a:t>, </a:t>
            </a:r>
            <a:r>
              <a:rPr lang="ru-RU" sz="1800" dirty="0" err="1"/>
              <a:t>які</a:t>
            </a:r>
            <a:r>
              <a:rPr lang="ru-RU" sz="1800" dirty="0"/>
              <a:t> належать до </a:t>
            </a:r>
            <a:r>
              <a:rPr lang="ru-RU" sz="1800" dirty="0" err="1"/>
              <a:t>категорії</a:t>
            </a:r>
            <a:r>
              <a:rPr lang="ru-RU" sz="1800" dirty="0"/>
              <a:t> транспорту </a:t>
            </a:r>
            <a:r>
              <a:rPr lang="ru-RU" sz="1800" dirty="0" err="1"/>
              <a:t>загального</a:t>
            </a:r>
            <a:r>
              <a:rPr lang="ru-RU" sz="1800" dirty="0"/>
              <a:t> </a:t>
            </a:r>
            <a:r>
              <a:rPr lang="ru-RU" sz="1800" dirty="0" err="1"/>
              <a:t>користування</a:t>
            </a:r>
            <a:r>
              <a:rPr lang="ru-RU" sz="1800" dirty="0"/>
              <a:t>.</a:t>
            </a:r>
          </a:p>
          <a:p>
            <a:endParaRPr lang="ru-RU" dirty="0"/>
          </a:p>
          <a:p>
            <a:endParaRPr lang="uk-UA" dirty="0"/>
          </a:p>
        </p:txBody>
      </p:sp>
      <p:sp>
        <p:nvSpPr>
          <p:cNvPr id="4" name="Місце для вмісту 3"/>
          <p:cNvSpPr>
            <a:spLocks noGrp="1"/>
          </p:cNvSpPr>
          <p:nvPr>
            <p:ph sz="quarter" idx="14"/>
          </p:nvPr>
        </p:nvSpPr>
        <p:spPr>
          <a:xfrm>
            <a:off x="395536" y="2204864"/>
            <a:ext cx="4032448" cy="3877056"/>
          </a:xfrm>
        </p:spPr>
        <p:txBody>
          <a:bodyPr>
            <a:normAutofit/>
          </a:bodyPr>
          <a:lstStyle/>
          <a:p>
            <a:r>
              <a:rPr lang="uk-UA" sz="1800" dirty="0"/>
              <a:t>Традиційно ринок розглядається як сукупність продавців товарів, що розцінюються споживачем як близьких </a:t>
            </a:r>
            <a:r>
              <a:rPr lang="uk-UA" sz="1800" dirty="0" smtClean="0"/>
              <a:t>взаємозамінних продуктів.</a:t>
            </a:r>
          </a:p>
          <a:p>
            <a:r>
              <a:rPr lang="ru-RU" sz="1800" dirty="0" err="1"/>
              <a:t>Основними</a:t>
            </a:r>
            <a:r>
              <a:rPr lang="ru-RU" sz="1800" dirty="0"/>
              <a:t> </a:t>
            </a:r>
            <a:r>
              <a:rPr lang="ru-RU" sz="1800" dirty="0" err="1"/>
              <a:t>нормативними</a:t>
            </a:r>
            <a:r>
              <a:rPr lang="ru-RU" sz="1800" dirty="0"/>
              <a:t> документами, </a:t>
            </a:r>
            <a:r>
              <a:rPr lang="ru-RU" sz="1800" dirty="0" err="1"/>
              <a:t>які</a:t>
            </a:r>
            <a:r>
              <a:rPr lang="ru-RU" sz="1800" dirty="0"/>
              <a:t> </a:t>
            </a:r>
            <a:r>
              <a:rPr lang="ru-RU" sz="1800" dirty="0" err="1"/>
              <a:t>регламентують</a:t>
            </a:r>
            <a:r>
              <a:rPr lang="ru-RU" sz="1800" dirty="0"/>
              <a:t> </a:t>
            </a:r>
            <a:r>
              <a:rPr lang="ru-RU" sz="1800" dirty="0" err="1"/>
              <a:t>перевезення</a:t>
            </a:r>
            <a:r>
              <a:rPr lang="ru-RU" sz="1800" dirty="0"/>
              <a:t> </a:t>
            </a:r>
            <a:r>
              <a:rPr lang="ru-RU" sz="1800" dirty="0" err="1"/>
              <a:t>вантажів</a:t>
            </a:r>
            <a:r>
              <a:rPr lang="ru-RU" sz="1800" dirty="0"/>
              <a:t> </a:t>
            </a:r>
            <a:r>
              <a:rPr lang="ru-RU" sz="1800" dirty="0" err="1"/>
              <a:t>автомобільним</a:t>
            </a:r>
            <a:r>
              <a:rPr lang="ru-RU" sz="1800" dirty="0"/>
              <a:t> транспортом, є Статут </a:t>
            </a:r>
            <a:r>
              <a:rPr lang="ru-RU" sz="1800" dirty="0" err="1"/>
              <a:t>автомобільного</a:t>
            </a:r>
            <a:r>
              <a:rPr lang="ru-RU" sz="1800" dirty="0"/>
              <a:t> транспорту і Правила </a:t>
            </a:r>
            <a:r>
              <a:rPr lang="ru-RU" sz="1800" dirty="0" err="1"/>
              <a:t>перевезення</a:t>
            </a:r>
            <a:r>
              <a:rPr lang="ru-RU" sz="1800" dirty="0"/>
              <a:t> </a:t>
            </a:r>
            <a:r>
              <a:rPr lang="ru-RU" sz="1800" dirty="0" err="1"/>
              <a:t>вантажів</a:t>
            </a:r>
            <a:r>
              <a:rPr lang="ru-RU" sz="1800" dirty="0"/>
              <a:t> </a:t>
            </a:r>
            <a:r>
              <a:rPr lang="ru-RU" sz="1800" dirty="0" err="1"/>
              <a:t>автомобільним</a:t>
            </a:r>
            <a:r>
              <a:rPr lang="ru-RU" sz="1800" dirty="0"/>
              <a:t> транспортом в </a:t>
            </a:r>
            <a:r>
              <a:rPr lang="ru-RU" sz="1800" dirty="0" err="1"/>
              <a:t>Україні</a:t>
            </a:r>
            <a:r>
              <a:rPr lang="ru-RU" sz="1800" dirty="0"/>
              <a:t>.</a:t>
            </a:r>
          </a:p>
          <a:p>
            <a:endParaRPr lang="ru-RU" sz="1600" dirty="0"/>
          </a:p>
          <a:p>
            <a:endParaRPr lang="uk-UA" sz="1600" dirty="0"/>
          </a:p>
        </p:txBody>
      </p:sp>
    </p:spTree>
    <p:extLst>
      <p:ext uri="{BB962C8B-B14F-4D97-AF65-F5344CB8AC3E}">
        <p14:creationId xmlns:p14="http://schemas.microsoft.com/office/powerpoint/2010/main" val="2895882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  <p:sndAc>
          <p:stSnd>
            <p:snd r:embed="rId2" name="click.wav"/>
          </p:stSnd>
        </p:sndAc>
      </p:transition>
    </mc:Choice>
    <mc:Fallback xmlns="">
      <p:transition spd="slow">
        <p:fade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55576" y="1052736"/>
            <a:ext cx="7756263" cy="1054250"/>
          </a:xfrm>
        </p:spPr>
        <p:txBody>
          <a:bodyPr/>
          <a:lstStyle/>
          <a:p>
            <a:r>
              <a:rPr lang="ru-RU" sz="2400" dirty="0" err="1">
                <a:solidFill>
                  <a:schemeClr val="tx1"/>
                </a:solidFill>
              </a:rPr>
              <a:t>Основними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етапами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технологічного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процесу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перевезення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вантажів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автомобільним</a:t>
            </a:r>
            <a:r>
              <a:rPr lang="ru-RU" sz="2400" dirty="0">
                <a:solidFill>
                  <a:schemeClr val="tx1"/>
                </a:solidFill>
              </a:rPr>
              <a:t> транспортом є:</a:t>
            </a:r>
            <a:br>
              <a:rPr lang="ru-RU" sz="2400" dirty="0">
                <a:solidFill>
                  <a:schemeClr val="tx1"/>
                </a:solidFill>
              </a:rPr>
            </a:br>
            <a:r>
              <a:rPr lang="ru-RU" sz="2400" dirty="0">
                <a:solidFill>
                  <a:schemeClr val="tx1"/>
                </a:solidFill>
              </a:rPr>
              <a:t/>
            </a:r>
            <a:br>
              <a:rPr lang="ru-RU" sz="2400" dirty="0">
                <a:solidFill>
                  <a:schemeClr val="tx1"/>
                </a:solidFill>
              </a:rPr>
            </a:br>
            <a:endParaRPr lang="uk-UA" sz="2400" dirty="0">
              <a:solidFill>
                <a:schemeClr val="tx1"/>
              </a:solidFill>
            </a:endParaRPr>
          </a:p>
        </p:txBody>
      </p:sp>
      <p:sp>
        <p:nvSpPr>
          <p:cNvPr id="5" name="Місце для вмісту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77500" lnSpcReduction="20000"/>
          </a:bodyPr>
          <a:lstStyle/>
          <a:p>
            <a:r>
              <a:rPr lang="uk-UA" dirty="0"/>
              <a:t>• приймання вантажу до перевезення;</a:t>
            </a:r>
          </a:p>
          <a:p>
            <a:r>
              <a:rPr lang="uk-UA" dirty="0"/>
              <a:t>• маркування і пломбування вантажу;</a:t>
            </a:r>
          </a:p>
          <a:p>
            <a:r>
              <a:rPr lang="uk-UA" dirty="0"/>
              <a:t>• завантаження автомобіля;</a:t>
            </a:r>
          </a:p>
          <a:p>
            <a:r>
              <a:rPr lang="uk-UA" dirty="0"/>
              <a:t>• оформлення документації;</a:t>
            </a:r>
          </a:p>
          <a:p>
            <a:r>
              <a:rPr lang="uk-UA" dirty="0"/>
              <a:t>• здійснення процесу перевезення і доставки вантажу одержувачеві;</a:t>
            </a:r>
          </a:p>
          <a:p>
            <a:r>
              <a:rPr lang="uk-UA" dirty="0"/>
              <a:t>• розвантаження автомобіля;</a:t>
            </a:r>
          </a:p>
          <a:p>
            <a:r>
              <a:rPr lang="uk-UA" dirty="0"/>
              <a:t>• приймання вантажу одержувачем;</a:t>
            </a:r>
          </a:p>
          <a:p>
            <a:r>
              <a:rPr lang="uk-UA" dirty="0"/>
              <a:t>• проведення розрахунків за перевезення вантажу.</a:t>
            </a:r>
          </a:p>
        </p:txBody>
      </p:sp>
      <p:pic>
        <p:nvPicPr>
          <p:cNvPr id="3074" name="Picture 2" descr="C:\Users\Света\Desktop\100_417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204864"/>
            <a:ext cx="4104456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837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  <p:sndAc>
          <p:stSnd>
            <p:snd r:embed="rId2" name="click.wav"/>
          </p:stSnd>
        </p:sndAc>
      </p:transition>
    </mc:Choice>
    <mc:Fallback xmlns="">
      <p:transition spd="slow">
        <p:fade/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692696"/>
            <a:ext cx="7756263" cy="1054250"/>
          </a:xfrm>
        </p:spPr>
        <p:txBody>
          <a:bodyPr/>
          <a:lstStyle/>
          <a:p>
            <a:r>
              <a:rPr lang="ru-RU" sz="2400" dirty="0" err="1">
                <a:solidFill>
                  <a:schemeClr val="tx1"/>
                </a:solidFill>
              </a:rPr>
              <a:t>Підприємства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торгівлі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висувають</a:t>
            </a:r>
            <a:r>
              <a:rPr lang="ru-RU" sz="2400" dirty="0">
                <a:solidFill>
                  <a:schemeClr val="tx1"/>
                </a:solidFill>
              </a:rPr>
              <a:t> до </a:t>
            </a:r>
            <a:r>
              <a:rPr lang="ru-RU" sz="2400" dirty="0" err="1">
                <a:solidFill>
                  <a:schemeClr val="tx1"/>
                </a:solidFill>
              </a:rPr>
              <a:t>рухомого</a:t>
            </a:r>
            <a:r>
              <a:rPr lang="ru-RU" sz="2400" dirty="0">
                <a:solidFill>
                  <a:schemeClr val="tx1"/>
                </a:solidFill>
              </a:rPr>
              <a:t> складу </a:t>
            </a:r>
            <a:r>
              <a:rPr lang="ru-RU" sz="2400" dirty="0" err="1">
                <a:solidFill>
                  <a:schemeClr val="tx1"/>
                </a:solidFill>
              </a:rPr>
              <a:t>автомобільного</a:t>
            </a:r>
            <a:r>
              <a:rPr lang="ru-RU" sz="2400" dirty="0">
                <a:solidFill>
                  <a:schemeClr val="tx1"/>
                </a:solidFill>
              </a:rPr>
              <a:t> транспорту </a:t>
            </a:r>
            <a:r>
              <a:rPr lang="ru-RU" sz="2400" dirty="0" err="1">
                <a:solidFill>
                  <a:schemeClr val="tx1"/>
                </a:solidFill>
              </a:rPr>
              <a:t>специфічні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експлуатаційні</a:t>
            </a:r>
            <a:r>
              <a:rPr lang="ru-RU" sz="2400" dirty="0">
                <a:solidFill>
                  <a:schemeClr val="tx1"/>
                </a:solidFill>
              </a:rPr>
              <a:t> і </a:t>
            </a:r>
            <a:r>
              <a:rPr lang="ru-RU" sz="2400" dirty="0" err="1">
                <a:solidFill>
                  <a:schemeClr val="tx1"/>
                </a:solidFill>
              </a:rPr>
              <a:t>технологічні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вимоги</a:t>
            </a:r>
            <a:r>
              <a:rPr lang="ru-RU" sz="2400" dirty="0">
                <a:solidFill>
                  <a:schemeClr val="tx1"/>
                </a:solidFill>
              </a:rPr>
              <a:t>. </a:t>
            </a:r>
            <a:r>
              <a:rPr lang="ru-RU" sz="2400" dirty="0" err="1">
                <a:solidFill>
                  <a:schemeClr val="tx1"/>
                </a:solidFill>
              </a:rPr>
              <a:t>Зокрема</a:t>
            </a:r>
            <a:r>
              <a:rPr lang="ru-RU" sz="2400" dirty="0">
                <a:solidFill>
                  <a:schemeClr val="tx1"/>
                </a:solidFill>
              </a:rPr>
              <a:t>, автотранспорт для </a:t>
            </a:r>
            <a:r>
              <a:rPr lang="ru-RU" sz="2400" dirty="0" err="1">
                <a:solidFill>
                  <a:schemeClr val="tx1"/>
                </a:solidFill>
              </a:rPr>
              <a:t>перевезень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товарів</a:t>
            </a:r>
            <a:r>
              <a:rPr lang="ru-RU" sz="2400" dirty="0">
                <a:solidFill>
                  <a:schemeClr val="tx1"/>
                </a:solidFill>
              </a:rPr>
              <a:t> народного </a:t>
            </a:r>
            <a:r>
              <a:rPr lang="ru-RU" sz="2400" dirty="0" err="1">
                <a:solidFill>
                  <a:schemeClr val="tx1"/>
                </a:solidFill>
              </a:rPr>
              <a:t>споживання</a:t>
            </a:r>
            <a:r>
              <a:rPr lang="ru-RU" sz="2400" dirty="0">
                <a:solidFill>
                  <a:schemeClr val="tx1"/>
                </a:solidFill>
              </a:rPr>
              <a:t> повинен:</a:t>
            </a:r>
            <a:br>
              <a:rPr lang="ru-RU" sz="2400" dirty="0">
                <a:solidFill>
                  <a:schemeClr val="tx1"/>
                </a:solidFill>
              </a:rPr>
            </a:br>
            <a:endParaRPr lang="uk-UA" sz="2400" dirty="0">
              <a:solidFill>
                <a:schemeClr val="tx1"/>
              </a:solidFill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sz="quarter" idx="13"/>
          </p:nvPr>
        </p:nvSpPr>
        <p:spPr>
          <a:xfrm>
            <a:off x="251520" y="1988840"/>
            <a:ext cx="4392488" cy="3960440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uk-UA" sz="1600" dirty="0"/>
          </a:p>
          <a:p>
            <a:r>
              <a:rPr lang="uk-UA" sz="1600" dirty="0" smtClean="0"/>
              <a:t> </a:t>
            </a:r>
            <a:r>
              <a:rPr lang="uk-UA" sz="1600" dirty="0"/>
              <a:t>бути спеціалізованим, тобто</a:t>
            </a:r>
            <a:r>
              <a:rPr lang="uk-UA" sz="1600" dirty="0" smtClean="0"/>
              <a:t>:</a:t>
            </a:r>
          </a:p>
          <a:p>
            <a:pPr marL="0" indent="0">
              <a:buNone/>
            </a:pPr>
            <a:r>
              <a:rPr lang="uk-UA" sz="1600" dirty="0" smtClean="0"/>
              <a:t> </a:t>
            </a:r>
            <a:r>
              <a:rPr lang="uk-UA" sz="1600" dirty="0"/>
              <a:t>а) відповідати оптимальним умовам перевезень конкретних груп та найменувань товарів</a:t>
            </a:r>
            <a:r>
              <a:rPr lang="uk-UA" sz="1600" dirty="0" smtClean="0"/>
              <a:t>;</a:t>
            </a:r>
          </a:p>
          <a:p>
            <a:pPr marL="0" indent="0">
              <a:buNone/>
            </a:pPr>
            <a:r>
              <a:rPr lang="uk-UA" sz="1600" dirty="0" smtClean="0"/>
              <a:t> </a:t>
            </a:r>
            <a:r>
              <a:rPr lang="uk-UA" sz="1600" dirty="0"/>
              <a:t>б) забезпечувати механізацію вантажно-розвантажувальних робіт при виконанні транспортно-експедиційних операцій;</a:t>
            </a:r>
          </a:p>
          <a:p>
            <a:endParaRPr lang="uk-UA" sz="1600" dirty="0"/>
          </a:p>
          <a:p>
            <a:r>
              <a:rPr lang="uk-UA" sz="1600" dirty="0" smtClean="0"/>
              <a:t> </a:t>
            </a:r>
            <a:r>
              <a:rPr lang="uk-UA" sz="1600" dirty="0"/>
              <a:t>відповідати вимогам розвитку перспективних транспортних систем, зокрема контейнерної транспортної системи</a:t>
            </a:r>
            <a:r>
              <a:rPr lang="uk-UA" sz="1600" dirty="0" smtClean="0"/>
              <a:t>;</a:t>
            </a:r>
            <a:endParaRPr lang="uk-UA" sz="1600" dirty="0"/>
          </a:p>
        </p:txBody>
      </p:sp>
      <p:sp>
        <p:nvSpPr>
          <p:cNvPr id="4" name="Місце для вмісту 3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70000" lnSpcReduction="20000"/>
          </a:bodyPr>
          <a:lstStyle/>
          <a:p>
            <a:r>
              <a:rPr lang="uk-UA" dirty="0" smtClean="0"/>
              <a:t> </a:t>
            </a:r>
            <a:r>
              <a:rPr lang="uk-UA" dirty="0"/>
              <a:t>бути високоманевровим, мати широкий діапазон вантажопідйомності;</a:t>
            </a:r>
          </a:p>
          <a:p>
            <a:endParaRPr lang="uk-UA" dirty="0"/>
          </a:p>
          <a:p>
            <a:r>
              <a:rPr lang="uk-UA" dirty="0" smtClean="0"/>
              <a:t> </a:t>
            </a:r>
            <a:r>
              <a:rPr lang="uk-UA" dirty="0"/>
              <a:t>мати високу прохідність для доставки товарів в умовах торгівлі в сільській місцевості;</a:t>
            </a:r>
          </a:p>
          <a:p>
            <a:endParaRPr lang="uk-UA" dirty="0"/>
          </a:p>
          <a:p>
            <a:r>
              <a:rPr lang="uk-UA" dirty="0" smtClean="0"/>
              <a:t> </a:t>
            </a:r>
            <a:r>
              <a:rPr lang="uk-UA" dirty="0"/>
              <a:t>передбачати можливість збільшення габаритів кузова та пристосованість їх для багатоярусного укладання товарів з метою ефективного використання вантажопідйомності транспортних засобів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55497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  <p:sndAc>
          <p:stSnd>
            <p:snd r:embed="rId2" name="click.wav"/>
          </p:stSnd>
        </p:sndAc>
      </p:transition>
    </mc:Choice>
    <mc:Fallback xmlns="">
      <p:transition spd="slow">
        <p:fade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Місце для вмісту 4"/>
          <p:cNvSpPr>
            <a:spLocks noGrp="1"/>
          </p:cNvSpPr>
          <p:nvPr>
            <p:ph idx="1"/>
          </p:nvPr>
        </p:nvSpPr>
        <p:spPr>
          <a:xfrm>
            <a:off x="539552" y="2248347"/>
            <a:ext cx="8064895" cy="406097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uk-UA" dirty="0"/>
              <a:t>Регулярні автобусні лінії обслуговують в основному неорганізованих туристів. Вони пропонують різноманітні можливості для подорожей людей як усередині населених і туристичних місць, так і у великих міжнародних сполученнях.</a:t>
            </a:r>
          </a:p>
          <a:p>
            <a:endParaRPr lang="uk-UA" b="1" i="1" dirty="0"/>
          </a:p>
          <a:p>
            <a:pPr marL="0" indent="0">
              <a:buNone/>
            </a:pPr>
            <a:r>
              <a:rPr lang="uk-UA" b="1" i="1" dirty="0"/>
              <a:t>Регулярні перевезення </a:t>
            </a:r>
            <a:r>
              <a:rPr lang="uk-UA" dirty="0"/>
              <a:t>— це перевезення за визначеними та узгодженими маршрутами і розкладами руху, зупинками для посадки і висадки пасажирів та затвердженими </a:t>
            </a:r>
            <a:r>
              <a:rPr lang="uk-UA" dirty="0" smtClean="0"/>
              <a:t>тарифами.</a:t>
            </a:r>
            <a:endParaRPr lang="uk-UA" dirty="0"/>
          </a:p>
          <a:p>
            <a:endParaRPr lang="uk-UA" dirty="0"/>
          </a:p>
          <a:p>
            <a:pPr marL="0" indent="0">
              <a:buNone/>
            </a:pPr>
            <a:r>
              <a:rPr lang="uk-UA" dirty="0"/>
              <a:t>Документом, що регламентує роботу автобусів на регулярних лініях є розклад руху. Обов’язкова інформація розкладу включає назви пунктів маршруту, час проходження до кожного пункту і вартість проїзду. Якщо є особливі комерційні умови (знижки або надбавки), їх обов’язково наводять. У розкладі також дається посилання на місце замовлення квитків.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4400" dirty="0" smtClean="0">
                <a:solidFill>
                  <a:schemeClr val="bg2">
                    <a:lumMod val="25000"/>
                  </a:schemeClr>
                </a:solidFill>
              </a:rPr>
              <a:t>3.</a:t>
            </a:r>
            <a:r>
              <a:rPr lang="ru-RU" sz="4400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sz="4400" dirty="0" err="1">
                <a:solidFill>
                  <a:schemeClr val="bg2">
                    <a:lumMod val="25000"/>
                  </a:schemeClr>
                </a:solidFill>
              </a:rPr>
              <a:t>Подорожі</a:t>
            </a:r>
            <a:r>
              <a:rPr lang="ru-RU" sz="4400" dirty="0">
                <a:solidFill>
                  <a:schemeClr val="bg2">
                    <a:lumMod val="25000"/>
                  </a:schemeClr>
                </a:solidFill>
              </a:rPr>
              <a:t> на </a:t>
            </a:r>
            <a:r>
              <a:rPr lang="ru-RU" sz="4400" dirty="0" err="1">
                <a:solidFill>
                  <a:schemeClr val="bg2">
                    <a:lumMod val="25000"/>
                  </a:schemeClr>
                </a:solidFill>
              </a:rPr>
              <a:t>регулярних</a:t>
            </a:r>
            <a:r>
              <a:rPr lang="ru-RU" sz="4400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sz="4400" dirty="0" err="1">
                <a:solidFill>
                  <a:schemeClr val="bg2">
                    <a:lumMod val="25000"/>
                  </a:schemeClr>
                </a:solidFill>
              </a:rPr>
              <a:t>автобусних</a:t>
            </a:r>
            <a:r>
              <a:rPr lang="ru-RU" sz="4400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sz="4400" dirty="0" err="1">
                <a:solidFill>
                  <a:schemeClr val="bg2">
                    <a:lumMod val="25000"/>
                  </a:schemeClr>
                </a:solidFill>
              </a:rPr>
              <a:t>лініях</a:t>
            </a:r>
            <a:r>
              <a:rPr lang="ru-RU" sz="4400" dirty="0">
                <a:solidFill>
                  <a:schemeClr val="bg2">
                    <a:lumMod val="25000"/>
                  </a:schemeClr>
                </a:solidFill>
              </a:rPr>
              <a:t>.</a:t>
            </a:r>
            <a:endParaRPr lang="uk-UA" sz="44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5176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  <p:sndAc>
          <p:stSnd>
            <p:snd r:embed="rId2" name="click.wav"/>
          </p:stSnd>
        </p:sndAc>
      </p:transition>
    </mc:Choice>
    <mc:Fallback xmlns="">
      <p:transition spd="slow">
        <p:fade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3568" y="1124744"/>
            <a:ext cx="7756263" cy="1054250"/>
          </a:xfrm>
        </p:spPr>
        <p:txBody>
          <a:bodyPr/>
          <a:lstStyle/>
          <a:p>
            <a:r>
              <a:rPr lang="ru-RU" sz="2800" dirty="0" err="1">
                <a:solidFill>
                  <a:schemeClr val="tx1"/>
                </a:solidFill>
              </a:rPr>
              <a:t>Серед</a:t>
            </a:r>
            <a:r>
              <a:rPr lang="ru-RU" sz="2800" dirty="0">
                <a:solidFill>
                  <a:schemeClr val="tx1"/>
                </a:solidFill>
              </a:rPr>
              <a:t> </a:t>
            </a:r>
            <a:r>
              <a:rPr lang="ru-RU" sz="2800" dirty="0" err="1">
                <a:solidFill>
                  <a:schemeClr val="tx1"/>
                </a:solidFill>
              </a:rPr>
              <a:t>найбільш</a:t>
            </a:r>
            <a:r>
              <a:rPr lang="ru-RU" sz="2800" dirty="0">
                <a:solidFill>
                  <a:schemeClr val="tx1"/>
                </a:solidFill>
              </a:rPr>
              <a:t> </a:t>
            </a:r>
            <a:r>
              <a:rPr lang="ru-RU" sz="2800" dirty="0" err="1">
                <a:solidFill>
                  <a:schemeClr val="tx1"/>
                </a:solidFill>
              </a:rPr>
              <a:t>загальних</a:t>
            </a:r>
            <a:r>
              <a:rPr lang="ru-RU" sz="2800" dirty="0">
                <a:solidFill>
                  <a:schemeClr val="tx1"/>
                </a:solidFill>
              </a:rPr>
              <a:t> умов </a:t>
            </a:r>
            <a:r>
              <a:rPr lang="ru-RU" sz="2800" dirty="0" err="1">
                <a:solidFill>
                  <a:schemeClr val="tx1"/>
                </a:solidFill>
              </a:rPr>
              <a:t>перевезень</a:t>
            </a:r>
            <a:r>
              <a:rPr lang="ru-RU" sz="2800" dirty="0">
                <a:solidFill>
                  <a:schemeClr val="tx1"/>
                </a:solidFill>
              </a:rPr>
              <a:t> на </a:t>
            </a:r>
            <a:r>
              <a:rPr lang="ru-RU" sz="2800" dirty="0" err="1">
                <a:solidFill>
                  <a:schemeClr val="tx1"/>
                </a:solidFill>
              </a:rPr>
              <a:t>автобусних</a:t>
            </a:r>
            <a:r>
              <a:rPr lang="ru-RU" sz="2800" dirty="0">
                <a:solidFill>
                  <a:schemeClr val="tx1"/>
                </a:solidFill>
              </a:rPr>
              <a:t> </a:t>
            </a:r>
            <a:r>
              <a:rPr lang="ru-RU" sz="2800" dirty="0" err="1">
                <a:solidFill>
                  <a:schemeClr val="tx1"/>
                </a:solidFill>
              </a:rPr>
              <a:t>регулярних</a:t>
            </a:r>
            <a:r>
              <a:rPr lang="ru-RU" sz="2800" dirty="0">
                <a:solidFill>
                  <a:schemeClr val="tx1"/>
                </a:solidFill>
              </a:rPr>
              <a:t> </a:t>
            </a:r>
            <a:r>
              <a:rPr lang="ru-RU" sz="2800" dirty="0" err="1">
                <a:solidFill>
                  <a:schemeClr val="tx1"/>
                </a:solidFill>
              </a:rPr>
              <a:t>лініях</a:t>
            </a:r>
            <a:r>
              <a:rPr lang="ru-RU" sz="2800" dirty="0">
                <a:solidFill>
                  <a:schemeClr val="tx1"/>
                </a:solidFill>
              </a:rPr>
              <a:t> </a:t>
            </a:r>
            <a:r>
              <a:rPr lang="ru-RU" sz="2800" dirty="0" err="1">
                <a:solidFill>
                  <a:schemeClr val="tx1"/>
                </a:solidFill>
              </a:rPr>
              <a:t>насамперед</a:t>
            </a:r>
            <a:r>
              <a:rPr lang="ru-RU" sz="2800" dirty="0">
                <a:solidFill>
                  <a:schemeClr val="tx1"/>
                </a:solidFill>
              </a:rPr>
              <a:t> є </a:t>
            </a:r>
            <a:r>
              <a:rPr lang="ru-RU" sz="2800" dirty="0" err="1">
                <a:solidFill>
                  <a:schemeClr val="tx1"/>
                </a:solidFill>
              </a:rPr>
              <a:t>такі</a:t>
            </a:r>
            <a:r>
              <a:rPr lang="ru-RU" sz="2800" dirty="0">
                <a:solidFill>
                  <a:schemeClr val="tx1"/>
                </a:solidFill>
              </a:rPr>
              <a:t>:</a:t>
            </a:r>
            <a:br>
              <a:rPr lang="ru-RU" sz="2800" dirty="0">
                <a:solidFill>
                  <a:schemeClr val="tx1"/>
                </a:solidFill>
              </a:rPr>
            </a:br>
            <a:r>
              <a:rPr lang="ru-RU" sz="2800" dirty="0">
                <a:solidFill>
                  <a:schemeClr val="tx1"/>
                </a:solidFill>
              </a:rPr>
              <a:t/>
            </a:r>
            <a:br>
              <a:rPr lang="ru-RU" sz="2800" dirty="0">
                <a:solidFill>
                  <a:schemeClr val="tx1"/>
                </a:solidFill>
              </a:rPr>
            </a:br>
            <a:endParaRPr lang="uk-UA" sz="2800" dirty="0">
              <a:solidFill>
                <a:schemeClr val="tx1"/>
              </a:solidFill>
            </a:endParaRPr>
          </a:p>
        </p:txBody>
      </p:sp>
      <p:sp>
        <p:nvSpPr>
          <p:cNvPr id="5" name="Місце для вмісту 4"/>
          <p:cNvSpPr>
            <a:spLocks noGrp="1"/>
          </p:cNvSpPr>
          <p:nvPr>
            <p:ph sz="quarter" idx="13"/>
          </p:nvPr>
        </p:nvSpPr>
        <p:spPr>
          <a:xfrm>
            <a:off x="323528" y="2240280"/>
            <a:ext cx="4166176" cy="3877056"/>
          </a:xfrm>
        </p:spPr>
        <p:txBody>
          <a:bodyPr>
            <a:noAutofit/>
          </a:bodyPr>
          <a:lstStyle/>
          <a:p>
            <a:r>
              <a:rPr lang="uk-UA" sz="1600" dirty="0"/>
              <a:t>• попередня система замовлення квитків, безпосередній продаж квитків в автобусі здійснюється тільки у разі наявності вільних місць</a:t>
            </a:r>
            <a:r>
              <a:rPr lang="uk-UA" sz="1600" dirty="0" smtClean="0"/>
              <a:t>;</a:t>
            </a:r>
            <a:endParaRPr lang="uk-UA" sz="1600" dirty="0"/>
          </a:p>
          <a:p>
            <a:r>
              <a:rPr lang="uk-UA" sz="1600" dirty="0"/>
              <a:t>• право на проїзд пасажира з квитком. У салоні автобусів пасажирів розміщує обслуговуючий персонал</a:t>
            </a:r>
            <a:r>
              <a:rPr lang="uk-UA" sz="1600" dirty="0" smtClean="0"/>
              <a:t>;</a:t>
            </a:r>
            <a:endParaRPr lang="uk-UA" sz="1600" dirty="0"/>
          </a:p>
          <a:p>
            <a:r>
              <a:rPr lang="uk-UA" sz="1600" dirty="0"/>
              <a:t>• для більшої частини ліній у разі придбання квитка туди і назад передбачені знижки в ціні порівняно з ціною квитка на один напрям</a:t>
            </a:r>
            <a:r>
              <a:rPr lang="uk-UA" sz="1600" dirty="0" smtClean="0"/>
              <a:t>;</a:t>
            </a:r>
            <a:endParaRPr lang="uk-UA" sz="1600" dirty="0"/>
          </a:p>
          <a:p>
            <a:r>
              <a:rPr lang="uk-UA" sz="1600" dirty="0"/>
              <a:t>• система тарифних пільг для перевезення дітей, студентів та особливих категорій пасажирів 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916831"/>
            <a:ext cx="3096344" cy="2376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4313700"/>
            <a:ext cx="2885306" cy="1923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17134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  <p:sndAc>
          <p:stSnd>
            <p:snd r:embed="rId2" name="click.wav"/>
          </p:stSnd>
        </p:sndAc>
      </p:transition>
    </mc:Choice>
    <mc:Fallback xmlns="">
      <p:transition spd="slow">
        <p:fade/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а обкладинка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Тверда обкладинка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а обкладинка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141</TotalTime>
  <Words>1206</Words>
  <Application>Microsoft Office PowerPoint</Application>
  <PresentationFormat>Экран (4:3)</PresentationFormat>
  <Paragraphs>84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Book Antiqua</vt:lpstr>
      <vt:lpstr>Times New Roman</vt:lpstr>
      <vt:lpstr>Wingdings</vt:lpstr>
      <vt:lpstr>Тверда обкладинка</vt:lpstr>
      <vt:lpstr>     Тема:6 Перевезення туристів автомобільним транспортом</vt:lpstr>
      <vt:lpstr> План </vt:lpstr>
      <vt:lpstr>1.Техніко – економічні особливості автомобільного транспорту </vt:lpstr>
      <vt:lpstr>Автомобільний транспорт має ряд техніко-економічних особливостей, що визначають його переваги та широке використання у всіх галузях господарства:</vt:lpstr>
      <vt:lpstr>2. Ринок забезпечення перевезення автомобільного транспорту. Організація цієї діяльності.</vt:lpstr>
      <vt:lpstr>Основними етапами технологічного процесу перевезення вантажів автомобільним транспортом є:  </vt:lpstr>
      <vt:lpstr>Підприємства торгівлі висувають до рухомого складу автомобільного транспорту специфічні експлуатаційні і технологічні вимоги. Зокрема, автотранспорт для перевезень товарів народного споживання повинен: </vt:lpstr>
      <vt:lpstr>3. Подорожі на регулярних автобусних лініях.</vt:lpstr>
      <vt:lpstr>Серед найбільш загальних умов перевезень на автобусних регулярних лініях насамперед є такі:  </vt:lpstr>
      <vt:lpstr>4.Організація спеціалізованих автобусних турів. </vt:lpstr>
      <vt:lpstr>Європейською угодою про нерегулярні міжнародні перевезення пасажирів автобусами (АSOR), що була прийнята у Дубліні 26 травня 1982 р., передбачена така класифікація перевезень:  </vt:lpstr>
      <vt:lpstr> У договорі оренди зазначаються: </vt:lpstr>
      <vt:lpstr>Програма туру до Португалії «Знайомтесь, Лісабон» Програма розрахована на 3 дні /2 ночі. Вартість туру 250 євро. Подорож може починатися в любий день, наприклад, в суботу.</vt:lpstr>
      <vt:lpstr>Дякую за увагу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Перевезення туристів автомобільним транспортом</dc:title>
  <dc:creator>Sara Yasmeen (Wipro Technologies)</dc:creator>
  <cp:lastModifiedBy>Asus</cp:lastModifiedBy>
  <cp:revision>13</cp:revision>
  <dcterms:created xsi:type="dcterms:W3CDTF">2010-02-23T11:30:32Z</dcterms:created>
  <dcterms:modified xsi:type="dcterms:W3CDTF">2019-02-24T22:36:14Z</dcterms:modified>
</cp:coreProperties>
</file>