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77" d="100"/>
          <a:sy n="77" d="100"/>
        </p:scale>
        <p:origin x="12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t>25.02.2019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6858000" cy="1728192"/>
          </a:xfrm>
          <a:ln w="12700"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>
            <a:normAutofit fontScale="90000"/>
          </a:bodyPr>
          <a:lstStyle/>
          <a:p>
            <a:pPr algn="l"/>
            <a:r>
              <a:rPr lang="uk-UA" dirty="0" smtClean="0"/>
              <a:t>Тема:</a:t>
            </a:r>
            <a:br>
              <a:rPr lang="uk-UA" dirty="0" smtClean="0"/>
            </a:br>
            <a:r>
              <a:rPr lang="uk-UA" dirty="0" smtClean="0"/>
              <a:t>Морські та річкові перевезення і круїзи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877272"/>
            <a:ext cx="6858000" cy="533400"/>
          </a:xfrm>
        </p:spPr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94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5868144" y="5733257"/>
            <a:ext cx="2734072" cy="64807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uk-UA" dirty="0" smtClean="0"/>
              <a:t>Кравчук Катерина </a:t>
            </a:r>
          </a:p>
          <a:p>
            <a:pPr algn="l"/>
            <a:r>
              <a:rPr lang="uk-UA" dirty="0" smtClean="0"/>
              <a:t>21-Тур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9685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1.Техніко-економічні особливості водного транспорту.</a:t>
            </a:r>
          </a:p>
          <a:p>
            <a:r>
              <a:rPr lang="uk-UA" dirty="0" smtClean="0"/>
              <a:t>2. Ринок та матеріально технічна база водних перевезень.</a:t>
            </a:r>
          </a:p>
          <a:p>
            <a:r>
              <a:rPr lang="uk-UA" dirty="0" smtClean="0"/>
              <a:t>3. Асортимент туристичних подорожей водного туризму.</a:t>
            </a:r>
          </a:p>
          <a:p>
            <a:r>
              <a:rPr lang="uk-UA" dirty="0" smtClean="0"/>
              <a:t>4.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</a:t>
            </a:r>
            <a:r>
              <a:rPr lang="ru-RU" dirty="0" err="1"/>
              <a:t>туроператорів</a:t>
            </a:r>
            <a:r>
              <a:rPr lang="ru-RU" dirty="0"/>
              <a:t> і </a:t>
            </a:r>
            <a:r>
              <a:rPr lang="ru-RU" dirty="0" err="1"/>
              <a:t>судновласників</a:t>
            </a:r>
            <a:r>
              <a:rPr lang="ru-RU" dirty="0"/>
              <a:t> в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 smtClean="0"/>
              <a:t>туристів</a:t>
            </a:r>
            <a:r>
              <a:rPr lang="ru-RU" dirty="0" smtClean="0"/>
              <a:t>.</a:t>
            </a:r>
            <a:endParaRPr lang="uk-UA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План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97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76672"/>
            <a:ext cx="3744416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4978896" cy="5616624"/>
          </a:xfrm>
        </p:spPr>
        <p:txBody>
          <a:bodyPr>
            <a:noAutofit/>
          </a:bodyPr>
          <a:lstStyle/>
          <a:p>
            <a:r>
              <a:rPr lang="uk-UA" sz="2000" u="sng" dirty="0">
                <a:effectLst/>
              </a:rPr>
              <a:t>1.Техніко-економічні особливості водного транспорту</a:t>
            </a:r>
            <a:r>
              <a:rPr lang="uk-UA" sz="2000" u="sng" dirty="0" smtClean="0">
                <a:effectLst/>
              </a:rPr>
              <a:t>.</a:t>
            </a:r>
            <a:r>
              <a:rPr lang="uk-UA" sz="1400" b="0" dirty="0" smtClean="0">
                <a:effectLst/>
              </a:rPr>
              <a:t/>
            </a:r>
            <a:br>
              <a:rPr lang="uk-UA" sz="1400" b="0" dirty="0" smtClean="0">
                <a:effectLst/>
              </a:rPr>
            </a:br>
            <a:r>
              <a:rPr lang="ru-RU" sz="1400" b="0" dirty="0" err="1">
                <a:effectLst/>
              </a:rPr>
              <a:t>Водний</a:t>
            </a:r>
            <a:r>
              <a:rPr lang="ru-RU" sz="1400" b="0" dirty="0">
                <a:effectLst/>
              </a:rPr>
              <a:t> транспорт </a:t>
            </a:r>
            <a:r>
              <a:rPr lang="ru-RU" sz="1400" b="0" dirty="0" err="1">
                <a:effectLst/>
              </a:rPr>
              <a:t>морський</a:t>
            </a:r>
            <a:r>
              <a:rPr lang="ru-RU" sz="1400" b="0" dirty="0">
                <a:effectLst/>
              </a:rPr>
              <a:t> і </a:t>
            </a:r>
            <a:r>
              <a:rPr lang="ru-RU" sz="1400" b="0" dirty="0" err="1">
                <a:effectLst/>
              </a:rPr>
              <a:t>річковий</a:t>
            </a:r>
            <a:r>
              <a:rPr lang="ru-RU" sz="1400" b="0" dirty="0">
                <a:effectLst/>
              </a:rPr>
              <a:t> – є видом </a:t>
            </a:r>
            <a:r>
              <a:rPr lang="ru-RU" sz="1400" b="0" dirty="0" err="1">
                <a:effectLst/>
              </a:rPr>
              <a:t>масового</a:t>
            </a:r>
            <a:r>
              <a:rPr lang="ru-RU" sz="1400" b="0" dirty="0">
                <a:effectLst/>
              </a:rPr>
              <a:t> транспорту, </a:t>
            </a:r>
            <a:r>
              <a:rPr lang="ru-RU" sz="1400" b="0" dirty="0" err="1">
                <a:effectLst/>
              </a:rPr>
              <a:t>який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здатний</a:t>
            </a:r>
            <a:r>
              <a:rPr lang="ru-RU" sz="1400" b="0" dirty="0">
                <a:effectLst/>
              </a:rPr>
              <a:t> до </a:t>
            </a:r>
            <a:r>
              <a:rPr lang="ru-RU" sz="1400" b="0" dirty="0" err="1">
                <a:effectLst/>
              </a:rPr>
              <a:t>перевезень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великої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кількості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пасажирів</a:t>
            </a:r>
            <a:r>
              <a:rPr lang="ru-RU" sz="1400" b="0" dirty="0">
                <a:effectLst/>
              </a:rPr>
              <a:t>. </a:t>
            </a:r>
            <a:r>
              <a:rPr lang="ru-RU" sz="1400" b="0" dirty="0" err="1">
                <a:effectLst/>
              </a:rPr>
              <a:t>Розвиток</a:t>
            </a:r>
            <a:r>
              <a:rPr lang="ru-RU" sz="1400" b="0" dirty="0">
                <a:effectLst/>
              </a:rPr>
              <a:t> водного транспорту </a:t>
            </a:r>
            <a:r>
              <a:rPr lang="ru-RU" sz="1400" b="0" dirty="0" err="1">
                <a:effectLst/>
              </a:rPr>
              <a:t>можливий</a:t>
            </a:r>
            <a:r>
              <a:rPr lang="ru-RU" sz="1400" b="0" dirty="0">
                <a:effectLst/>
              </a:rPr>
              <a:t> при </a:t>
            </a:r>
            <a:r>
              <a:rPr lang="ru-RU" sz="1400" b="0" dirty="0" err="1">
                <a:effectLst/>
              </a:rPr>
              <a:t>наявності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відповідних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водних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басейнів</a:t>
            </a:r>
            <a:r>
              <a:rPr lang="ru-RU" sz="1400" b="0" dirty="0">
                <a:effectLst/>
              </a:rPr>
              <a:t> – </a:t>
            </a:r>
            <a:r>
              <a:rPr lang="ru-RU" sz="1400" b="0" dirty="0" err="1">
                <a:effectLst/>
              </a:rPr>
              <a:t>океанів</a:t>
            </a:r>
            <a:r>
              <a:rPr lang="ru-RU" sz="1400" b="0" dirty="0">
                <a:effectLst/>
              </a:rPr>
              <a:t>, </a:t>
            </a:r>
            <a:r>
              <a:rPr lang="ru-RU" sz="1400" b="0" dirty="0" err="1">
                <a:effectLst/>
              </a:rPr>
              <a:t>морів</a:t>
            </a:r>
            <a:r>
              <a:rPr lang="ru-RU" sz="1400" b="0" dirty="0">
                <a:effectLst/>
              </a:rPr>
              <a:t>, </a:t>
            </a:r>
            <a:r>
              <a:rPr lang="ru-RU" sz="1400" b="0" dirty="0" err="1">
                <a:effectLst/>
              </a:rPr>
              <a:t>рік</a:t>
            </a:r>
            <a:r>
              <a:rPr lang="ru-RU" sz="1400" b="0" dirty="0">
                <a:effectLst/>
              </a:rPr>
              <a:t>, озер. </a:t>
            </a:r>
            <a:r>
              <a:rPr lang="ru-RU" sz="1400" b="0" dirty="0" err="1">
                <a:effectLst/>
              </a:rPr>
              <a:t>Середовище</a:t>
            </a:r>
            <a:r>
              <a:rPr lang="ru-RU" sz="1400" b="0" dirty="0">
                <a:effectLst/>
              </a:rPr>
              <a:t>, в </a:t>
            </a:r>
            <a:r>
              <a:rPr lang="ru-RU" sz="1400" b="0" dirty="0" err="1">
                <a:effectLst/>
              </a:rPr>
              <a:t>якому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здійснюється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рух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водних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транспортних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засобів</a:t>
            </a:r>
            <a:r>
              <a:rPr lang="ru-RU" sz="1400" b="0" dirty="0">
                <a:effectLst/>
              </a:rPr>
              <a:t>, в основному і </a:t>
            </a:r>
            <a:r>
              <a:rPr lang="ru-RU" sz="1400" b="0" dirty="0" err="1">
                <a:effectLst/>
              </a:rPr>
              <a:t>зумовлює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ті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техніко-економічні</a:t>
            </a:r>
            <a:r>
              <a:rPr lang="ru-RU" sz="1400" b="0" dirty="0">
                <a:effectLst/>
              </a:rPr>
              <a:t> і </a:t>
            </a:r>
            <a:r>
              <a:rPr lang="ru-RU" sz="1400" b="0" dirty="0" err="1">
                <a:effectLst/>
              </a:rPr>
              <a:t>експлуатаційні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особливості</a:t>
            </a:r>
            <a:r>
              <a:rPr lang="ru-RU" sz="1400" b="0" dirty="0">
                <a:effectLst/>
              </a:rPr>
              <a:t>, </a:t>
            </a:r>
            <a:r>
              <a:rPr lang="ru-RU" sz="1400" b="0" dirty="0" err="1">
                <a:effectLst/>
              </a:rPr>
              <a:t>якими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водний</a:t>
            </a:r>
            <a:r>
              <a:rPr lang="ru-RU" sz="1400" b="0" dirty="0">
                <a:effectLst/>
              </a:rPr>
              <a:t> транспорт </a:t>
            </a:r>
            <a:r>
              <a:rPr lang="ru-RU" sz="1400" b="0" dirty="0" err="1">
                <a:effectLst/>
              </a:rPr>
              <a:t>відрізняється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від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інших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видів</a:t>
            </a:r>
            <a:r>
              <a:rPr lang="ru-RU" sz="1400" b="0" dirty="0">
                <a:effectLst/>
              </a:rPr>
              <a:t> транспорту. </a:t>
            </a:r>
            <a:r>
              <a:rPr lang="ru-RU" sz="1400" b="0" dirty="0" err="1">
                <a:effectLst/>
              </a:rPr>
              <a:t>Відзначимо</a:t>
            </a:r>
            <a:r>
              <a:rPr lang="ru-RU" sz="1400" b="0" dirty="0">
                <a:effectLst/>
              </a:rPr>
              <a:t> в першу </a:t>
            </a:r>
            <a:r>
              <a:rPr lang="ru-RU" sz="1400" b="0" dirty="0" err="1">
                <a:effectLst/>
              </a:rPr>
              <a:t>чергу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переваги</a:t>
            </a:r>
            <a:r>
              <a:rPr lang="ru-RU" sz="1400" b="0" dirty="0">
                <a:effectLst/>
              </a:rPr>
              <a:t> водного транспорту перед </a:t>
            </a:r>
            <a:r>
              <a:rPr lang="ru-RU" sz="1400" b="0" dirty="0" err="1">
                <a:effectLst/>
              </a:rPr>
              <a:t>всіма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іншими</a:t>
            </a:r>
            <a:r>
              <a:rPr lang="ru-RU" sz="1400" b="0" dirty="0">
                <a:effectLst/>
              </a:rPr>
              <a:t>. До них </a:t>
            </a:r>
            <a:r>
              <a:rPr lang="ru-RU" sz="1400" b="0" dirty="0" err="1">
                <a:effectLst/>
              </a:rPr>
              <a:t>можна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віднести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такі</a:t>
            </a:r>
            <a:r>
              <a:rPr lang="ru-RU" sz="1400" b="0" dirty="0">
                <a:effectLst/>
              </a:rPr>
              <a:t>:</a:t>
            </a:r>
            <a:r>
              <a:rPr lang="uk-UA" sz="1400" b="0" dirty="0" smtClean="0">
                <a:effectLst/>
              </a:rPr>
              <a:t/>
            </a:r>
            <a:br>
              <a:rPr lang="uk-UA" sz="1400" b="0" dirty="0" smtClean="0">
                <a:effectLst/>
              </a:rPr>
            </a:br>
            <a:r>
              <a:rPr lang="ru-RU" sz="1400" b="0" dirty="0">
                <a:effectLst/>
              </a:rPr>
              <a:t>1. </a:t>
            </a:r>
            <a:r>
              <a:rPr lang="ru-RU" sz="1400" b="0" dirty="0" err="1">
                <a:effectLst/>
              </a:rPr>
              <a:t>Можливість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здійснення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масових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пасажирських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перевезень</a:t>
            </a:r>
            <a:r>
              <a:rPr lang="ru-RU" sz="1400" b="0" dirty="0">
                <a:effectLst/>
              </a:rPr>
              <a:t> при </a:t>
            </a:r>
            <a:r>
              <a:rPr lang="ru-RU" sz="1400" b="0" dirty="0" err="1">
                <a:effectLst/>
              </a:rPr>
              <a:t>високому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рівні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комфортності</a:t>
            </a:r>
            <a:r>
              <a:rPr lang="ru-RU" sz="1400" b="0" dirty="0">
                <a:effectLst/>
              </a:rPr>
              <a:t> і </a:t>
            </a:r>
            <a:r>
              <a:rPr lang="ru-RU" sz="1400" b="0" dirty="0" err="1">
                <a:effectLst/>
              </a:rPr>
              <a:t>повному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комплексі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життєзабезпечення</a:t>
            </a:r>
            <a:r>
              <a:rPr lang="ru-RU" sz="1400" b="0" dirty="0">
                <a:effectLst/>
              </a:rPr>
              <a:t>.</a:t>
            </a:r>
            <a:br>
              <a:rPr lang="ru-RU" sz="1400" b="0" dirty="0">
                <a:effectLst/>
              </a:rPr>
            </a:br>
            <a:r>
              <a:rPr lang="ru-RU" sz="1400" b="0" dirty="0" smtClean="0">
                <a:effectLst/>
              </a:rPr>
              <a:t>2</a:t>
            </a:r>
            <a:r>
              <a:rPr lang="ru-RU" sz="1400" b="0" dirty="0">
                <a:effectLst/>
              </a:rPr>
              <a:t>. </a:t>
            </a:r>
            <a:r>
              <a:rPr lang="ru-RU" sz="1400" b="0" dirty="0" err="1">
                <a:effectLst/>
              </a:rPr>
              <a:t>Висока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пропускна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здатність</a:t>
            </a:r>
            <a:r>
              <a:rPr lang="ru-RU" sz="1400" b="0" dirty="0">
                <a:effectLst/>
              </a:rPr>
              <a:t>. У </a:t>
            </a:r>
            <a:r>
              <a:rPr lang="ru-RU" sz="1400" b="0" dirty="0" err="1">
                <a:effectLst/>
              </a:rPr>
              <a:t>порівнянні</a:t>
            </a:r>
            <a:r>
              <a:rPr lang="ru-RU" sz="1400" b="0" dirty="0">
                <a:effectLst/>
              </a:rPr>
              <a:t> з </a:t>
            </a:r>
            <a:r>
              <a:rPr lang="ru-RU" sz="1400" b="0" dirty="0" err="1">
                <a:effectLst/>
              </a:rPr>
              <a:t>іншими</a:t>
            </a:r>
            <a:r>
              <a:rPr lang="ru-RU" sz="1400" b="0" dirty="0">
                <a:effectLst/>
              </a:rPr>
              <a:t> видами </a:t>
            </a:r>
            <a:r>
              <a:rPr lang="ru-RU" sz="1400" b="0" dirty="0" err="1">
                <a:effectLst/>
              </a:rPr>
              <a:t>пасажирського</a:t>
            </a:r>
            <a:r>
              <a:rPr lang="ru-RU" sz="1400" b="0" dirty="0">
                <a:effectLst/>
              </a:rPr>
              <a:t> транспорту, </a:t>
            </a:r>
            <a:r>
              <a:rPr lang="ru-RU" sz="1400" b="0" dirty="0" err="1">
                <a:effectLst/>
              </a:rPr>
              <a:t>водний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має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добрі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позиції</a:t>
            </a:r>
            <a:r>
              <a:rPr lang="ru-RU" sz="1400" b="0" dirty="0">
                <a:effectLst/>
              </a:rPr>
              <a:t> по </a:t>
            </a:r>
            <a:r>
              <a:rPr lang="ru-RU" sz="1400" b="0" dirty="0" err="1">
                <a:effectLst/>
              </a:rPr>
              <a:t>цьому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показнику</a:t>
            </a:r>
            <a:r>
              <a:rPr lang="ru-RU" sz="1400" b="0" dirty="0">
                <a:effectLst/>
              </a:rPr>
              <a:t>, особливо при </a:t>
            </a:r>
            <a:r>
              <a:rPr lang="ru-RU" sz="1400" b="0" dirty="0" err="1">
                <a:effectLst/>
              </a:rPr>
              <a:t>експлуатації</a:t>
            </a:r>
            <a:r>
              <a:rPr lang="ru-RU" sz="1400" b="0" dirty="0">
                <a:effectLst/>
              </a:rPr>
              <a:t> у таких великих </a:t>
            </a:r>
            <a:r>
              <a:rPr lang="ru-RU" sz="1400" b="0" dirty="0" err="1">
                <a:effectLst/>
              </a:rPr>
              <a:t>водних</a:t>
            </a:r>
            <a:r>
              <a:rPr lang="ru-RU" sz="1400" b="0" dirty="0">
                <a:effectLst/>
              </a:rPr>
              <a:t> </a:t>
            </a:r>
            <a:r>
              <a:rPr lang="ru-RU" sz="1400" b="0" dirty="0" err="1">
                <a:effectLst/>
              </a:rPr>
              <a:t>басейнах</a:t>
            </a:r>
            <a:r>
              <a:rPr lang="ru-RU" sz="1400" b="0" dirty="0">
                <a:effectLst/>
              </a:rPr>
              <a:t> як </a:t>
            </a:r>
            <a:r>
              <a:rPr lang="ru-RU" sz="1400" b="0" dirty="0" err="1">
                <a:effectLst/>
              </a:rPr>
              <a:t>океани</a:t>
            </a:r>
            <a:r>
              <a:rPr lang="ru-RU" sz="1400" b="0" dirty="0">
                <a:effectLst/>
              </a:rPr>
              <a:t> і моря.</a:t>
            </a:r>
            <a:br>
              <a:rPr lang="ru-RU" sz="1400" b="0" dirty="0">
                <a:effectLst/>
              </a:rPr>
            </a:br>
            <a:endParaRPr lang="uk-UA" sz="14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84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flipH="1">
            <a:off x="-2052736" y="1052736"/>
            <a:ext cx="792088" cy="216024"/>
          </a:xfrm>
        </p:spPr>
        <p:txBody>
          <a:bodyPr>
            <a:noAutofit/>
          </a:bodyPr>
          <a:lstStyle/>
          <a:p>
            <a:endParaRPr lang="uk-UA" dirty="0"/>
          </a:p>
        </p:txBody>
      </p:sp>
      <p:sp>
        <p:nvSpPr>
          <p:cNvPr id="6" name="Підзаголовок 5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7772400" cy="453650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uk-UA" sz="5600" dirty="0"/>
              <a:t>3. Відносно невеликі за обсягом капітальні вкладення у будівництво водних шляхів і інженерних споруд. По даній позиції водний транспорт є лідером у порівнянні із залізничним і автомобільним видами транспорту. Це пояснюється тим, що рух плавальних засобів здійснюється у природному водному середовищі. Будівництво навіть штучних каналів у певних випадках коштує дешевше будівництва і підтримки в експлуатації залізниці або </a:t>
            </a:r>
            <a:r>
              <a:rPr lang="uk-UA" sz="5600" dirty="0" err="1"/>
              <a:t>автобана</a:t>
            </a:r>
            <a:r>
              <a:rPr lang="uk-UA" sz="5600" dirty="0"/>
              <a:t>, оскільки канали використовуються не тільки у транспортних цілях, але і в енергетичних, іригаційних, водопостачальних та інших. Відповідно вкладені кошти розподіляються пропорційно між користувачами.</a:t>
            </a:r>
          </a:p>
          <a:p>
            <a:pPr algn="l"/>
            <a:r>
              <a:rPr lang="uk-UA" sz="5600" dirty="0" smtClean="0"/>
              <a:t>4</a:t>
            </a:r>
            <a:r>
              <a:rPr lang="uk-UA" sz="5600" dirty="0"/>
              <a:t>. Можливість перевезення одночасно інших видів пасажирських транспортних засобів. Ця перевага сприяє подоланню одного з основних недоліків сухопутних видів транспорту – їх нездатність забезпечувати доступність у території і райони, які відділенні водними перешкодами</a:t>
            </a:r>
            <a:r>
              <a:rPr lang="uk-UA" dirty="0" smtClean="0"/>
              <a:t>.</a:t>
            </a:r>
          </a:p>
          <a:p>
            <a:pPr algn="l"/>
            <a:r>
              <a:rPr lang="uk-UA" sz="5600" dirty="0"/>
              <a:t>5. Багатофункціональність при використовуванні для потреб туризму. Сучасні пасажирські і спеціалізовані туристичні плавальні засоби характеризуються великою різноманітністю за видом, потужністю, конструкцією, палубним обладнанням. Це дозволяє використовувати їх у широкому діапазоні – від можливості організації різних видів круїзів з участю великої кількості людей до індивідуальних подорожей з конкретними спеціальними цілями.</a:t>
            </a:r>
          </a:p>
          <a:p>
            <a:pPr algn="l"/>
            <a:endParaRPr lang="uk-UA" sz="5600" dirty="0"/>
          </a:p>
          <a:p>
            <a:pPr algn="l"/>
            <a:r>
              <a:rPr lang="uk-UA" sz="5600" dirty="0"/>
              <a:t>В несезонний туристичний період плавальні засоби можуть бути використані і в стаціонарному режимі на суші як засоби розміщення, харчування або розваг для туристів.</a:t>
            </a:r>
          </a:p>
        </p:txBody>
      </p:sp>
    </p:spTree>
    <p:extLst>
      <p:ext uri="{BB962C8B-B14F-4D97-AF65-F5344CB8AC3E}">
        <p14:creationId xmlns:p14="http://schemas.microsoft.com/office/powerpoint/2010/main" val="35102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9378"/>
          </a:xfrm>
        </p:spPr>
        <p:txBody>
          <a:bodyPr>
            <a:noAutofit/>
          </a:bodyPr>
          <a:lstStyle/>
          <a:p>
            <a:r>
              <a:rPr lang="ru-RU" sz="2400" u="sng" dirty="0"/>
              <a:t>2. </a:t>
            </a:r>
            <a:r>
              <a:rPr lang="ru-RU" sz="2400" u="sng" dirty="0" err="1"/>
              <a:t>Ринок</a:t>
            </a:r>
            <a:r>
              <a:rPr lang="ru-RU" sz="2400" u="sng" dirty="0"/>
              <a:t> та </a:t>
            </a:r>
            <a:r>
              <a:rPr lang="ru-RU" sz="2400" u="sng" dirty="0" err="1"/>
              <a:t>матеріально</a:t>
            </a:r>
            <a:r>
              <a:rPr lang="ru-RU" sz="2400" u="sng" dirty="0"/>
              <a:t> </a:t>
            </a:r>
            <a:r>
              <a:rPr lang="ru-RU" sz="2400" u="sng" dirty="0" err="1"/>
              <a:t>технічна</a:t>
            </a:r>
            <a:r>
              <a:rPr lang="ru-RU" sz="2400" u="sng" dirty="0"/>
              <a:t> база </a:t>
            </a:r>
            <a:r>
              <a:rPr lang="ru-RU" sz="2400" u="sng" dirty="0" err="1"/>
              <a:t>водних</a:t>
            </a:r>
            <a:r>
              <a:rPr lang="ru-RU" sz="2400" u="sng" dirty="0"/>
              <a:t> </a:t>
            </a:r>
            <a:r>
              <a:rPr lang="ru-RU" sz="2400" u="sng" dirty="0" err="1"/>
              <a:t>перевезень</a:t>
            </a:r>
            <a:r>
              <a:rPr lang="ru-RU" sz="2400" u="sng" dirty="0"/>
              <a:t>.</a:t>
            </a:r>
            <a:br>
              <a:rPr lang="ru-RU" sz="2400" u="sng" dirty="0"/>
            </a:br>
            <a:endParaRPr lang="uk-UA" sz="2400" u="sng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>
          <a:xfrm>
            <a:off x="467544" y="6021288"/>
            <a:ext cx="4040188" cy="576064"/>
          </a:xfrm>
        </p:spPr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>
          <a:xfrm>
            <a:off x="4644008" y="6021288"/>
            <a:ext cx="4041775" cy="576064"/>
          </a:xfrm>
        </p:spPr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2"/>
          </p:nvPr>
        </p:nvSpPr>
        <p:spPr>
          <a:xfrm>
            <a:off x="179512" y="1412776"/>
            <a:ext cx="5328592" cy="4320479"/>
          </a:xfrm>
        </p:spPr>
        <p:txBody>
          <a:bodyPr>
            <a:normAutofit fontScale="25000" lnSpcReduction="20000"/>
          </a:bodyPr>
          <a:lstStyle/>
          <a:p>
            <a:pPr marL="109728" indent="0">
              <a:buNone/>
            </a:pPr>
            <a:r>
              <a:rPr lang="uk-UA" dirty="0" smtClean="0"/>
              <a:t>  </a:t>
            </a:r>
            <a:r>
              <a:rPr lang="uk-UA" sz="4800" dirty="0" smtClean="0"/>
              <a:t>Матеріальна </a:t>
            </a:r>
            <a:r>
              <a:rPr lang="uk-UA" sz="4800" dirty="0"/>
              <a:t>база водного транспорту складається з двох основних елементів: морських і річкових портів і </a:t>
            </a:r>
            <a:r>
              <a:rPr lang="uk-UA" sz="4800" dirty="0" smtClean="0"/>
              <a:t>флоту. Порти </a:t>
            </a:r>
            <a:r>
              <a:rPr lang="uk-UA" sz="4800" dirty="0"/>
              <a:t>призначені для організації посадки й висадки пасажирів, проведення вантажних операцій, зберігання вантажів, нагляду за плаванням, оформлення </a:t>
            </a:r>
            <a:r>
              <a:rPr lang="uk-UA" sz="4800" dirty="0" smtClean="0"/>
              <a:t>документації. Для </a:t>
            </a:r>
            <a:r>
              <a:rPr lang="uk-UA" sz="4800" dirty="0"/>
              <a:t>забезпечення цієї мети вони мають у </a:t>
            </a:r>
            <a:r>
              <a:rPr lang="uk-UA" sz="4800" dirty="0" smtClean="0"/>
              <a:t>своєму підпорядкуванні </a:t>
            </a:r>
            <a:r>
              <a:rPr lang="uk-UA" sz="4800" dirty="0"/>
              <a:t>необхідні засоби - пасажирські причали, вокзали, різні служби, що забезпечують прийом, стоянку, відправлення суден, навантаження й вивантаження багажу, постачання суден, обслуговування </a:t>
            </a:r>
            <a:r>
              <a:rPr lang="uk-UA" sz="4800" dirty="0" smtClean="0"/>
              <a:t>пасажирів. У </a:t>
            </a:r>
            <a:r>
              <a:rPr lang="uk-UA" sz="4800" dirty="0"/>
              <a:t>будівлі пасажирського вокзалу здійснюються всі види операцій по відправленню суден в рейс та їх зустрічі з плавання, в тому числі забезпечення технологічних умов і можливостей для швидкого і ефективного проведення прикордонного, митного і санітарного контролю. Розташування різних приміщень пасажирського вокзалу повинно забезпечити оптимальні умови для комплексного обслуговування подорожуючих. Важку роль відіграє тут наявність правильної технологічної схеми, яка має забезпечити послідовність всіх операцій з обслуговування пасажирів: надання інформації, реєстрація пасажирів, приймання багажу, митна і паспортна перевірка, швидка і безпечна посадка.</a:t>
            </a:r>
          </a:p>
          <a:p>
            <a:pPr marL="109728" indent="0">
              <a:buNone/>
            </a:pPr>
            <a:r>
              <a:rPr lang="uk-UA" sz="4800" dirty="0" smtClean="0"/>
              <a:t>Флот </a:t>
            </a:r>
            <a:r>
              <a:rPr lang="uk-UA" sz="4800" dirty="0"/>
              <a:t>водного транспорту поділяється на транспортний, технічний і </a:t>
            </a:r>
            <a:r>
              <a:rPr lang="uk-UA" sz="4800" dirty="0" err="1" smtClean="0"/>
              <a:t>допоміжний.Транспортний</a:t>
            </a:r>
            <a:r>
              <a:rPr lang="uk-UA" sz="4800" dirty="0" smtClean="0"/>
              <a:t> </a:t>
            </a:r>
            <a:r>
              <a:rPr lang="uk-UA" sz="4800" dirty="0"/>
              <a:t>флот служить для перевезення вантажів і пасажирів. Технічні судна проводять днопоглиблювальні й дноочисні роботи. Допоміжний флот обслуговує транспортні й механічні </a:t>
            </a:r>
            <a:r>
              <a:rPr lang="uk-UA" sz="4800" dirty="0" smtClean="0"/>
              <a:t>судна. Основною </a:t>
            </a:r>
            <a:r>
              <a:rPr lang="uk-UA" sz="4800" dirty="0"/>
              <a:t>частиною флоту є транспортний флот, що включає пасажирські, вантажопасажирські й вантажні судна.</a:t>
            </a:r>
          </a:p>
        </p:txBody>
      </p:sp>
      <p:pic>
        <p:nvPicPr>
          <p:cNvPr id="9" name="Місце для вмісту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28800"/>
            <a:ext cx="3466728" cy="3096344"/>
          </a:xfrm>
        </p:spPr>
      </p:pic>
    </p:spTree>
    <p:extLst>
      <p:ext uri="{BB962C8B-B14F-4D97-AF65-F5344CB8AC3E}">
        <p14:creationId xmlns:p14="http://schemas.microsoft.com/office/powerpoint/2010/main" val="4313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Місце для вмісту 7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пасажирські</a:t>
            </a:r>
            <a:r>
              <a:rPr lang="ru-RU" dirty="0"/>
              <a:t> </a:t>
            </a:r>
            <a:r>
              <a:rPr lang="ru-RU" dirty="0" err="1"/>
              <a:t>лайнери</a:t>
            </a:r>
            <a:r>
              <a:rPr lang="ru-RU" dirty="0"/>
              <a:t> </a:t>
            </a:r>
            <a:r>
              <a:rPr lang="ru-RU" dirty="0" err="1"/>
              <a:t>регулярних</a:t>
            </a:r>
            <a:r>
              <a:rPr lang="ru-RU" dirty="0"/>
              <a:t> </a:t>
            </a:r>
            <a:r>
              <a:rPr lang="ru-RU" dirty="0" err="1"/>
              <a:t>ліній</a:t>
            </a:r>
            <a:r>
              <a:rPr lang="ru-RU" dirty="0"/>
              <a:t> каботажного </a:t>
            </a:r>
            <a:r>
              <a:rPr lang="ru-RU" dirty="0" err="1"/>
              <a:t>плавання</a:t>
            </a:r>
            <a:r>
              <a:rPr lang="ru-RU" dirty="0"/>
              <a:t> — у межах </a:t>
            </a:r>
            <a:r>
              <a:rPr lang="ru-RU" dirty="0" err="1"/>
              <a:t>прибережних</a:t>
            </a:r>
            <a:r>
              <a:rPr lang="ru-RU" dirty="0"/>
              <a:t> </a:t>
            </a:r>
            <a:r>
              <a:rPr lang="ru-RU" dirty="0" err="1"/>
              <a:t>територіальних</a:t>
            </a:r>
            <a:r>
              <a:rPr lang="ru-RU" dirty="0"/>
              <a:t> вод </a:t>
            </a:r>
            <a:r>
              <a:rPr lang="ru-RU" dirty="0" err="1"/>
              <a:t>держави</a:t>
            </a:r>
            <a:r>
              <a:rPr lang="ru-RU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dirty="0" err="1"/>
              <a:t>пасажирські</a:t>
            </a:r>
            <a:r>
              <a:rPr lang="ru-RU" dirty="0"/>
              <a:t> </a:t>
            </a:r>
            <a:r>
              <a:rPr lang="ru-RU" dirty="0" err="1"/>
              <a:t>лайнери</a:t>
            </a:r>
            <a:r>
              <a:rPr lang="ru-RU" dirty="0"/>
              <a:t> </a:t>
            </a:r>
            <a:r>
              <a:rPr lang="ru-RU" dirty="0" err="1"/>
              <a:t>регулярних</a:t>
            </a:r>
            <a:r>
              <a:rPr lang="ru-RU" dirty="0"/>
              <a:t> </a:t>
            </a:r>
            <a:r>
              <a:rPr lang="ru-RU" dirty="0" err="1"/>
              <a:t>ліній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рейсів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портами </a:t>
            </a:r>
            <a:r>
              <a:rPr lang="ru-RU" dirty="0" err="1"/>
              <a:t>різних</a:t>
            </a:r>
            <a:r>
              <a:rPr lang="ru-RU" dirty="0"/>
              <a:t> держав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портами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, але </a:t>
            </a:r>
            <a:r>
              <a:rPr lang="ru-RU" dirty="0" err="1"/>
              <a:t>із</a:t>
            </a:r>
            <a:r>
              <a:rPr lang="ru-RU" dirty="0"/>
              <a:t> заходом у порт </a:t>
            </a:r>
            <a:r>
              <a:rPr lang="ru-RU" dirty="0" err="1"/>
              <a:t>іноземної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пасажирські</a:t>
            </a:r>
            <a:r>
              <a:rPr lang="ru-RU" dirty="0" smtClean="0"/>
              <a:t> </a:t>
            </a:r>
            <a:r>
              <a:rPr lang="ru-RU" dirty="0" err="1"/>
              <a:t>лайнери</a:t>
            </a:r>
            <a:r>
              <a:rPr lang="ru-RU" dirty="0"/>
              <a:t> </a:t>
            </a:r>
            <a:r>
              <a:rPr lang="ru-RU" dirty="0" err="1"/>
              <a:t>регулярних</a:t>
            </a:r>
            <a:r>
              <a:rPr lang="ru-RU" dirty="0"/>
              <a:t> </a:t>
            </a:r>
            <a:r>
              <a:rPr lang="ru-RU" dirty="0" err="1"/>
              <a:t>трансокеанських</a:t>
            </a:r>
            <a:r>
              <a:rPr lang="ru-RU" dirty="0"/>
              <a:t> </a:t>
            </a:r>
            <a:r>
              <a:rPr lang="ru-RU" dirty="0" err="1"/>
              <a:t>ліній</a:t>
            </a:r>
            <a:r>
              <a:rPr lang="ru-RU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круїзні</a:t>
            </a:r>
            <a:r>
              <a:rPr lang="ru-RU" dirty="0"/>
              <a:t> судна - </a:t>
            </a:r>
            <a:r>
              <a:rPr lang="en-US" dirty="0"/>
              <a:t>cruises ships,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5 - 15-денні й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тривалі</a:t>
            </a:r>
            <a:r>
              <a:rPr lang="ru-RU" dirty="0"/>
              <a:t> </a:t>
            </a:r>
            <a:r>
              <a:rPr lang="ru-RU" dirty="0" err="1"/>
              <a:t>рейси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заходом у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портів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держав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короткочасною</a:t>
            </a:r>
            <a:r>
              <a:rPr lang="ru-RU" dirty="0"/>
              <a:t> (1-2 </a:t>
            </a:r>
            <a:r>
              <a:rPr lang="ru-RU" dirty="0" err="1"/>
              <a:t>дні</a:t>
            </a:r>
            <a:r>
              <a:rPr lang="ru-RU" dirty="0"/>
              <a:t>) </a:t>
            </a:r>
            <a:r>
              <a:rPr lang="ru-RU" dirty="0" err="1"/>
              <a:t>стоянкою</a:t>
            </a:r>
            <a:r>
              <a:rPr lang="ru-RU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пороми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en-US" dirty="0"/>
              <a:t>ferry,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регулярні</a:t>
            </a:r>
            <a:r>
              <a:rPr lang="ru-RU" dirty="0"/>
              <a:t> </a:t>
            </a:r>
            <a:r>
              <a:rPr lang="ru-RU" dirty="0" err="1"/>
              <a:t>вантажопасажирські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судна для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категорій</a:t>
            </a:r>
            <a:r>
              <a:rPr lang="ru-RU" dirty="0"/>
              <a:t> </a:t>
            </a:r>
            <a:r>
              <a:rPr lang="ru-RU" dirty="0" err="1"/>
              <a:t>пасажирів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фестивалів</a:t>
            </a:r>
            <a:r>
              <a:rPr lang="ru-RU" dirty="0"/>
              <a:t>, </a:t>
            </a:r>
            <a:r>
              <a:rPr lang="ru-RU" dirty="0" err="1"/>
              <a:t>олімпіад</a:t>
            </a:r>
            <a:r>
              <a:rPr lang="ru-RU" dirty="0"/>
              <a:t>, </a:t>
            </a:r>
            <a:r>
              <a:rPr lang="ru-RU" dirty="0" err="1"/>
              <a:t>дослідників</a:t>
            </a:r>
            <a:r>
              <a:rPr lang="ru-RU" dirty="0"/>
              <a:t>, </a:t>
            </a:r>
            <a:r>
              <a:rPr lang="ru-RU" dirty="0" err="1"/>
              <a:t>прочан</a:t>
            </a:r>
            <a:r>
              <a:rPr lang="ru-RU" dirty="0"/>
              <a:t> - </a:t>
            </a:r>
            <a:r>
              <a:rPr lang="en-US" dirty="0"/>
              <a:t>special trade passenger ship. </a:t>
            </a:r>
            <a:r>
              <a:rPr lang="ru-RU" dirty="0" err="1"/>
              <a:t>їхнє</a:t>
            </a:r>
            <a:r>
              <a:rPr lang="ru-RU" dirty="0"/>
              <a:t> </a:t>
            </a:r>
            <a:r>
              <a:rPr lang="ru-RU" dirty="0" err="1"/>
              <a:t>устаткування</a:t>
            </a:r>
            <a:r>
              <a:rPr lang="ru-RU" dirty="0"/>
              <a:t> й </a:t>
            </a:r>
            <a:r>
              <a:rPr lang="ru-RU" dirty="0" err="1"/>
              <a:t>експлуатація</a:t>
            </a:r>
            <a:r>
              <a:rPr lang="ru-RU" dirty="0"/>
              <a:t> </a:t>
            </a:r>
            <a:r>
              <a:rPr lang="ru-RU" dirty="0" err="1"/>
              <a:t>регулюються</a:t>
            </a:r>
            <a:r>
              <a:rPr lang="ru-RU" dirty="0"/>
              <a:t> </a:t>
            </a:r>
            <a:r>
              <a:rPr lang="ru-RU" dirty="0" err="1"/>
              <a:t>спеціальними</a:t>
            </a:r>
            <a:r>
              <a:rPr lang="ru-RU" dirty="0"/>
              <a:t> </a:t>
            </a:r>
            <a:r>
              <a:rPr lang="ru-RU" dirty="0" err="1"/>
              <a:t>вимогами</a:t>
            </a:r>
            <a:r>
              <a:rPr lang="ru-RU" dirty="0"/>
              <a:t> </a:t>
            </a:r>
            <a:r>
              <a:rPr lang="en-US" dirty="0"/>
              <a:t>Special Trade Passenger Ships Agreement;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dirty="0"/>
              <a:t>високошвидкісні судна - </a:t>
            </a:r>
            <a:r>
              <a:rPr lang="en-US" dirty="0"/>
              <a:t>fast ferry — </a:t>
            </a:r>
            <a:r>
              <a:rPr lang="uk-UA" dirty="0"/>
              <a:t>для пасажирських паромних перевезень - на повітряній подушці, катамарани, судна на підводних крилах; вітрильні судна, у тому числі навчальні й екскурсійні; яхти (вітрильні, пар усно-мотор ні й інші типи);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dirty="0" err="1"/>
              <a:t>круїзери</a:t>
            </a:r>
            <a:r>
              <a:rPr lang="uk-UA" dirty="0"/>
              <a:t> й моторні човни всіх типів;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dirty="0"/>
              <a:t>спеціальні екскурсійні судна, у тому числі із прозорим дном, і туристські підводні човни.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Autofit/>
          </a:bodyPr>
          <a:lstStyle/>
          <a:p>
            <a:r>
              <a:rPr lang="ru-RU" sz="1400" b="0" u="sng" dirty="0" err="1"/>
              <a:t>Плавальний</a:t>
            </a:r>
            <a:r>
              <a:rPr lang="ru-RU" sz="1400" b="0" u="sng" dirty="0"/>
              <a:t> склад </a:t>
            </a:r>
            <a:r>
              <a:rPr lang="ru-RU" sz="1400" b="0" u="sng" dirty="0" err="1"/>
              <a:t>пасажирського</a:t>
            </a:r>
            <a:r>
              <a:rPr lang="ru-RU" sz="1400" b="0" u="sng" dirty="0"/>
              <a:t> водного транспорту </a:t>
            </a:r>
            <a:r>
              <a:rPr lang="ru-RU" sz="1400" b="0" u="sng" dirty="0" err="1"/>
              <a:t>включає</a:t>
            </a:r>
            <a:r>
              <a:rPr lang="ru-RU" sz="1400" b="0" u="sng" dirty="0"/>
              <a:t> </a:t>
            </a:r>
            <a:r>
              <a:rPr lang="ru-RU" sz="1400" b="0" u="sng" dirty="0" err="1"/>
              <a:t>різні</a:t>
            </a:r>
            <a:r>
              <a:rPr lang="ru-RU" sz="1400" b="0" u="sng" dirty="0"/>
              <a:t> за видами, </a:t>
            </a:r>
            <a:r>
              <a:rPr lang="ru-RU" sz="1400" b="0" u="sng" dirty="0" err="1"/>
              <a:t>потужністю</a:t>
            </a:r>
            <a:r>
              <a:rPr lang="ru-RU" sz="1400" b="0" u="sng" dirty="0"/>
              <a:t>, </a:t>
            </a:r>
            <a:r>
              <a:rPr lang="ru-RU" sz="1400" b="0" u="sng" dirty="0" err="1"/>
              <a:t>місткістю</a:t>
            </a:r>
            <a:r>
              <a:rPr lang="ru-RU" sz="1400" b="0" u="sng" dirty="0"/>
              <a:t> і </a:t>
            </a:r>
            <a:r>
              <a:rPr lang="ru-RU" sz="1400" b="0" u="sng" dirty="0" err="1"/>
              <a:t>функціональним</a:t>
            </a:r>
            <a:r>
              <a:rPr lang="ru-RU" sz="1400" b="0" u="sng" dirty="0"/>
              <a:t> </a:t>
            </a:r>
            <a:r>
              <a:rPr lang="ru-RU" sz="1400" b="0" u="sng" dirty="0" err="1"/>
              <a:t>призначенням</a:t>
            </a:r>
            <a:r>
              <a:rPr lang="ru-RU" sz="1400" b="0" u="sng" dirty="0"/>
              <a:t> </a:t>
            </a:r>
            <a:r>
              <a:rPr lang="ru-RU" sz="1400" b="0" u="sng" dirty="0" err="1"/>
              <a:t>транспортні</a:t>
            </a:r>
            <a:r>
              <a:rPr lang="ru-RU" sz="1400" b="0" u="sng" dirty="0"/>
              <a:t> </a:t>
            </a:r>
            <a:r>
              <a:rPr lang="ru-RU" sz="1400" b="0" u="sng" dirty="0" err="1"/>
              <a:t>засоби</a:t>
            </a:r>
            <a:r>
              <a:rPr lang="ru-RU" sz="1400" b="0" u="sng" dirty="0"/>
              <a:t>. </a:t>
            </a:r>
            <a:r>
              <a:rPr lang="ru-RU" sz="1400" b="0" u="sng" dirty="0" err="1"/>
              <a:t>Традиційні</a:t>
            </a:r>
            <a:r>
              <a:rPr lang="ru-RU" sz="1400" b="0" u="sng" dirty="0"/>
              <a:t> </a:t>
            </a:r>
            <a:r>
              <a:rPr lang="ru-RU" sz="1400" b="0" u="sng" dirty="0" err="1"/>
              <a:t>пасажирські</a:t>
            </a:r>
            <a:r>
              <a:rPr lang="ru-RU" sz="1400" b="0" u="sng" dirty="0"/>
              <a:t> судна в </a:t>
            </a:r>
            <a:r>
              <a:rPr lang="ru-RU" sz="1400" b="0" u="sng" dirty="0" err="1"/>
              <a:t>залежності</a:t>
            </a:r>
            <a:r>
              <a:rPr lang="ru-RU" sz="1400" b="0" u="sng" dirty="0"/>
              <a:t> </a:t>
            </a:r>
            <a:r>
              <a:rPr lang="ru-RU" sz="1400" b="0" u="sng" dirty="0" err="1"/>
              <a:t>від</a:t>
            </a:r>
            <a:r>
              <a:rPr lang="ru-RU" sz="1400" b="0" u="sng" dirty="0"/>
              <a:t> </a:t>
            </a:r>
            <a:r>
              <a:rPr lang="ru-RU" sz="1400" b="0" u="sng" dirty="0" err="1"/>
              <a:t>технічної</a:t>
            </a:r>
            <a:r>
              <a:rPr lang="ru-RU" sz="1400" b="0" u="sng" dirty="0"/>
              <a:t> характеристики </a:t>
            </a:r>
            <a:r>
              <a:rPr lang="ru-RU" sz="1400" b="0" u="sng" dirty="0" err="1"/>
              <a:t>двигуна</a:t>
            </a:r>
            <a:r>
              <a:rPr lang="ru-RU" sz="1400" b="0" u="sng" dirty="0"/>
              <a:t> </a:t>
            </a:r>
            <a:r>
              <a:rPr lang="ru-RU" sz="1400" b="0" u="sng" dirty="0" err="1"/>
              <a:t>поділяються</a:t>
            </a:r>
            <a:r>
              <a:rPr lang="ru-RU" sz="1400" b="0" u="sng" dirty="0"/>
              <a:t> на </a:t>
            </a:r>
            <a:r>
              <a:rPr lang="ru-RU" sz="1400" b="0" u="sng" dirty="0" err="1"/>
              <a:t>пароплави</a:t>
            </a:r>
            <a:r>
              <a:rPr lang="ru-RU" sz="1400" b="0" u="sng" dirty="0"/>
              <a:t>, </a:t>
            </a:r>
            <a:r>
              <a:rPr lang="ru-RU" sz="1400" b="0" u="sng" dirty="0" err="1"/>
              <a:t>теплоходи</a:t>
            </a:r>
            <a:r>
              <a:rPr lang="ru-RU" sz="1400" b="0" u="sng" dirty="0"/>
              <a:t>, дизель-</a:t>
            </a:r>
            <a:r>
              <a:rPr lang="ru-RU" sz="1400" b="0" u="sng" dirty="0" err="1"/>
              <a:t>електроходи</a:t>
            </a:r>
            <a:r>
              <a:rPr lang="ru-RU" sz="1400" b="0" u="sng" dirty="0"/>
              <a:t>. За </a:t>
            </a:r>
            <a:r>
              <a:rPr lang="ru-RU" sz="1400" b="0" u="sng" dirty="0" err="1"/>
              <a:t>функціональним</a:t>
            </a:r>
            <a:r>
              <a:rPr lang="ru-RU" sz="1400" b="0" u="sng" dirty="0"/>
              <a:t> </a:t>
            </a:r>
            <a:r>
              <a:rPr lang="ru-RU" sz="1400" b="0" u="sng" dirty="0" err="1"/>
              <a:t>призначенням</a:t>
            </a:r>
            <a:r>
              <a:rPr lang="ru-RU" sz="1400" b="0" u="sng" dirty="0"/>
              <a:t> </a:t>
            </a:r>
            <a:r>
              <a:rPr lang="ru-RU" sz="1400" b="0" u="sng" dirty="0" err="1"/>
              <a:t>засоби</a:t>
            </a:r>
            <a:r>
              <a:rPr lang="ru-RU" sz="1400" b="0" u="sng" dirty="0"/>
              <a:t> </a:t>
            </a:r>
            <a:r>
              <a:rPr lang="ru-RU" sz="1400" b="0" u="sng" dirty="0" err="1"/>
              <a:t>морських</a:t>
            </a:r>
            <a:r>
              <a:rPr lang="ru-RU" sz="1400" b="0" u="sng" dirty="0"/>
              <a:t> </a:t>
            </a:r>
            <a:r>
              <a:rPr lang="ru-RU" sz="1400" b="0" u="sng" dirty="0" err="1"/>
              <a:t>пасажирських</a:t>
            </a:r>
            <a:r>
              <a:rPr lang="ru-RU" sz="1400" b="0" u="sng" dirty="0"/>
              <a:t> </a:t>
            </a:r>
            <a:r>
              <a:rPr lang="ru-RU" sz="1400" b="0" u="sng" dirty="0" err="1"/>
              <a:t>перевезень</a:t>
            </a:r>
            <a:r>
              <a:rPr lang="ru-RU" sz="1400" b="0" u="sng" dirty="0"/>
              <a:t> </a:t>
            </a:r>
            <a:r>
              <a:rPr lang="ru-RU" sz="1400" b="0" u="sng" dirty="0" err="1"/>
              <a:t>можна</a:t>
            </a:r>
            <a:r>
              <a:rPr lang="ru-RU" sz="1400" b="0" u="sng" dirty="0"/>
              <a:t> </a:t>
            </a:r>
            <a:r>
              <a:rPr lang="ru-RU" sz="1400" b="0" u="sng" dirty="0" err="1"/>
              <a:t>класифікувати</a:t>
            </a:r>
            <a:r>
              <a:rPr lang="ru-RU" sz="1400" b="0" u="sng" dirty="0"/>
              <a:t> таким чином:</a:t>
            </a:r>
            <a:endParaRPr lang="uk-UA" sz="1400" b="0" u="sng" dirty="0"/>
          </a:p>
        </p:txBody>
      </p:sp>
    </p:spTree>
    <p:extLst>
      <p:ext uri="{BB962C8B-B14F-4D97-AF65-F5344CB8AC3E}">
        <p14:creationId xmlns:p14="http://schemas.microsoft.com/office/powerpoint/2010/main" val="302644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u="sng" dirty="0" smtClean="0"/>
              <a:t>3. </a:t>
            </a:r>
            <a:r>
              <a:rPr lang="ru-RU" sz="2400" u="sng" dirty="0" err="1" smtClean="0"/>
              <a:t>Асортимент</a:t>
            </a:r>
            <a:r>
              <a:rPr lang="ru-RU" sz="2400" u="sng" dirty="0" smtClean="0"/>
              <a:t> </a:t>
            </a:r>
            <a:r>
              <a:rPr lang="ru-RU" sz="2400" u="sng" dirty="0" err="1"/>
              <a:t>туристичних</a:t>
            </a:r>
            <a:r>
              <a:rPr lang="ru-RU" sz="2400" u="sng" dirty="0"/>
              <a:t> </a:t>
            </a:r>
            <a:r>
              <a:rPr lang="ru-RU" sz="2400" u="sng" dirty="0" err="1"/>
              <a:t>подорожей</a:t>
            </a:r>
            <a:r>
              <a:rPr lang="ru-RU" sz="2400" u="sng" dirty="0"/>
              <a:t> водного туризму.</a:t>
            </a:r>
            <a:endParaRPr lang="uk-UA" sz="2400" u="sng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idx="1"/>
          </p:nvPr>
        </p:nvSpPr>
        <p:spPr>
          <a:xfrm>
            <a:off x="179512" y="3861048"/>
            <a:ext cx="4317876" cy="2664296"/>
          </a:xfrm>
        </p:spPr>
        <p:txBody>
          <a:bodyPr>
            <a:normAutofit/>
          </a:bodyPr>
          <a:lstStyle/>
          <a:p>
            <a:r>
              <a:rPr lang="uk-UA" sz="1100" dirty="0"/>
              <a:t>До водного туризму відносяться подорожі по річках або озерах на туристських суднах, таких як байдарки, надувні човни і катамарани, плоти, котрі не обладнанні двигунами. Україна має багато річок, озер і водосховищ, її територія омивається двома морями. Існують і підземні водостоки в печерах, які простягаються на сотні кілометрів і майже недосліджені. Густота річкової мережі у різних регіонах суттєво відрізняється, що зумовлено кліматичними особливостями і характером рельєфу. Наша держава володіє великим потенціалом у розвитку водного туризму, основою якого є 163 річки довжиною понад 1000 км. Практично безмежні можливості відкриваються у розвитку водних мандрівок з Європи через Дунай і притоки Вісли до Дніпра, Дністра, Південного Бугу </a:t>
            </a:r>
            <a:r>
              <a:rPr lang="uk-UA" sz="1100" dirty="0" smtClean="0"/>
              <a:t>тощо.</a:t>
            </a:r>
            <a:endParaRPr lang="uk-UA" sz="1100" dirty="0"/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sz="half" idx="3"/>
          </p:nvPr>
        </p:nvSpPr>
        <p:spPr>
          <a:xfrm>
            <a:off x="4644008" y="836712"/>
            <a:ext cx="4392488" cy="3528392"/>
          </a:xfrm>
        </p:spPr>
        <p:txBody>
          <a:bodyPr>
            <a:noAutofit/>
          </a:bodyPr>
          <a:lstStyle/>
          <a:p>
            <a:r>
              <a:rPr lang="uk-UA" sz="1100" dirty="0"/>
              <a:t>За всім комплексом природних умов для організації водного туризму (ухилом русла, сезонним режимом, особливостями течії, наявністю природних перешкод і складністю у їх подоланні тощо) річки України поділяються на три групи: річки низовин, річки височин, річки гірських районів. З погляду їх використання з метою водного туризму кожна з трьох груп має власну туристично-спортивну складність .</a:t>
            </a:r>
            <a:r>
              <a:rPr lang="uk-UA" sz="1100" dirty="0" smtClean="0"/>
              <a:t> </a:t>
            </a:r>
            <a:endParaRPr lang="uk-UA" sz="1100" dirty="0"/>
          </a:p>
          <a:p>
            <a:r>
              <a:rPr lang="uk-UA" sz="1100" dirty="0" smtClean="0"/>
              <a:t>Гірські </a:t>
            </a:r>
            <a:r>
              <a:rPr lang="uk-UA" sz="1100" dirty="0"/>
              <a:t>річки Карпат належать до третьої групи. Найбільш освоєні туристами праві притоки Дністра: Черемош, Білий Черемош, Чорний Черемош, Стрий у Передкарпатті й Тиса з притоками на Закарпатті. Розвиток техніки водного туризму і збільшення її масштабів привели до освоєння приток Черемошу Бистриця, Пробійної, верхів'їв Пруту і приток Стрия. Карпатські ріки долаються на катамаранах, байдарках, плотах. Можливе відновлення мистецтва плотогонів, тепер переважно з туристичною метою.</a:t>
            </a:r>
          </a:p>
          <a:p>
            <a:endParaRPr lang="uk-UA" sz="1200" dirty="0"/>
          </a:p>
          <a:p>
            <a:endParaRPr lang="uk-UA" sz="1200" dirty="0"/>
          </a:p>
        </p:txBody>
      </p:sp>
      <p:pic>
        <p:nvPicPr>
          <p:cNvPr id="11" name="Місце для вмісту 10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4104456" cy="2376264"/>
          </a:xfrm>
        </p:spPr>
      </p:pic>
      <p:pic>
        <p:nvPicPr>
          <p:cNvPr id="12" name="Місце для вмісту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509120"/>
            <a:ext cx="3960439" cy="2232247"/>
          </a:xfrm>
        </p:spPr>
      </p:pic>
    </p:spTree>
    <p:extLst>
      <p:ext uri="{BB962C8B-B14F-4D97-AF65-F5344CB8AC3E}">
        <p14:creationId xmlns:p14="http://schemas.microsoft.com/office/powerpoint/2010/main" val="297936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81776" cy="457200"/>
          </a:xfrm>
        </p:spPr>
        <p:txBody>
          <a:bodyPr/>
          <a:lstStyle/>
          <a:p>
            <a:pPr algn="l"/>
            <a:r>
              <a:rPr lang="ru-RU" sz="2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Взаємодія</a:t>
            </a:r>
            <a:r>
              <a:rPr lang="ru-RU" sz="2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туроператорів</a:t>
            </a:r>
            <a:r>
              <a:rPr lang="ru-RU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ru-RU" sz="20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судновласників</a:t>
            </a:r>
            <a:r>
              <a:rPr lang="ru-RU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0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організації</a:t>
            </a:r>
            <a:r>
              <a:rPr lang="ru-RU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перевезень</a:t>
            </a:r>
            <a:r>
              <a:rPr lang="ru-RU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туристів</a:t>
            </a:r>
            <a:endParaRPr lang="uk-UA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idx="2"/>
          </p:nvPr>
        </p:nvSpPr>
        <p:spPr>
          <a:xfrm>
            <a:off x="1547664" y="5157192"/>
            <a:ext cx="7200800" cy="1112310"/>
          </a:xfrm>
        </p:spPr>
        <p:txBody>
          <a:bodyPr>
            <a:normAutofit/>
          </a:bodyPr>
          <a:lstStyle/>
          <a:p>
            <a:endParaRPr lang="uk-UA" dirty="0"/>
          </a:p>
          <a:p>
            <a:endParaRPr lang="uk-UA" dirty="0"/>
          </a:p>
        </p:txBody>
      </p:sp>
      <p:sp>
        <p:nvSpPr>
          <p:cNvPr id="8" name="Місце для вмісту 7"/>
          <p:cNvSpPr>
            <a:spLocks noGrp="1"/>
          </p:cNvSpPr>
          <p:nvPr>
            <p:ph sz="half" idx="1"/>
          </p:nvPr>
        </p:nvSpPr>
        <p:spPr>
          <a:xfrm>
            <a:off x="107504" y="1268760"/>
            <a:ext cx="8784976" cy="439248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400" dirty="0" smtClean="0"/>
              <a:t>У </a:t>
            </a:r>
            <a:r>
              <a:rPr lang="ru-RU" sz="1400" dirty="0" err="1" smtClean="0"/>
              <a:t>пасажирському</a:t>
            </a:r>
            <a:r>
              <a:rPr lang="ru-RU" sz="1400" dirty="0" smtClean="0"/>
              <a:t> </a:t>
            </a:r>
            <a:r>
              <a:rPr lang="ru-RU" sz="1400" dirty="0" err="1" smtClean="0"/>
              <a:t>сполученні</a:t>
            </a:r>
            <a:r>
              <a:rPr lang="ru-RU" sz="1400" dirty="0" smtClean="0"/>
              <a:t> водного транспорту </a:t>
            </a:r>
            <a:r>
              <a:rPr lang="ru-RU" sz="1400" dirty="0" err="1" smtClean="0"/>
              <a:t>використовуються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дві</a:t>
            </a:r>
            <a:r>
              <a:rPr lang="ru-RU" sz="1400" dirty="0" smtClean="0"/>
              <a:t> </a:t>
            </a:r>
            <a:r>
              <a:rPr lang="ru-RU" sz="1400" dirty="0" err="1" smtClean="0"/>
              <a:t>форми</a:t>
            </a:r>
            <a:r>
              <a:rPr lang="ru-RU" sz="1400" dirty="0" smtClean="0"/>
              <a:t> </a:t>
            </a:r>
            <a:r>
              <a:rPr lang="ru-RU" sz="1400" dirty="0" err="1" smtClean="0"/>
              <a:t>судноплавства</a:t>
            </a:r>
            <a:r>
              <a:rPr lang="ru-RU" sz="1400" dirty="0" smtClean="0"/>
              <a:t>: </a:t>
            </a:r>
            <a:r>
              <a:rPr lang="ru-RU" sz="1400" dirty="0" err="1" smtClean="0"/>
              <a:t>лінійна</a:t>
            </a:r>
            <a:r>
              <a:rPr lang="ru-RU" sz="1400" dirty="0" smtClean="0"/>
              <a:t> (регулярна) і </a:t>
            </a:r>
            <a:r>
              <a:rPr lang="ru-RU" sz="1400" dirty="0" err="1" smtClean="0"/>
              <a:t>рейсова</a:t>
            </a:r>
            <a:r>
              <a:rPr lang="ru-RU" sz="1400" dirty="0" smtClean="0"/>
              <a:t> (</a:t>
            </a:r>
            <a:r>
              <a:rPr lang="ru-RU" sz="1400" dirty="0" err="1" smtClean="0"/>
              <a:t>круїзна</a:t>
            </a:r>
            <a:r>
              <a:rPr lang="ru-RU" sz="1400" dirty="0" smtClean="0"/>
              <a:t>). </a:t>
            </a:r>
            <a:r>
              <a:rPr lang="ru-RU" sz="1400" dirty="0" err="1" smtClean="0"/>
              <a:t>Організація</a:t>
            </a:r>
            <a:r>
              <a:rPr lang="ru-RU" sz="1400" dirty="0" smtClean="0"/>
              <a:t> </a:t>
            </a:r>
            <a:r>
              <a:rPr lang="ru-RU" sz="1400" dirty="0" err="1" smtClean="0"/>
              <a:t>міжнародних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перевезень</a:t>
            </a:r>
            <a:r>
              <a:rPr lang="ru-RU" sz="1400" dirty="0" smtClean="0"/>
              <a:t> </a:t>
            </a:r>
            <a:r>
              <a:rPr lang="ru-RU" sz="1400" dirty="0" err="1" smtClean="0"/>
              <a:t>туристів</a:t>
            </a:r>
            <a:r>
              <a:rPr lang="ru-RU" sz="1400" dirty="0" smtClean="0"/>
              <a:t> </a:t>
            </a:r>
            <a:r>
              <a:rPr lang="ru-RU" sz="1400" dirty="0" err="1" smtClean="0"/>
              <a:t>водним</a:t>
            </a:r>
            <a:r>
              <a:rPr lang="ru-RU" sz="1400" dirty="0" smtClean="0"/>
              <a:t> транспортом </a:t>
            </a:r>
            <a:r>
              <a:rPr lang="ru-RU" sz="1400" dirty="0" err="1" smtClean="0"/>
              <a:t>регулюється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міжнародними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угодами</a:t>
            </a:r>
            <a:r>
              <a:rPr lang="ru-RU" sz="1400" dirty="0" smtClean="0"/>
              <a:t> та </a:t>
            </a:r>
            <a:r>
              <a:rPr lang="ru-RU" sz="1400" dirty="0" err="1" smtClean="0"/>
              <a:t>конвенціями</a:t>
            </a:r>
            <a:r>
              <a:rPr lang="ru-RU" sz="1400" dirty="0" smtClean="0"/>
              <a:t> (</a:t>
            </a:r>
            <a:r>
              <a:rPr lang="ru-RU" sz="1400" dirty="0" err="1" smtClean="0"/>
              <a:t>наприклад</a:t>
            </a:r>
            <a:r>
              <a:rPr lang="ru-RU" sz="1400" dirty="0" smtClean="0"/>
              <a:t>, </a:t>
            </a:r>
            <a:r>
              <a:rPr lang="ru-RU" sz="1400" dirty="0" err="1" smtClean="0"/>
              <a:t>Афінською</a:t>
            </a:r>
            <a:r>
              <a:rPr lang="ru-RU" sz="1400" dirty="0" smtClean="0"/>
              <a:t> </a:t>
            </a:r>
            <a:r>
              <a:rPr lang="ru-RU" sz="1400" dirty="0" err="1" smtClean="0"/>
              <a:t>конвенцією</a:t>
            </a:r>
            <a:r>
              <a:rPr lang="ru-RU" sz="1400" dirty="0" smtClean="0"/>
              <a:t> про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морем </a:t>
            </a:r>
            <a:r>
              <a:rPr lang="ru-RU" sz="1400" dirty="0" err="1" smtClean="0"/>
              <a:t>пасажирів</a:t>
            </a:r>
            <a:r>
              <a:rPr lang="ru-RU" sz="1400" dirty="0" smtClean="0"/>
              <a:t> та </a:t>
            </a:r>
            <a:r>
              <a:rPr lang="ru-RU" sz="1400" dirty="0" err="1" smtClean="0"/>
              <a:t>їх</a:t>
            </a:r>
            <a:r>
              <a:rPr lang="ru-RU" sz="1400" dirty="0" smtClean="0"/>
              <a:t> багажу 1974 року). При </a:t>
            </a:r>
            <a:r>
              <a:rPr lang="ru-RU" sz="1400" dirty="0" err="1" smtClean="0"/>
              <a:t>організації</a:t>
            </a:r>
            <a:r>
              <a:rPr lang="ru-RU" sz="1400" dirty="0" smtClean="0"/>
              <a:t> </a:t>
            </a:r>
            <a:r>
              <a:rPr lang="ru-RU" sz="1400" dirty="0" err="1" smtClean="0"/>
              <a:t>внутрішніх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перевезень</a:t>
            </a:r>
            <a:r>
              <a:rPr lang="ru-RU" sz="1400" dirty="0" smtClean="0"/>
              <a:t> в </a:t>
            </a:r>
            <a:r>
              <a:rPr lang="ru-RU" sz="1400" dirty="0" err="1" smtClean="0"/>
              <a:t>Україні</a:t>
            </a:r>
            <a:r>
              <a:rPr lang="ru-RU" sz="1400" dirty="0" smtClean="0"/>
              <a:t> </a:t>
            </a:r>
            <a:r>
              <a:rPr lang="ru-RU" sz="1400" dirty="0" err="1" smtClean="0"/>
              <a:t>застосовується</a:t>
            </a:r>
            <a:r>
              <a:rPr lang="ru-RU" sz="1400" dirty="0" smtClean="0"/>
              <a:t> «Кодекс </a:t>
            </a:r>
            <a:r>
              <a:rPr lang="ru-RU" sz="1400" dirty="0" err="1" smtClean="0"/>
              <a:t>торговельного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мореплавства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» 1994 року </a:t>
            </a:r>
            <a:r>
              <a:rPr lang="ru-RU" sz="1400" dirty="0" err="1" smtClean="0"/>
              <a:t>із</a:t>
            </a:r>
            <a:r>
              <a:rPr lang="ru-RU" sz="1400" dirty="0" smtClean="0"/>
              <a:t> </a:t>
            </a:r>
            <a:r>
              <a:rPr lang="ru-RU" sz="1400" dirty="0" err="1" smtClean="0"/>
              <a:t>змінами</a:t>
            </a:r>
            <a:r>
              <a:rPr lang="ru-RU" sz="1400" dirty="0" smtClean="0"/>
              <a:t> </a:t>
            </a:r>
            <a:r>
              <a:rPr lang="ru-RU" sz="1400" dirty="0" err="1" smtClean="0"/>
              <a:t>внесеними</a:t>
            </a:r>
            <a:r>
              <a:rPr lang="ru-RU" sz="1400" dirty="0" smtClean="0"/>
              <a:t> у 2006 </a:t>
            </a:r>
            <a:r>
              <a:rPr lang="ru-RU" sz="1400" dirty="0" err="1" smtClean="0"/>
              <a:t>році</a:t>
            </a:r>
            <a:r>
              <a:rPr lang="ru-RU" sz="1400" dirty="0" smtClean="0"/>
              <a:t>, а </a:t>
            </a:r>
            <a:r>
              <a:rPr lang="ru-RU" sz="1400" dirty="0" err="1" smtClean="0"/>
              <a:t>також</a:t>
            </a:r>
            <a:r>
              <a:rPr lang="ru-RU" sz="1400" dirty="0" smtClean="0"/>
              <a:t> правила, </a:t>
            </a:r>
            <a:r>
              <a:rPr lang="ru-RU" sz="1400" dirty="0" err="1" smtClean="0"/>
              <a:t>інструкції</a:t>
            </a:r>
            <a:r>
              <a:rPr lang="ru-RU" sz="1400" dirty="0" smtClean="0"/>
              <a:t> та </a:t>
            </a:r>
            <a:r>
              <a:rPr lang="ru-RU" sz="1400" dirty="0" err="1" smtClean="0"/>
              <a:t>інші</a:t>
            </a:r>
            <a:r>
              <a:rPr lang="ru-RU" sz="1400" dirty="0" smtClean="0"/>
              <a:t> </a:t>
            </a:r>
            <a:r>
              <a:rPr lang="ru-RU" sz="1400" dirty="0" err="1" smtClean="0"/>
              <a:t>нормативні</a:t>
            </a:r>
            <a:r>
              <a:rPr lang="ru-RU" sz="1400" dirty="0" smtClean="0"/>
              <a:t> </a:t>
            </a:r>
            <a:r>
              <a:rPr lang="ru-RU" sz="1400" dirty="0" err="1" smtClean="0"/>
              <a:t>документи</a:t>
            </a:r>
            <a:r>
              <a:rPr lang="ru-RU" sz="1400" dirty="0" smtClean="0"/>
              <a:t> </a:t>
            </a:r>
            <a:r>
              <a:rPr lang="ru-RU" sz="1400" dirty="0" err="1" smtClean="0"/>
              <a:t>щодо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пасажирів</a:t>
            </a:r>
            <a:r>
              <a:rPr lang="ru-RU" sz="1400" dirty="0" smtClean="0"/>
              <a:t> і </a:t>
            </a:r>
            <a:r>
              <a:rPr lang="ru-RU" sz="1400" dirty="0" err="1" smtClean="0"/>
              <a:t>їх</a:t>
            </a:r>
            <a:r>
              <a:rPr lang="ru-RU" sz="1400" dirty="0" smtClean="0"/>
              <a:t> багажу, </a:t>
            </a:r>
            <a:r>
              <a:rPr lang="ru-RU" sz="1400" dirty="0" err="1" smtClean="0"/>
              <a:t>затверджені</a:t>
            </a:r>
            <a:r>
              <a:rPr lang="ru-RU" sz="1400" dirty="0" smtClean="0"/>
              <a:t> </a:t>
            </a:r>
            <a:r>
              <a:rPr lang="ru-RU" sz="1400" dirty="0" err="1" smtClean="0"/>
              <a:t>Міністерством</a:t>
            </a:r>
            <a:r>
              <a:rPr lang="ru-RU" sz="1400" dirty="0" smtClean="0"/>
              <a:t> транспорту </a:t>
            </a:r>
            <a:r>
              <a:rPr lang="ru-RU" sz="1400" dirty="0" err="1" smtClean="0"/>
              <a:t>відповідно</a:t>
            </a:r>
            <a:r>
              <a:rPr lang="ru-RU" sz="1400" dirty="0" smtClean="0"/>
              <a:t> </a:t>
            </a:r>
            <a:r>
              <a:rPr lang="ru-RU" sz="1400" dirty="0" err="1" smtClean="0"/>
              <a:t>даного</a:t>
            </a:r>
            <a:r>
              <a:rPr lang="ru-RU" sz="1400" dirty="0" smtClean="0"/>
              <a:t> Кодексу та </a:t>
            </a:r>
            <a:r>
              <a:rPr lang="ru-RU" sz="1400" dirty="0" err="1" smtClean="0"/>
              <a:t>міжнародних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договорів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. При </a:t>
            </a:r>
            <a:r>
              <a:rPr lang="ru-RU" sz="1400" dirty="0" err="1" smtClean="0"/>
              <a:t>перевезенні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пасажирів</a:t>
            </a:r>
            <a:r>
              <a:rPr lang="ru-RU" sz="1400" dirty="0" smtClean="0"/>
              <a:t> на </a:t>
            </a:r>
            <a:r>
              <a:rPr lang="ru-RU" sz="1400" dirty="0" err="1" smtClean="0"/>
              <a:t>регулярних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лініях</a:t>
            </a:r>
            <a:r>
              <a:rPr lang="ru-RU" sz="1400" dirty="0" smtClean="0"/>
              <a:t> на </a:t>
            </a:r>
            <a:r>
              <a:rPr lang="ru-RU" sz="1400" dirty="0" err="1" smtClean="0"/>
              <a:t>протязі</a:t>
            </a:r>
            <a:r>
              <a:rPr lang="ru-RU" sz="1400" dirty="0" smtClean="0"/>
              <a:t> рейсу судна </a:t>
            </a:r>
            <a:r>
              <a:rPr lang="ru-RU" sz="1400" dirty="0" err="1" smtClean="0"/>
              <a:t>діє</a:t>
            </a:r>
            <a:r>
              <a:rPr lang="ru-RU" sz="1400" dirty="0" smtClean="0"/>
              <a:t> один вид договору - </a:t>
            </a:r>
            <a:r>
              <a:rPr lang="ru-RU" sz="1400" dirty="0" err="1" smtClean="0"/>
              <a:t>договір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пасажира</a:t>
            </a:r>
            <a:r>
              <a:rPr lang="ru-RU" sz="1400" dirty="0" smtClean="0"/>
              <a:t> </a:t>
            </a:r>
            <a:r>
              <a:rPr lang="ru-RU" sz="1400" dirty="0" err="1" smtClean="0"/>
              <a:t>морським</a:t>
            </a:r>
            <a:r>
              <a:rPr lang="ru-RU" sz="1400" dirty="0" smtClean="0"/>
              <a:t>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річковим</a:t>
            </a:r>
            <a:r>
              <a:rPr lang="ru-RU" sz="1400" dirty="0" smtClean="0"/>
              <a:t> транспортом. </a:t>
            </a:r>
            <a:r>
              <a:rPr lang="ru-RU" sz="1400" dirty="0" err="1" smtClean="0"/>
              <a:t>Укладання</a:t>
            </a:r>
            <a:r>
              <a:rPr lang="ru-RU" sz="1400" dirty="0" smtClean="0"/>
              <a:t> договору на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пасажира</a:t>
            </a:r>
            <a:r>
              <a:rPr lang="ru-RU" sz="1400" dirty="0" smtClean="0"/>
              <a:t> </a:t>
            </a:r>
            <a:r>
              <a:rPr lang="ru-RU" sz="1400" dirty="0" err="1" smtClean="0"/>
              <a:t>засвідчується</a:t>
            </a:r>
            <a:r>
              <a:rPr lang="ru-RU" sz="1400" dirty="0" smtClean="0"/>
              <a:t> квитком, а на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багажу - </a:t>
            </a:r>
            <a:r>
              <a:rPr lang="ru-RU" sz="1400" dirty="0" err="1" smtClean="0"/>
              <a:t>вантажно</a:t>
            </a:r>
            <a:r>
              <a:rPr lang="ru-RU" sz="1400" dirty="0" smtClean="0"/>
              <a:t>-багажною </a:t>
            </a:r>
            <a:r>
              <a:rPr lang="ru-RU" sz="1400" dirty="0" err="1" smtClean="0"/>
              <a:t>квитанцією</a:t>
            </a:r>
            <a:r>
              <a:rPr lang="ru-RU" sz="1400" dirty="0" smtClean="0"/>
              <a:t>. У квитку для </a:t>
            </a:r>
            <a:r>
              <a:rPr lang="ru-RU" sz="1400" dirty="0" err="1" smtClean="0"/>
              <a:t>проїзду</a:t>
            </a:r>
            <a:r>
              <a:rPr lang="ru-RU" sz="1400" dirty="0" smtClean="0"/>
              <a:t> на </a:t>
            </a:r>
            <a:r>
              <a:rPr lang="ru-RU" sz="1400" dirty="0" err="1" smtClean="0"/>
              <a:t>регулярних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лініях</a:t>
            </a:r>
            <a:r>
              <a:rPr lang="ru-RU" sz="1400" dirty="0" smtClean="0"/>
              <a:t> </a:t>
            </a:r>
            <a:r>
              <a:rPr lang="ru-RU" sz="1400" dirty="0" err="1" smtClean="0"/>
              <a:t>указується</a:t>
            </a:r>
            <a:r>
              <a:rPr lang="ru-RU" sz="1400" dirty="0" smtClean="0"/>
              <a:t>: </a:t>
            </a:r>
            <a:r>
              <a:rPr lang="ru-RU" sz="1400" dirty="0" err="1" smtClean="0"/>
              <a:t>прізвище</a:t>
            </a:r>
            <a:r>
              <a:rPr lang="ru-RU" sz="1400" dirty="0" smtClean="0"/>
              <a:t> та </a:t>
            </a:r>
            <a:r>
              <a:rPr lang="ru-RU" sz="1400" dirty="0" err="1" smtClean="0"/>
              <a:t>ім’я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пасажира</a:t>
            </a:r>
            <a:r>
              <a:rPr lang="ru-RU" sz="1400" dirty="0" smtClean="0"/>
              <a:t>; порти </a:t>
            </a:r>
            <a:r>
              <a:rPr lang="ru-RU" sz="1400" dirty="0" err="1" smtClean="0"/>
              <a:t>відправлення</a:t>
            </a:r>
            <a:r>
              <a:rPr lang="ru-RU" sz="1400" dirty="0" smtClean="0"/>
              <a:t> і </a:t>
            </a:r>
            <a:r>
              <a:rPr lang="ru-RU" sz="1400" dirty="0" err="1" smtClean="0"/>
              <a:t>призначення</a:t>
            </a:r>
            <a:r>
              <a:rPr lang="ru-RU" sz="1400" dirty="0" smtClean="0"/>
              <a:t>; дата і час </a:t>
            </a:r>
            <a:r>
              <a:rPr lang="ru-RU" sz="1400" dirty="0" err="1" smtClean="0"/>
              <a:t>відправлення</a:t>
            </a:r>
            <a:r>
              <a:rPr lang="ru-RU" sz="1400" dirty="0" smtClean="0"/>
              <a:t> судна; </a:t>
            </a:r>
            <a:r>
              <a:rPr lang="ru-RU" sz="1400" dirty="0" err="1" smtClean="0"/>
              <a:t>найменування</a:t>
            </a:r>
            <a:r>
              <a:rPr lang="ru-RU" sz="1400" dirty="0" smtClean="0"/>
              <a:t> судна; номер </a:t>
            </a:r>
            <a:r>
              <a:rPr lang="ru-RU" sz="1400" dirty="0" err="1" smtClean="0"/>
              <a:t>каюти</a:t>
            </a:r>
            <a:r>
              <a:rPr lang="ru-RU" sz="1400" dirty="0" smtClean="0"/>
              <a:t> і </a:t>
            </a:r>
            <a:r>
              <a:rPr lang="ru-RU" sz="1400" dirty="0" err="1" smtClean="0"/>
              <a:t>місця</a:t>
            </a:r>
            <a:r>
              <a:rPr lang="ru-RU" sz="1400" dirty="0" smtClean="0"/>
              <a:t>; </a:t>
            </a:r>
            <a:r>
              <a:rPr lang="ru-RU" sz="1400" dirty="0" err="1" smtClean="0"/>
              <a:t>вартість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проїзду</a:t>
            </a:r>
            <a:r>
              <a:rPr lang="ru-RU" sz="1400" dirty="0" smtClean="0"/>
              <a:t>; дата </a:t>
            </a:r>
            <a:r>
              <a:rPr lang="ru-RU" sz="1400" dirty="0" err="1" smtClean="0"/>
              <a:t>видачі</a:t>
            </a:r>
            <a:r>
              <a:rPr lang="ru-RU" sz="1400" dirty="0" smtClean="0"/>
              <a:t> квитка. </a:t>
            </a:r>
            <a:r>
              <a:rPr lang="ru-RU" sz="1400" dirty="0" err="1" smtClean="0"/>
              <a:t>Перевізник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зобов’язується</a:t>
            </a:r>
            <a:r>
              <a:rPr lang="ru-RU" sz="1400" dirty="0" smtClean="0"/>
              <a:t> перевезти </a:t>
            </a:r>
            <a:r>
              <a:rPr lang="ru-RU" sz="1400" dirty="0" err="1" smtClean="0"/>
              <a:t>пасажира</a:t>
            </a:r>
            <a:r>
              <a:rPr lang="ru-RU" sz="1400" dirty="0" smtClean="0"/>
              <a:t> у пункт </a:t>
            </a:r>
            <a:r>
              <a:rPr lang="ru-RU" sz="1400" dirty="0" err="1" smtClean="0"/>
              <a:t>призначення</a:t>
            </a:r>
            <a:r>
              <a:rPr lang="ru-RU" sz="1400" dirty="0" smtClean="0"/>
              <a:t>, а у </a:t>
            </a:r>
            <a:r>
              <a:rPr lang="ru-RU" sz="1400" dirty="0" err="1" smtClean="0"/>
              <a:t>разі</a:t>
            </a:r>
            <a:r>
              <a:rPr lang="ru-RU" sz="1400" dirty="0" smtClean="0"/>
              <a:t> </a:t>
            </a:r>
            <a:r>
              <a:rPr lang="ru-RU" sz="1400" dirty="0" err="1" smtClean="0"/>
              <a:t>здачі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пасажиром</a:t>
            </a:r>
            <a:r>
              <a:rPr lang="ru-RU" sz="1400" dirty="0" smtClean="0"/>
              <a:t> багажу - </a:t>
            </a:r>
            <a:r>
              <a:rPr lang="ru-RU" sz="1400" dirty="0" err="1" smtClean="0"/>
              <a:t>доставити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в пункт </a:t>
            </a:r>
            <a:r>
              <a:rPr lang="ru-RU" sz="1400" dirty="0" err="1" smtClean="0"/>
              <a:t>призначення</a:t>
            </a:r>
            <a:r>
              <a:rPr lang="ru-RU" sz="1400" dirty="0" smtClean="0"/>
              <a:t> й </a:t>
            </a:r>
            <a:r>
              <a:rPr lang="ru-RU" sz="1400" dirty="0" err="1" smtClean="0"/>
              <a:t>видати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пасажиру</a:t>
            </a:r>
            <a:r>
              <a:rPr lang="ru-RU" sz="1400" dirty="0" smtClean="0"/>
              <a:t>. </a:t>
            </a:r>
            <a:r>
              <a:rPr lang="ru-RU" sz="1400" dirty="0" err="1" smtClean="0"/>
              <a:t>Пасажир</a:t>
            </a:r>
            <a:r>
              <a:rPr lang="ru-RU" sz="1400" dirty="0" smtClean="0"/>
              <a:t> </a:t>
            </a:r>
            <a:r>
              <a:rPr lang="ru-RU" sz="1400" dirty="0" err="1" smtClean="0"/>
              <a:t>зобов’язується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сплатити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перевізнику</a:t>
            </a:r>
            <a:r>
              <a:rPr lang="ru-RU" sz="1400" dirty="0" smtClean="0"/>
              <a:t> </a:t>
            </a:r>
            <a:r>
              <a:rPr lang="ru-RU" sz="1400" dirty="0" err="1" smtClean="0"/>
              <a:t>встановлену</a:t>
            </a:r>
            <a:r>
              <a:rPr lang="ru-RU" sz="1400" dirty="0" smtClean="0"/>
              <a:t> плату за </a:t>
            </a:r>
            <a:r>
              <a:rPr lang="ru-RU" sz="1400" dirty="0" err="1" smtClean="0"/>
              <a:t>проїзд</a:t>
            </a:r>
            <a:r>
              <a:rPr lang="ru-RU" sz="1400" dirty="0" smtClean="0"/>
              <a:t> і </a:t>
            </a:r>
            <a:r>
              <a:rPr lang="ru-RU" sz="1400" dirty="0" err="1" smtClean="0"/>
              <a:t>перевезення</a:t>
            </a:r>
            <a:r>
              <a:rPr lang="ru-RU" sz="1400" dirty="0" smtClean="0"/>
              <a:t> багажу.</a:t>
            </a:r>
          </a:p>
          <a:p>
            <a:pPr marL="109728" indent="0">
              <a:buNone/>
            </a:pPr>
            <a:r>
              <a:rPr lang="ru-RU" sz="1400" dirty="0" smtClean="0"/>
              <a:t>Для </a:t>
            </a:r>
            <a:r>
              <a:rPr lang="ru-RU" sz="1400" dirty="0" err="1" smtClean="0"/>
              <a:t>організованих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груп</a:t>
            </a:r>
            <a:r>
              <a:rPr lang="ru-RU" sz="1400" dirty="0" smtClean="0"/>
              <a:t> </a:t>
            </a:r>
            <a:r>
              <a:rPr lang="ru-RU" sz="1400" dirty="0" err="1" smtClean="0"/>
              <a:t>туристів</a:t>
            </a:r>
            <a:r>
              <a:rPr lang="ru-RU" sz="1400" dirty="0" smtClean="0"/>
              <a:t> </a:t>
            </a:r>
            <a:r>
              <a:rPr lang="ru-RU" sz="1400" dirty="0" err="1" smtClean="0"/>
              <a:t>може</a:t>
            </a:r>
            <a:r>
              <a:rPr lang="ru-RU" sz="1400" dirty="0" smtClean="0"/>
              <a:t> бути </a:t>
            </a:r>
            <a:r>
              <a:rPr lang="ru-RU" sz="1400" dirty="0" err="1" smtClean="0"/>
              <a:t>виписаний</a:t>
            </a:r>
            <a:r>
              <a:rPr lang="ru-RU" sz="1400" dirty="0" smtClean="0"/>
              <a:t> один </a:t>
            </a:r>
            <a:r>
              <a:rPr lang="ru-RU" sz="1400" dirty="0" err="1" smtClean="0"/>
              <a:t>груповий</a:t>
            </a:r>
            <a:r>
              <a:rPr lang="ru-RU" sz="1400" dirty="0" smtClean="0"/>
              <a:t> квиток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один </a:t>
            </a:r>
            <a:r>
              <a:rPr lang="ru-RU" sz="1400" dirty="0" err="1" smtClean="0"/>
              <a:t>окремий</a:t>
            </a:r>
            <a:r>
              <a:rPr lang="ru-RU" sz="1400" dirty="0" smtClean="0"/>
              <a:t> квиток на </a:t>
            </a:r>
            <a:r>
              <a:rPr lang="ru-RU" sz="1400" dirty="0" err="1" smtClean="0"/>
              <a:t>кожну</a:t>
            </a:r>
            <a:r>
              <a:rPr lang="ru-RU" sz="1400" dirty="0" smtClean="0"/>
              <a:t> </a:t>
            </a:r>
            <a:r>
              <a:rPr lang="ru-RU" sz="1400" dirty="0" err="1" smtClean="0"/>
              <a:t>із</a:t>
            </a:r>
            <a:r>
              <a:rPr lang="ru-RU" sz="1400" dirty="0" smtClean="0"/>
              <a:t> </a:t>
            </a:r>
            <a:r>
              <a:rPr lang="ru-RU" sz="1400" dirty="0" err="1" smtClean="0"/>
              <a:t>груп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пасажирів</a:t>
            </a:r>
            <a:r>
              <a:rPr lang="ru-RU" sz="1400" dirty="0" smtClean="0"/>
              <a:t>, </a:t>
            </a:r>
            <a:r>
              <a:rPr lang="ru-RU" sz="1400" dirty="0" err="1" smtClean="0"/>
              <a:t>що</a:t>
            </a:r>
            <a:r>
              <a:rPr lang="ru-RU" sz="1400" dirty="0" smtClean="0"/>
              <a:t> </a:t>
            </a:r>
            <a:r>
              <a:rPr lang="ru-RU" sz="1400" dirty="0" err="1" smtClean="0"/>
              <a:t>знаходитимуться</a:t>
            </a:r>
            <a:r>
              <a:rPr lang="ru-RU" sz="1400" dirty="0" smtClean="0"/>
              <a:t> у каютах </a:t>
            </a:r>
            <a:r>
              <a:rPr lang="ru-RU" sz="1400" dirty="0" err="1" smtClean="0"/>
              <a:t>певної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категорії</a:t>
            </a:r>
            <a:r>
              <a:rPr lang="ru-RU" sz="1400" dirty="0" smtClean="0"/>
              <a:t>. Плата за </a:t>
            </a:r>
            <a:r>
              <a:rPr lang="ru-RU" sz="1400" dirty="0" err="1" smtClean="0"/>
              <a:t>проїзд</a:t>
            </a:r>
            <a:r>
              <a:rPr lang="ru-RU" sz="1400" dirty="0" smtClean="0"/>
              <a:t> </a:t>
            </a:r>
            <a:r>
              <a:rPr lang="ru-RU" sz="1400" dirty="0" err="1" smtClean="0"/>
              <a:t>пасажирів</a:t>
            </a:r>
            <a:r>
              <a:rPr lang="ru-RU" sz="1400" dirty="0" smtClean="0"/>
              <a:t> і </a:t>
            </a:r>
            <a:r>
              <a:rPr lang="ru-RU" sz="1400" dirty="0" err="1" smtClean="0"/>
              <a:t>провезення</a:t>
            </a:r>
            <a:r>
              <a:rPr lang="ru-RU" sz="1400" dirty="0" smtClean="0"/>
              <a:t> багажу </a:t>
            </a:r>
            <a:r>
              <a:rPr lang="ru-RU" sz="1400" dirty="0" err="1" smtClean="0"/>
              <a:t>визначається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основі</a:t>
            </a:r>
            <a:r>
              <a:rPr lang="ru-RU" sz="1400" dirty="0" smtClean="0"/>
              <a:t> </a:t>
            </a:r>
            <a:r>
              <a:rPr lang="ru-RU" sz="1400" dirty="0" err="1" smtClean="0"/>
              <a:t>тарифів</a:t>
            </a:r>
            <a:r>
              <a:rPr lang="ru-RU" sz="1400" dirty="0" smtClean="0"/>
              <a:t>.</a:t>
            </a:r>
          </a:p>
          <a:p>
            <a:pPr marL="109728" indent="0">
              <a:buNone/>
            </a:pPr>
            <a:endParaRPr lang="ru-RU" sz="1400" dirty="0" smtClean="0"/>
          </a:p>
          <a:p>
            <a:pPr marL="109728" indent="0">
              <a:buNone/>
            </a:pP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52139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1800" dirty="0" err="1"/>
              <a:t>Основні</a:t>
            </a:r>
            <a:r>
              <a:rPr lang="ru-RU" sz="1800" dirty="0"/>
              <a:t> </a:t>
            </a:r>
            <a:r>
              <a:rPr lang="ru-RU" sz="1800" dirty="0" err="1"/>
              <a:t>комерційно-правові</a:t>
            </a:r>
            <a:r>
              <a:rPr lang="ru-RU" sz="1800" dirty="0"/>
              <a:t> </a:t>
            </a:r>
            <a:r>
              <a:rPr lang="ru-RU" sz="1800" dirty="0" err="1"/>
              <a:t>умови</a:t>
            </a:r>
            <a:r>
              <a:rPr lang="ru-RU" sz="1800" dirty="0"/>
              <a:t> договору </a:t>
            </a:r>
            <a:r>
              <a:rPr lang="ru-RU" sz="1800" dirty="0" err="1"/>
              <a:t>фрахтування</a:t>
            </a:r>
            <a:r>
              <a:rPr lang="ru-RU" sz="1800" dirty="0"/>
              <a:t> судна </a:t>
            </a:r>
            <a:r>
              <a:rPr lang="ru-RU" sz="1800" dirty="0" err="1"/>
              <a:t>можуть</a:t>
            </a:r>
            <a:r>
              <a:rPr lang="ru-RU" sz="1800" dirty="0"/>
              <a:t> бути </a:t>
            </a:r>
            <a:r>
              <a:rPr lang="ru-RU" sz="1800" dirty="0" err="1"/>
              <a:t>зведені</a:t>
            </a:r>
            <a:r>
              <a:rPr lang="ru-RU" sz="1800" dirty="0"/>
              <a:t> у </a:t>
            </a:r>
            <a:r>
              <a:rPr lang="ru-RU" sz="1800" dirty="0" err="1"/>
              <a:t>такі</a:t>
            </a:r>
            <a:r>
              <a:rPr lang="ru-RU" sz="1800" dirty="0"/>
              <a:t> </a:t>
            </a:r>
            <a:r>
              <a:rPr lang="ru-RU" sz="1800" dirty="0" err="1" smtClean="0"/>
              <a:t>групи</a:t>
            </a:r>
            <a:r>
              <a:rPr lang="ru-RU" sz="1800" dirty="0" smtClean="0"/>
              <a:t>:</a:t>
            </a:r>
            <a:endParaRPr lang="uk-UA" sz="1800" dirty="0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4392488" cy="3312368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1. Суд</a:t>
            </a:r>
            <a:r>
              <a:rPr lang="ru-RU" sz="3100" dirty="0"/>
              <a:t>но. </a:t>
            </a:r>
            <a:r>
              <a:rPr lang="ru-RU" sz="3100" dirty="0" err="1"/>
              <a:t>Судновласник</a:t>
            </a:r>
            <a:r>
              <a:rPr lang="ru-RU" sz="3100" dirty="0"/>
              <a:t> </a:t>
            </a:r>
            <a:r>
              <a:rPr lang="ru-RU" sz="3100" dirty="0" err="1"/>
              <a:t>надає</a:t>
            </a:r>
            <a:r>
              <a:rPr lang="ru-RU" sz="3100" dirty="0"/>
              <a:t> </a:t>
            </a:r>
            <a:r>
              <a:rPr lang="ru-RU" sz="3100" dirty="0" err="1"/>
              <a:t>фрахтувальнику</a:t>
            </a:r>
            <a:r>
              <a:rPr lang="ru-RU" sz="3100" dirty="0"/>
              <a:t> </a:t>
            </a:r>
            <a:r>
              <a:rPr lang="ru-RU" sz="3100" dirty="0" err="1"/>
              <a:t>пасажирське</a:t>
            </a:r>
            <a:r>
              <a:rPr lang="ru-RU" sz="3100" dirty="0"/>
              <a:t> судно </a:t>
            </a:r>
            <a:r>
              <a:rPr lang="ru-RU" sz="3100" dirty="0" err="1"/>
              <a:t>із</a:t>
            </a:r>
            <a:r>
              <a:rPr lang="ru-RU" sz="3100" dirty="0"/>
              <a:t> </a:t>
            </a:r>
            <a:r>
              <a:rPr lang="ru-RU" sz="3100" dirty="0" err="1"/>
              <a:t>зазначенням</a:t>
            </a:r>
            <a:r>
              <a:rPr lang="ru-RU" sz="3100" dirty="0"/>
              <a:t> </a:t>
            </a:r>
            <a:r>
              <a:rPr lang="ru-RU" sz="3100" dirty="0" err="1"/>
              <a:t>його</a:t>
            </a:r>
            <a:r>
              <a:rPr lang="ru-RU" sz="3100" dirty="0"/>
              <a:t> </a:t>
            </a:r>
            <a:r>
              <a:rPr lang="ru-RU" sz="3100" dirty="0" err="1"/>
              <a:t>пасажиромісткості</a:t>
            </a:r>
            <a:r>
              <a:rPr lang="ru-RU" sz="3100" dirty="0"/>
              <a:t> і </a:t>
            </a:r>
            <a:r>
              <a:rPr lang="ru-RU" sz="3100" dirty="0" err="1"/>
              <a:t>розбивкою</a:t>
            </a:r>
            <a:r>
              <a:rPr lang="ru-RU" sz="3100" dirty="0"/>
              <a:t> за </a:t>
            </a:r>
            <a:r>
              <a:rPr lang="ru-RU" sz="3100" dirty="0" err="1"/>
              <a:t>окремими</a:t>
            </a:r>
            <a:r>
              <a:rPr lang="ru-RU" sz="3100" dirty="0"/>
              <a:t> </a:t>
            </a:r>
            <a:r>
              <a:rPr lang="ru-RU" sz="3100" dirty="0" err="1"/>
              <a:t>класами</a:t>
            </a:r>
            <a:r>
              <a:rPr lang="ru-RU" sz="3100" dirty="0"/>
              <a:t>. До договору </a:t>
            </a:r>
            <a:r>
              <a:rPr lang="ru-RU" sz="3100" dirty="0" err="1"/>
              <a:t>додається</a:t>
            </a:r>
            <a:r>
              <a:rPr lang="ru-RU" sz="3100" dirty="0"/>
              <a:t> план </a:t>
            </a:r>
            <a:r>
              <a:rPr lang="ru-RU" sz="3100" dirty="0" err="1"/>
              <a:t>розміщення</a:t>
            </a:r>
            <a:r>
              <a:rPr lang="ru-RU" sz="3100" dirty="0"/>
              <a:t> </a:t>
            </a:r>
            <a:r>
              <a:rPr lang="ru-RU" sz="3100" dirty="0" err="1"/>
              <a:t>пасажирських</a:t>
            </a:r>
            <a:r>
              <a:rPr lang="ru-RU" sz="3100" dirty="0"/>
              <a:t> кают.</a:t>
            </a:r>
          </a:p>
          <a:p>
            <a:r>
              <a:rPr lang="ru-RU" sz="3100" dirty="0" smtClean="0"/>
              <a:t>2</a:t>
            </a:r>
            <a:r>
              <a:rPr lang="ru-RU" sz="3100" dirty="0"/>
              <a:t>. </a:t>
            </a:r>
            <a:r>
              <a:rPr lang="ru-RU" sz="3100" dirty="0" err="1"/>
              <a:t>Період</a:t>
            </a:r>
            <a:r>
              <a:rPr lang="ru-RU" sz="3100" dirty="0"/>
              <a:t> </a:t>
            </a:r>
            <a:r>
              <a:rPr lang="ru-RU" sz="3100" dirty="0" err="1"/>
              <a:t>знаходження</a:t>
            </a:r>
            <a:r>
              <a:rPr lang="ru-RU" sz="3100" dirty="0"/>
              <a:t> судна у </a:t>
            </a:r>
            <a:r>
              <a:rPr lang="ru-RU" sz="3100" dirty="0" err="1"/>
              <a:t>фрахтувальника</a:t>
            </a:r>
            <a:r>
              <a:rPr lang="ru-RU" sz="3100" dirty="0"/>
              <a:t> та </a:t>
            </a:r>
            <a:r>
              <a:rPr lang="ru-RU" sz="3100" dirty="0" err="1"/>
              <a:t>регламентування</a:t>
            </a:r>
            <a:r>
              <a:rPr lang="ru-RU" sz="3100" dirty="0"/>
              <a:t> </a:t>
            </a:r>
            <a:r>
              <a:rPr lang="ru-RU" sz="3100" dirty="0" err="1"/>
              <a:t>його</a:t>
            </a:r>
            <a:r>
              <a:rPr lang="ru-RU" sz="3100" dirty="0"/>
              <a:t> </a:t>
            </a:r>
            <a:r>
              <a:rPr lang="ru-RU" sz="3100" dirty="0" err="1"/>
              <a:t>роботи</a:t>
            </a:r>
            <a:r>
              <a:rPr lang="ru-RU" sz="3100" dirty="0"/>
              <a:t>. </a:t>
            </a:r>
            <a:r>
              <a:rPr lang="ru-RU" sz="3100" dirty="0" err="1"/>
              <a:t>Фрахтувальник</a:t>
            </a:r>
            <a:r>
              <a:rPr lang="ru-RU" sz="3100" dirty="0"/>
              <a:t> </a:t>
            </a:r>
            <a:r>
              <a:rPr lang="ru-RU" sz="3100" dirty="0" err="1"/>
              <a:t>орендує</a:t>
            </a:r>
            <a:r>
              <a:rPr lang="ru-RU" sz="3100" dirty="0"/>
              <a:t> судно на </a:t>
            </a:r>
            <a:r>
              <a:rPr lang="ru-RU" sz="3100" dirty="0" err="1"/>
              <a:t>визначений</a:t>
            </a:r>
            <a:r>
              <a:rPr lang="ru-RU" sz="3100" dirty="0"/>
              <a:t> </a:t>
            </a:r>
            <a:r>
              <a:rPr lang="ru-RU" sz="3100" dirty="0" err="1"/>
              <a:t>термін</a:t>
            </a:r>
            <a:r>
              <a:rPr lang="ru-RU" sz="3100" dirty="0"/>
              <a:t>, </a:t>
            </a:r>
            <a:r>
              <a:rPr lang="ru-RU" sz="3100" dirty="0" err="1"/>
              <a:t>який</a:t>
            </a:r>
            <a:r>
              <a:rPr lang="ru-RU" sz="3100" dirty="0"/>
              <a:t> </a:t>
            </a:r>
            <a:r>
              <a:rPr lang="ru-RU" sz="3100" dirty="0" err="1"/>
              <a:t>обчислюється</a:t>
            </a:r>
            <a:r>
              <a:rPr lang="ru-RU" sz="3100" dirty="0"/>
              <a:t> в </a:t>
            </a:r>
            <a:r>
              <a:rPr lang="ru-RU" sz="3100" dirty="0" err="1"/>
              <a:t>добах</a:t>
            </a:r>
            <a:r>
              <a:rPr lang="ru-RU" sz="3100" dirty="0"/>
              <a:t>. Час початку і </a:t>
            </a:r>
            <a:r>
              <a:rPr lang="ru-RU" sz="3100" dirty="0" err="1"/>
              <a:t>завершення</a:t>
            </a:r>
            <a:r>
              <a:rPr lang="ru-RU" sz="3100" dirty="0"/>
              <a:t> </a:t>
            </a:r>
            <a:r>
              <a:rPr lang="ru-RU" sz="3100" dirty="0" err="1"/>
              <a:t>цього</a:t>
            </a:r>
            <a:r>
              <a:rPr lang="ru-RU" sz="3100" dirty="0"/>
              <a:t> </a:t>
            </a:r>
            <a:r>
              <a:rPr lang="ru-RU" sz="3100" dirty="0" err="1"/>
              <a:t>терміну</a:t>
            </a:r>
            <a:r>
              <a:rPr lang="ru-RU" sz="3100" dirty="0"/>
              <a:t>, а </a:t>
            </a:r>
            <a:r>
              <a:rPr lang="ru-RU" sz="3100" dirty="0" err="1"/>
              <a:t>також</a:t>
            </a:r>
            <a:r>
              <a:rPr lang="ru-RU" sz="3100" dirty="0"/>
              <a:t> </a:t>
            </a:r>
            <a:r>
              <a:rPr lang="ru-RU" sz="3100" dirty="0" err="1"/>
              <a:t>кількість</a:t>
            </a:r>
            <a:r>
              <a:rPr lang="ru-RU" sz="3100" dirty="0"/>
              <a:t> </a:t>
            </a:r>
            <a:r>
              <a:rPr lang="ru-RU" sz="3100" dirty="0" err="1"/>
              <a:t>рейсів</a:t>
            </a:r>
            <a:r>
              <a:rPr lang="ru-RU" sz="3100" dirty="0"/>
              <a:t> точно </a:t>
            </a:r>
            <a:r>
              <a:rPr lang="ru-RU" sz="3100" dirty="0" err="1"/>
              <a:t>позначаються</a:t>
            </a:r>
            <a:r>
              <a:rPr lang="ru-RU" sz="3100" dirty="0"/>
              <a:t>. </a:t>
            </a:r>
            <a:endParaRPr lang="ru-RU" sz="3100" dirty="0" smtClean="0"/>
          </a:p>
          <a:p>
            <a:r>
              <a:rPr lang="ru-RU" sz="3100" dirty="0" smtClean="0"/>
              <a:t>3</a:t>
            </a:r>
            <a:r>
              <a:rPr lang="ru-RU" sz="3100" dirty="0"/>
              <a:t>. </a:t>
            </a:r>
            <a:r>
              <a:rPr lang="ru-RU" sz="3100" dirty="0" err="1"/>
              <a:t>Розподілення</a:t>
            </a:r>
            <a:r>
              <a:rPr lang="ru-RU" sz="3100" dirty="0"/>
              <a:t> </a:t>
            </a:r>
            <a:r>
              <a:rPr lang="ru-RU" sz="3100" dirty="0" err="1"/>
              <a:t>витрат</a:t>
            </a:r>
            <a:r>
              <a:rPr lang="ru-RU" sz="3100" dirty="0"/>
              <a:t> </a:t>
            </a:r>
            <a:r>
              <a:rPr lang="ru-RU" sz="3100" dirty="0" err="1"/>
              <a:t>між</a:t>
            </a:r>
            <a:r>
              <a:rPr lang="ru-RU" sz="3100" dirty="0"/>
              <a:t> </a:t>
            </a:r>
            <a:r>
              <a:rPr lang="ru-RU" sz="3100" dirty="0" err="1"/>
              <a:t>судновласником</a:t>
            </a:r>
            <a:r>
              <a:rPr lang="ru-RU" sz="3100" dirty="0"/>
              <a:t> і </a:t>
            </a:r>
            <a:r>
              <a:rPr lang="ru-RU" sz="3100" dirty="0" err="1"/>
              <a:t>фрахтувальником</a:t>
            </a:r>
            <a:r>
              <a:rPr lang="ru-RU" sz="3100" dirty="0"/>
              <a:t> </a:t>
            </a:r>
            <a:r>
              <a:rPr lang="ru-RU" sz="3100" dirty="0" err="1"/>
              <a:t>Судновласник</a:t>
            </a:r>
            <a:r>
              <a:rPr lang="ru-RU" sz="3100" dirty="0"/>
              <a:t> </a:t>
            </a:r>
            <a:r>
              <a:rPr lang="ru-RU" sz="3100" dirty="0" err="1"/>
              <a:t>несе</a:t>
            </a:r>
            <a:r>
              <a:rPr lang="ru-RU" sz="3100" dirty="0"/>
              <a:t> </a:t>
            </a:r>
            <a:r>
              <a:rPr lang="ru-RU" sz="3100" dirty="0" err="1"/>
              <a:t>всі</a:t>
            </a:r>
            <a:r>
              <a:rPr lang="ru-RU" sz="3100" dirty="0"/>
              <a:t> </a:t>
            </a:r>
            <a:r>
              <a:rPr lang="ru-RU" sz="3100" dirty="0" err="1"/>
              <a:t>експлуатаційні</a:t>
            </a:r>
            <a:r>
              <a:rPr lang="ru-RU" sz="3100" dirty="0"/>
              <a:t> </a:t>
            </a:r>
            <a:r>
              <a:rPr lang="ru-RU" sz="3100" dirty="0" err="1"/>
              <a:t>витрати</a:t>
            </a:r>
            <a:r>
              <a:rPr lang="ru-RU" sz="3100" dirty="0"/>
              <a:t> по </a:t>
            </a:r>
            <a:r>
              <a:rPr lang="ru-RU" sz="3100" dirty="0" err="1"/>
              <a:t>використанню</a:t>
            </a:r>
            <a:r>
              <a:rPr lang="ru-RU" sz="3100" dirty="0"/>
              <a:t> судна на </a:t>
            </a:r>
            <a:r>
              <a:rPr lang="ru-RU" sz="3100" dirty="0" err="1"/>
              <a:t>протязі</a:t>
            </a:r>
            <a:r>
              <a:rPr lang="ru-RU" sz="3100" dirty="0"/>
              <a:t> </a:t>
            </a:r>
            <a:r>
              <a:rPr lang="ru-RU" sz="3100" dirty="0" err="1"/>
              <a:t>круїзу</a:t>
            </a:r>
            <a:r>
              <a:rPr lang="ru-RU" sz="3100" dirty="0"/>
              <a:t>, </a:t>
            </a:r>
            <a:r>
              <a:rPr lang="ru-RU" sz="3100" dirty="0" err="1"/>
              <a:t>якщо</a:t>
            </a:r>
            <a:r>
              <a:rPr lang="ru-RU" sz="3100" dirty="0"/>
              <a:t> </a:t>
            </a:r>
            <a:r>
              <a:rPr lang="ru-RU" sz="3100" dirty="0" err="1"/>
              <a:t>він</a:t>
            </a:r>
            <a:r>
              <a:rPr lang="ru-RU" sz="3100" dirty="0"/>
              <a:t> проводиться за </a:t>
            </a:r>
            <a:r>
              <a:rPr lang="ru-RU" sz="3100" dirty="0" err="1"/>
              <a:t>узгодженим</a:t>
            </a:r>
            <a:r>
              <a:rPr lang="ru-RU" sz="3100" dirty="0"/>
              <a:t> </a:t>
            </a:r>
            <a:r>
              <a:rPr lang="ru-RU" sz="3100" dirty="0" err="1"/>
              <a:t>розкладом</a:t>
            </a:r>
            <a:r>
              <a:rPr lang="ru-RU" sz="3100" dirty="0"/>
              <a:t>.</a:t>
            </a:r>
          </a:p>
          <a:p>
            <a:endParaRPr lang="ru-RU" dirty="0"/>
          </a:p>
          <a:p>
            <a:endParaRPr lang="uk-UA" dirty="0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sz="half" idx="3"/>
          </p:nvPr>
        </p:nvSpPr>
        <p:spPr>
          <a:xfrm>
            <a:off x="4645026" y="2492896"/>
            <a:ext cx="4319462" cy="3960440"/>
          </a:xfrm>
        </p:spPr>
        <p:txBody>
          <a:bodyPr>
            <a:normAutofit fontScale="47500" lnSpcReduction="20000"/>
          </a:bodyPr>
          <a:lstStyle/>
          <a:p>
            <a:r>
              <a:rPr lang="ru-RU" sz="2500" dirty="0"/>
              <a:t>4. Ставка фрахту і порядок оплати. Ставка фрахту </a:t>
            </a:r>
            <a:r>
              <a:rPr lang="ru-RU" sz="2500" dirty="0" err="1"/>
              <a:t>встановлюється</a:t>
            </a:r>
            <a:r>
              <a:rPr lang="ru-RU" sz="2500" dirty="0"/>
              <a:t> за все судно в </a:t>
            </a:r>
            <a:r>
              <a:rPr lang="ru-RU" sz="2500" dirty="0" err="1"/>
              <a:t>добах</a:t>
            </a:r>
            <a:r>
              <a:rPr lang="ru-RU" sz="2500" dirty="0"/>
              <a:t> </a:t>
            </a:r>
            <a:r>
              <a:rPr lang="ru-RU" sz="2500" dirty="0" err="1"/>
              <a:t>або</a:t>
            </a:r>
            <a:r>
              <a:rPr lang="ru-RU" sz="2500" dirty="0"/>
              <a:t> за весь </a:t>
            </a:r>
            <a:r>
              <a:rPr lang="ru-RU" sz="2500" dirty="0" err="1"/>
              <a:t>період</a:t>
            </a:r>
            <a:r>
              <a:rPr lang="ru-RU" sz="2500" dirty="0"/>
              <a:t> </a:t>
            </a:r>
            <a:r>
              <a:rPr lang="ru-RU" sz="2500" dirty="0" err="1"/>
              <a:t>знаходження</a:t>
            </a:r>
            <a:r>
              <a:rPr lang="ru-RU" sz="2500" dirty="0"/>
              <a:t> судна у </a:t>
            </a:r>
            <a:r>
              <a:rPr lang="ru-RU" sz="2500" dirty="0" err="1" smtClean="0"/>
              <a:t>фрахтувальника</a:t>
            </a:r>
            <a:r>
              <a:rPr lang="ru-RU" sz="2500" dirty="0" smtClean="0"/>
              <a:t>.</a:t>
            </a:r>
            <a:endParaRPr lang="ru-RU" sz="2500" dirty="0"/>
          </a:p>
          <a:p>
            <a:r>
              <a:rPr lang="ru-RU" sz="2500" dirty="0" smtClean="0"/>
              <a:t>5</a:t>
            </a:r>
            <a:r>
              <a:rPr lang="ru-RU" sz="2500" dirty="0"/>
              <a:t>. </a:t>
            </a:r>
            <a:r>
              <a:rPr lang="ru-RU" sz="2500" dirty="0" err="1"/>
              <a:t>Харчування</a:t>
            </a:r>
            <a:r>
              <a:rPr lang="ru-RU" sz="2500" dirty="0"/>
              <a:t> </a:t>
            </a:r>
            <a:r>
              <a:rPr lang="ru-RU" sz="2500" dirty="0" err="1"/>
              <a:t>пасажирів</a:t>
            </a:r>
            <a:r>
              <a:rPr lang="ru-RU" sz="2500" dirty="0"/>
              <a:t>. </a:t>
            </a:r>
            <a:r>
              <a:rPr lang="ru-RU" sz="2500" dirty="0" err="1"/>
              <a:t>Вартість</a:t>
            </a:r>
            <a:r>
              <a:rPr lang="ru-RU" sz="2500" dirty="0"/>
              <a:t> </a:t>
            </a:r>
            <a:r>
              <a:rPr lang="ru-RU" sz="2500" dirty="0" err="1"/>
              <a:t>харчування</a:t>
            </a:r>
            <a:r>
              <a:rPr lang="ru-RU" sz="2500" dirty="0"/>
              <a:t> </a:t>
            </a:r>
            <a:r>
              <a:rPr lang="ru-RU" sz="2500" dirty="0" err="1"/>
              <a:t>фрахтувальники</a:t>
            </a:r>
            <a:r>
              <a:rPr lang="ru-RU" sz="2500" dirty="0"/>
              <a:t> </a:t>
            </a:r>
            <a:r>
              <a:rPr lang="ru-RU" sz="2500" dirty="0" err="1"/>
              <a:t>сплачують</a:t>
            </a:r>
            <a:r>
              <a:rPr lang="ru-RU" sz="2500" dirty="0"/>
              <a:t> </a:t>
            </a:r>
            <a:r>
              <a:rPr lang="ru-RU" sz="2500" dirty="0" err="1"/>
              <a:t>додатково</a:t>
            </a:r>
            <a:r>
              <a:rPr lang="ru-RU" sz="2500" dirty="0"/>
              <a:t>, </a:t>
            </a:r>
            <a:r>
              <a:rPr lang="ru-RU" sz="2500" dirty="0" err="1"/>
              <a:t>виходячи</a:t>
            </a:r>
            <a:r>
              <a:rPr lang="ru-RU" sz="2500" dirty="0"/>
              <a:t> з </a:t>
            </a:r>
            <a:r>
              <a:rPr lang="ru-RU" sz="2500" dirty="0" err="1"/>
              <a:t>фактичної</a:t>
            </a:r>
            <a:r>
              <a:rPr lang="ru-RU" sz="2500" dirty="0"/>
              <a:t> </a:t>
            </a:r>
            <a:r>
              <a:rPr lang="ru-RU" sz="2500" dirty="0" err="1"/>
              <a:t>кількості</a:t>
            </a:r>
            <a:r>
              <a:rPr lang="ru-RU" sz="2500" dirty="0"/>
              <a:t> </a:t>
            </a:r>
            <a:r>
              <a:rPr lang="ru-RU" sz="2500" dirty="0" err="1"/>
              <a:t>туристів</a:t>
            </a:r>
            <a:r>
              <a:rPr lang="ru-RU" sz="2500" dirty="0"/>
              <a:t> на </a:t>
            </a:r>
            <a:r>
              <a:rPr lang="ru-RU" sz="2500" dirty="0" err="1"/>
              <a:t>судні</a:t>
            </a:r>
            <a:r>
              <a:rPr lang="ru-RU" sz="2500" dirty="0"/>
              <a:t>. В </a:t>
            </a:r>
            <a:r>
              <a:rPr lang="ru-RU" sz="2500" dirty="0" err="1"/>
              <a:t>договорі</a:t>
            </a:r>
            <a:r>
              <a:rPr lang="ru-RU" sz="2500" dirty="0"/>
              <a:t> </a:t>
            </a:r>
            <a:r>
              <a:rPr lang="ru-RU" sz="2500" dirty="0" err="1"/>
              <a:t>встановлюється</a:t>
            </a:r>
            <a:r>
              <a:rPr lang="ru-RU" sz="2500" dirty="0"/>
              <a:t> </a:t>
            </a:r>
            <a:r>
              <a:rPr lang="ru-RU" sz="2500" dirty="0" err="1"/>
              <a:t>вартість</a:t>
            </a:r>
            <a:r>
              <a:rPr lang="ru-RU" sz="2500" dirty="0"/>
              <a:t> </a:t>
            </a:r>
            <a:r>
              <a:rPr lang="ru-RU" sz="2500" dirty="0" err="1"/>
              <a:t>добового</a:t>
            </a:r>
            <a:r>
              <a:rPr lang="ru-RU" sz="2500" dirty="0"/>
              <a:t> </a:t>
            </a:r>
            <a:r>
              <a:rPr lang="ru-RU" sz="2500" dirty="0" err="1"/>
              <a:t>раціону</a:t>
            </a:r>
            <a:r>
              <a:rPr lang="ru-RU" sz="2500" dirty="0"/>
              <a:t> одного туриста. При </a:t>
            </a:r>
            <a:r>
              <a:rPr lang="ru-RU" sz="2500" dirty="0" err="1"/>
              <a:t>оренді</a:t>
            </a:r>
            <a:r>
              <a:rPr lang="ru-RU" sz="2500" dirty="0"/>
              <a:t> судна </a:t>
            </a:r>
            <a:r>
              <a:rPr lang="ru-RU" sz="2500" dirty="0" err="1"/>
              <a:t>під</a:t>
            </a:r>
            <a:r>
              <a:rPr lang="ru-RU" sz="2500" dirty="0"/>
              <a:t> </a:t>
            </a:r>
            <a:r>
              <a:rPr lang="ru-RU" sz="2500" dirty="0" err="1"/>
              <a:t>зарубіжні</a:t>
            </a:r>
            <a:r>
              <a:rPr lang="ru-RU" sz="2500" dirty="0"/>
              <a:t> </a:t>
            </a:r>
            <a:r>
              <a:rPr lang="ru-RU" sz="2500" dirty="0" err="1"/>
              <a:t>круїзи</a:t>
            </a:r>
            <a:r>
              <a:rPr lang="ru-RU" sz="2500" dirty="0"/>
              <a:t> </a:t>
            </a:r>
            <a:r>
              <a:rPr lang="ru-RU" sz="2500" dirty="0" err="1"/>
              <a:t>оговорюється</a:t>
            </a:r>
            <a:r>
              <a:rPr lang="ru-RU" sz="2500" dirty="0"/>
              <a:t> сума </a:t>
            </a:r>
            <a:r>
              <a:rPr lang="ru-RU" sz="2500" dirty="0" err="1"/>
              <a:t>витрат</a:t>
            </a:r>
            <a:r>
              <a:rPr lang="ru-RU" sz="2500" dirty="0"/>
              <a:t> для </a:t>
            </a:r>
            <a:r>
              <a:rPr lang="ru-RU" sz="2500" dirty="0" err="1"/>
              <a:t>закупівлі</a:t>
            </a:r>
            <a:r>
              <a:rPr lang="ru-RU" sz="2500" dirty="0"/>
              <a:t> </a:t>
            </a:r>
            <a:r>
              <a:rPr lang="ru-RU" sz="2500" dirty="0" err="1"/>
              <a:t>свіжих</a:t>
            </a:r>
            <a:r>
              <a:rPr lang="ru-RU" sz="2500" dirty="0"/>
              <a:t> </a:t>
            </a:r>
            <a:r>
              <a:rPr lang="ru-RU" sz="2500" dirty="0" err="1"/>
              <a:t>продуктів</a:t>
            </a:r>
            <a:r>
              <a:rPr lang="ru-RU" sz="2500" dirty="0"/>
              <a:t> в </a:t>
            </a:r>
            <a:r>
              <a:rPr lang="ru-RU" sz="2500" dirty="0" err="1"/>
              <a:t>іноземних</a:t>
            </a:r>
            <a:r>
              <a:rPr lang="ru-RU" sz="2500" dirty="0"/>
              <a:t> портах.</a:t>
            </a:r>
          </a:p>
          <a:p>
            <a:r>
              <a:rPr lang="ru-RU" sz="2500" dirty="0" smtClean="0"/>
              <a:t>6</a:t>
            </a:r>
            <a:r>
              <a:rPr lang="ru-RU" sz="2500" dirty="0"/>
              <a:t>. </a:t>
            </a:r>
            <a:r>
              <a:rPr lang="ru-RU" sz="2500" dirty="0" err="1"/>
              <a:t>Правові</a:t>
            </a:r>
            <a:r>
              <a:rPr lang="ru-RU" sz="2500" dirty="0"/>
              <a:t> </a:t>
            </a:r>
            <a:r>
              <a:rPr lang="ru-RU" sz="2500" dirty="0" err="1"/>
              <a:t>положення</a:t>
            </a:r>
            <a:r>
              <a:rPr lang="ru-RU" sz="2500" dirty="0"/>
              <a:t>. </a:t>
            </a:r>
            <a:r>
              <a:rPr lang="ru-RU" sz="2500" dirty="0" err="1"/>
              <a:t>Окрему</a:t>
            </a:r>
            <a:r>
              <a:rPr lang="ru-RU" sz="2500" dirty="0"/>
              <a:t> </a:t>
            </a:r>
            <a:r>
              <a:rPr lang="ru-RU" sz="2500" dirty="0" err="1"/>
              <a:t>групу</a:t>
            </a:r>
            <a:r>
              <a:rPr lang="ru-RU" sz="2500" dirty="0"/>
              <a:t> </a:t>
            </a:r>
            <a:r>
              <a:rPr lang="ru-RU" sz="2500" dirty="0" err="1"/>
              <a:t>складаються</a:t>
            </a:r>
            <a:r>
              <a:rPr lang="ru-RU" sz="2500" dirty="0"/>
              <a:t> </a:t>
            </a:r>
            <a:r>
              <a:rPr lang="ru-RU" sz="2500" dirty="0" err="1"/>
              <a:t>питання</a:t>
            </a:r>
            <a:r>
              <a:rPr lang="ru-RU" sz="2500" dirty="0"/>
              <a:t>, </a:t>
            </a:r>
            <a:r>
              <a:rPr lang="ru-RU" sz="2500" dirty="0" err="1"/>
              <a:t>пов’язані</a:t>
            </a:r>
            <a:r>
              <a:rPr lang="ru-RU" sz="2500" dirty="0"/>
              <a:t> з </a:t>
            </a:r>
            <a:r>
              <a:rPr lang="ru-RU" sz="2500" dirty="0" err="1"/>
              <a:t>розриванням</a:t>
            </a:r>
            <a:r>
              <a:rPr lang="ru-RU" sz="2500" dirty="0"/>
              <a:t> договору, </a:t>
            </a:r>
            <a:r>
              <a:rPr lang="ru-RU" sz="2500" dirty="0" err="1"/>
              <a:t>які</a:t>
            </a:r>
            <a:r>
              <a:rPr lang="ru-RU" sz="2500" dirty="0"/>
              <a:t> </a:t>
            </a:r>
            <a:r>
              <a:rPr lang="ru-RU" sz="2500" dirty="0" err="1"/>
              <a:t>можуть</a:t>
            </a:r>
            <a:r>
              <a:rPr lang="ru-RU" sz="2500" dirty="0"/>
              <a:t> </a:t>
            </a:r>
            <a:r>
              <a:rPr lang="ru-RU" sz="2500" dirty="0" err="1"/>
              <a:t>виникнути</a:t>
            </a:r>
            <a:r>
              <a:rPr lang="ru-RU" sz="2500" dirty="0"/>
              <a:t> у </a:t>
            </a:r>
            <a:r>
              <a:rPr lang="ru-RU" sz="2500" dirty="0" err="1"/>
              <a:t>випадку</a:t>
            </a:r>
            <a:r>
              <a:rPr lang="ru-RU" sz="2500" dirty="0"/>
              <a:t> </a:t>
            </a:r>
            <a:r>
              <a:rPr lang="ru-RU" sz="2500" dirty="0" err="1"/>
              <a:t>непередбачених</a:t>
            </a:r>
            <a:r>
              <a:rPr lang="ru-RU" sz="2500" dirty="0"/>
              <a:t> </a:t>
            </a:r>
            <a:r>
              <a:rPr lang="ru-RU" sz="2500" dirty="0" err="1"/>
              <a:t>обставин</a:t>
            </a:r>
            <a:r>
              <a:rPr lang="ru-RU" sz="2500" dirty="0"/>
              <a:t>, </a:t>
            </a:r>
            <a:r>
              <a:rPr lang="ru-RU" sz="2500" dirty="0" err="1"/>
              <a:t>що</a:t>
            </a:r>
            <a:r>
              <a:rPr lang="ru-RU" sz="2500" dirty="0"/>
              <a:t> не </a:t>
            </a:r>
            <a:r>
              <a:rPr lang="ru-RU" sz="2500" dirty="0" err="1"/>
              <a:t>залежать</a:t>
            </a:r>
            <a:r>
              <a:rPr lang="ru-RU" sz="2500" dirty="0"/>
              <a:t> </a:t>
            </a:r>
            <a:r>
              <a:rPr lang="ru-RU" sz="2500" dirty="0" err="1"/>
              <a:t>ні</a:t>
            </a:r>
            <a:r>
              <a:rPr lang="ru-RU" sz="2500" dirty="0"/>
              <a:t> </a:t>
            </a:r>
            <a:r>
              <a:rPr lang="ru-RU" sz="2500" dirty="0" err="1"/>
              <a:t>від</a:t>
            </a:r>
            <a:r>
              <a:rPr lang="ru-RU" sz="2500" dirty="0"/>
              <a:t> </a:t>
            </a:r>
            <a:r>
              <a:rPr lang="ru-RU" sz="2500" dirty="0" err="1"/>
              <a:t>судновласника</a:t>
            </a:r>
            <a:r>
              <a:rPr lang="ru-RU" sz="2500" dirty="0"/>
              <a:t>, </a:t>
            </a:r>
            <a:r>
              <a:rPr lang="ru-RU" sz="2500" dirty="0" err="1"/>
              <a:t>ні</a:t>
            </a:r>
            <a:r>
              <a:rPr lang="ru-RU" sz="2500" dirty="0"/>
              <a:t> </a:t>
            </a:r>
            <a:r>
              <a:rPr lang="ru-RU" sz="2500" dirty="0" err="1"/>
              <a:t>від</a:t>
            </a:r>
            <a:r>
              <a:rPr lang="ru-RU" sz="2500" dirty="0"/>
              <a:t> </a:t>
            </a:r>
            <a:r>
              <a:rPr lang="ru-RU" sz="2500" dirty="0" err="1"/>
              <a:t>фрахтувальника</a:t>
            </a:r>
            <a:r>
              <a:rPr lang="ru-RU" sz="2500" dirty="0"/>
              <a:t> (</a:t>
            </a:r>
            <a:r>
              <a:rPr lang="ru-RU" sz="2500" dirty="0" err="1"/>
              <a:t>війна</a:t>
            </a:r>
            <a:r>
              <a:rPr lang="ru-RU" sz="2500" dirty="0"/>
              <a:t>, блокада, </a:t>
            </a:r>
            <a:r>
              <a:rPr lang="ru-RU" sz="2500" dirty="0" err="1"/>
              <a:t>затримка</a:t>
            </a:r>
            <a:r>
              <a:rPr lang="ru-RU" sz="2500" dirty="0"/>
              <a:t> судна по </a:t>
            </a:r>
            <a:r>
              <a:rPr lang="ru-RU" sz="2500" dirty="0" err="1"/>
              <a:t>розпорядженню</a:t>
            </a:r>
            <a:r>
              <a:rPr lang="ru-RU" sz="2500" dirty="0"/>
              <a:t> </a:t>
            </a:r>
            <a:r>
              <a:rPr lang="ru-RU" sz="2500" dirty="0" err="1"/>
              <a:t>влади</a:t>
            </a:r>
            <a:r>
              <a:rPr lang="ru-RU" sz="2500" dirty="0"/>
              <a:t> у портах, </a:t>
            </a:r>
            <a:r>
              <a:rPr lang="ru-RU" sz="2500" dirty="0" err="1"/>
              <a:t>пошкодження</a:t>
            </a:r>
            <a:r>
              <a:rPr lang="ru-RU" sz="2500" dirty="0"/>
              <a:t> судна). У такому </a:t>
            </a:r>
            <a:r>
              <a:rPr lang="ru-RU" sz="2500" dirty="0" err="1"/>
              <a:t>разі</a:t>
            </a:r>
            <a:r>
              <a:rPr lang="ru-RU" sz="2500" dirty="0"/>
              <a:t> фрахт </a:t>
            </a:r>
            <a:r>
              <a:rPr lang="ru-RU" sz="2500" dirty="0" err="1"/>
              <a:t>стягується</a:t>
            </a:r>
            <a:r>
              <a:rPr lang="ru-RU" sz="2500" dirty="0"/>
              <a:t> </a:t>
            </a:r>
            <a:r>
              <a:rPr lang="ru-RU" sz="2500" dirty="0" err="1"/>
              <a:t>тільки</a:t>
            </a:r>
            <a:r>
              <a:rPr lang="ru-RU" sz="2500" dirty="0"/>
              <a:t> за число </a:t>
            </a:r>
            <a:r>
              <a:rPr lang="ru-RU" sz="2500" dirty="0" err="1"/>
              <a:t>фактичних</a:t>
            </a:r>
            <a:r>
              <a:rPr lang="ru-RU" sz="2500" dirty="0"/>
              <a:t> </a:t>
            </a:r>
            <a:r>
              <a:rPr lang="ru-RU" sz="2500" dirty="0" err="1"/>
              <a:t>днів</a:t>
            </a:r>
            <a:r>
              <a:rPr lang="ru-RU" sz="2500" dirty="0"/>
              <a:t> </a:t>
            </a:r>
            <a:r>
              <a:rPr lang="ru-RU" sz="2500" dirty="0" err="1"/>
              <a:t>знаходження</a:t>
            </a:r>
            <a:r>
              <a:rPr lang="ru-RU" sz="2500" dirty="0"/>
              <a:t> судна у </a:t>
            </a:r>
            <a:r>
              <a:rPr lang="ru-RU" sz="2500" dirty="0" err="1"/>
              <a:t>фрахтувальника</a:t>
            </a:r>
            <a:r>
              <a:rPr lang="ru-RU" sz="2500" dirty="0"/>
              <a:t>.</a:t>
            </a:r>
            <a:endParaRPr lang="uk-UA" sz="2500" dirty="0"/>
          </a:p>
        </p:txBody>
      </p:sp>
      <p:pic>
        <p:nvPicPr>
          <p:cNvPr id="10" name="Місце для вмісту 9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37112"/>
            <a:ext cx="4104456" cy="2304255"/>
          </a:xfrm>
        </p:spPr>
      </p:pic>
      <p:pic>
        <p:nvPicPr>
          <p:cNvPr id="11" name="Місце для вмісту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42" y="1125538"/>
            <a:ext cx="4006338" cy="1079500"/>
          </a:xfrm>
        </p:spPr>
      </p:pic>
    </p:spTree>
    <p:extLst>
      <p:ext uri="{BB962C8B-B14F-4D97-AF65-F5344CB8AC3E}">
        <p14:creationId xmlns:p14="http://schemas.microsoft.com/office/powerpoint/2010/main" val="112650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Інше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EC9797"/>
      </a:accent1>
      <a:accent2>
        <a:srgbClr val="E36363"/>
      </a:accent2>
      <a:accent3>
        <a:srgbClr val="E36363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</TotalTime>
  <Words>1498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Lucida Sans Unicode</vt:lpstr>
      <vt:lpstr>Verdana</vt:lpstr>
      <vt:lpstr>Wingdings</vt:lpstr>
      <vt:lpstr>Wingdings 2</vt:lpstr>
      <vt:lpstr>Wingdings 3</vt:lpstr>
      <vt:lpstr>Вестибюль</vt:lpstr>
      <vt:lpstr>Тема: Морські та річкові перевезення і круїзи</vt:lpstr>
      <vt:lpstr>План</vt:lpstr>
      <vt:lpstr>1.Техніко-економічні особливості водного транспорту. Водний транспорт морський і річковий – є видом масового транспорту, який здатний до перевезень великої кількості пасажирів. Розвиток водного транспорту можливий при наявності відповідних водних басейнів – океанів, морів, рік, озер. Середовище, в якому здійснюється рух водних транспортних засобів, в основному і зумовлює ті техніко-економічні і експлуатаційні особливості, якими водний транспорт відрізняється від інших видів транспорту. Відзначимо в першу чергу переваги водного транспорту перед всіма іншими. До них можна віднести такі: 1. Можливість здійснення масових пасажирських перевезень при високому рівні комфортності і повному комплексі життєзабезпечення. 2. Висока пропускна здатність. У порівнянні з іншими видами пасажирського транспорту, водний має добрі позиції по цьому показнику, особливо при експлуатації у таких великих водних басейнах як океани і моря. </vt:lpstr>
      <vt:lpstr>Презентация PowerPoint</vt:lpstr>
      <vt:lpstr>2. Ринок та матеріально технічна база водних перевезень. </vt:lpstr>
      <vt:lpstr>Плавальний склад пасажирського водного транспорту включає різні за видами, потужністю, місткістю і функціональним призначенням транспортні засоби. Традиційні пасажирські судна в залежності від технічної характеристики двигуна поділяються на пароплави, теплоходи, дизель-електроходи. За функціональним призначенням засоби морських пасажирських перевезень можна класифікувати таким чином:</vt:lpstr>
      <vt:lpstr>3. Асортимент туристичних подорожей водного туризму.</vt:lpstr>
      <vt:lpstr>4. Взаємодія туроператорів і судновласників в організації перевезень туристів</vt:lpstr>
      <vt:lpstr>Основні комерційно-правові умови договору фрахтування судна можуть бути зведені у такі групи: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Морські та річкові перевезення і круїзи</dc:title>
  <dc:creator>Sara Yasmeen (Wipro Technologies)</dc:creator>
  <cp:lastModifiedBy>Asus</cp:lastModifiedBy>
  <cp:revision>11</cp:revision>
  <dcterms:created xsi:type="dcterms:W3CDTF">2010-02-23T11:30:32Z</dcterms:created>
  <dcterms:modified xsi:type="dcterms:W3CDTF">2019-02-24T22:34:45Z</dcterms:modified>
</cp:coreProperties>
</file>