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07" autoAdjust="0"/>
  </p:normalViewPr>
  <p:slideViewPr>
    <p:cSldViewPr>
      <p:cViewPr varScale="1">
        <p:scale>
          <a:sx n="76" d="100"/>
          <a:sy n="76" d="100"/>
        </p:scale>
        <p:origin x="123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69B8B05B-8145-4EFC-A683-AC5A735F93C4}" type="datetimeFigureOut">
              <a:rPr lang="uk-UA" smtClean="0"/>
              <a:t>25.02.2019</a:t>
            </a:fld>
            <a:endParaRPr lang="uk-UA"/>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uk-UA"/>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3DF884A6-4910-4087-A1AE-8D680D5A1E95}" type="slidenum">
              <a:rPr lang="uk-UA" smtClean="0"/>
              <a:t>‹#›</a:t>
            </a:fld>
            <a:endParaRPr lang="uk-U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9B8B05B-8145-4EFC-A683-AC5A735F93C4}" type="datetimeFigureOut">
              <a:rPr lang="uk-UA" smtClean="0"/>
              <a:t>25.02.2019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3DF884A6-4910-4087-A1AE-8D680D5A1E95}"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9B8B05B-8145-4EFC-A683-AC5A735F93C4}" type="datetimeFigureOut">
              <a:rPr lang="uk-UA" smtClean="0"/>
              <a:t>25.02.2019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3DF884A6-4910-4087-A1AE-8D680D5A1E95}"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69B8B05B-8145-4EFC-A683-AC5A735F93C4}" type="datetimeFigureOut">
              <a:rPr lang="uk-UA" smtClean="0"/>
              <a:t>25.02.2019</a:t>
            </a:fld>
            <a:endParaRPr lang="uk-UA"/>
          </a:p>
        </p:txBody>
      </p:sp>
      <p:sp>
        <p:nvSpPr>
          <p:cNvPr id="9" name="Номер слайда 8"/>
          <p:cNvSpPr>
            <a:spLocks noGrp="1"/>
          </p:cNvSpPr>
          <p:nvPr>
            <p:ph type="sldNum" sz="quarter" idx="15"/>
          </p:nvPr>
        </p:nvSpPr>
        <p:spPr/>
        <p:txBody>
          <a:bodyPr rtlCol="0"/>
          <a:lstStyle/>
          <a:p>
            <a:fld id="{3DF884A6-4910-4087-A1AE-8D680D5A1E95}" type="slidenum">
              <a:rPr lang="uk-UA" smtClean="0"/>
              <a:t>‹#›</a:t>
            </a:fld>
            <a:endParaRPr lang="uk-UA"/>
          </a:p>
        </p:txBody>
      </p:sp>
      <p:sp>
        <p:nvSpPr>
          <p:cNvPr id="10" name="Нижний колонтитул 9"/>
          <p:cNvSpPr>
            <a:spLocks noGrp="1"/>
          </p:cNvSpPr>
          <p:nvPr>
            <p:ph type="ftr" sz="quarter" idx="16"/>
          </p:nvPr>
        </p:nvSpPr>
        <p:spPr/>
        <p:txBody>
          <a:bodyPr rtlCol="0"/>
          <a:lstStyle/>
          <a:p>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69B8B05B-8145-4EFC-A683-AC5A735F93C4}" type="datetimeFigureOut">
              <a:rPr lang="uk-UA" smtClean="0"/>
              <a:t>25.02.2019</a:t>
            </a:fld>
            <a:endParaRPr lang="uk-UA"/>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uk-UA"/>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3DF884A6-4910-4087-A1AE-8D680D5A1E95}" type="slidenum">
              <a:rPr lang="uk-UA" smtClean="0"/>
              <a:t>‹#›</a:t>
            </a:fld>
            <a:endParaRPr lang="uk-U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69B8B05B-8145-4EFC-A683-AC5A735F93C4}" type="datetimeFigureOut">
              <a:rPr lang="uk-UA" smtClean="0"/>
              <a:t>25.02.2019</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3DF884A6-4910-4087-A1AE-8D680D5A1E95}" type="slidenum">
              <a:rPr lang="uk-UA" smtClean="0"/>
              <a:t>‹#›</a:t>
            </a:fld>
            <a:endParaRPr lang="uk-UA"/>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69B8B05B-8145-4EFC-A683-AC5A735F93C4}" type="datetimeFigureOut">
              <a:rPr lang="uk-UA" smtClean="0"/>
              <a:t>25.02.2019</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3DF884A6-4910-4087-A1AE-8D680D5A1E95}" type="slidenum">
              <a:rPr lang="uk-UA" smtClean="0"/>
              <a:t>‹#›</a:t>
            </a:fld>
            <a:endParaRPr lang="uk-UA"/>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69B8B05B-8145-4EFC-A683-AC5A735F93C4}" type="datetimeFigureOut">
              <a:rPr lang="uk-UA" smtClean="0"/>
              <a:t>25.02.2019</a:t>
            </a:fld>
            <a:endParaRPr lang="uk-UA"/>
          </a:p>
        </p:txBody>
      </p:sp>
      <p:sp>
        <p:nvSpPr>
          <p:cNvPr id="7" name="Номер слайда 6"/>
          <p:cNvSpPr>
            <a:spLocks noGrp="1"/>
          </p:cNvSpPr>
          <p:nvPr>
            <p:ph type="sldNum" sz="quarter" idx="11"/>
          </p:nvPr>
        </p:nvSpPr>
        <p:spPr/>
        <p:txBody>
          <a:bodyPr rtlCol="0"/>
          <a:lstStyle/>
          <a:p>
            <a:fld id="{3DF884A6-4910-4087-A1AE-8D680D5A1E95}" type="slidenum">
              <a:rPr lang="uk-UA" smtClean="0"/>
              <a:t>‹#›</a:t>
            </a:fld>
            <a:endParaRPr lang="uk-UA"/>
          </a:p>
        </p:txBody>
      </p:sp>
      <p:sp>
        <p:nvSpPr>
          <p:cNvPr id="8" name="Нижний колонтитул 7"/>
          <p:cNvSpPr>
            <a:spLocks noGrp="1"/>
          </p:cNvSpPr>
          <p:nvPr>
            <p:ph type="ftr" sz="quarter" idx="12"/>
          </p:nvPr>
        </p:nvSpPr>
        <p:spPr/>
        <p:txBody>
          <a:bodyPr rtlCol="0"/>
          <a:lstStyle/>
          <a:p>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9B8B05B-8145-4EFC-A683-AC5A735F93C4}" type="datetimeFigureOut">
              <a:rPr lang="uk-UA" smtClean="0"/>
              <a:t>25.02.2019</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3DF884A6-4910-4087-A1AE-8D680D5A1E95}"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69B8B05B-8145-4EFC-A683-AC5A735F93C4}" type="datetimeFigureOut">
              <a:rPr lang="uk-UA" smtClean="0"/>
              <a:t>25.02.2019</a:t>
            </a:fld>
            <a:endParaRPr lang="uk-UA"/>
          </a:p>
        </p:txBody>
      </p:sp>
      <p:sp>
        <p:nvSpPr>
          <p:cNvPr id="22" name="Номер слайда 21"/>
          <p:cNvSpPr>
            <a:spLocks noGrp="1"/>
          </p:cNvSpPr>
          <p:nvPr>
            <p:ph type="sldNum" sz="quarter" idx="15"/>
          </p:nvPr>
        </p:nvSpPr>
        <p:spPr/>
        <p:txBody>
          <a:bodyPr rtlCol="0"/>
          <a:lstStyle/>
          <a:p>
            <a:fld id="{3DF884A6-4910-4087-A1AE-8D680D5A1E95}" type="slidenum">
              <a:rPr lang="uk-UA" smtClean="0"/>
              <a:t>‹#›</a:t>
            </a:fld>
            <a:endParaRPr lang="uk-UA"/>
          </a:p>
        </p:txBody>
      </p:sp>
      <p:sp>
        <p:nvSpPr>
          <p:cNvPr id="23" name="Нижний колонтитул 22"/>
          <p:cNvSpPr>
            <a:spLocks noGrp="1"/>
          </p:cNvSpPr>
          <p:nvPr>
            <p:ph type="ftr" sz="quarter" idx="16"/>
          </p:nvPr>
        </p:nvSpPr>
        <p:spPr/>
        <p:txBody>
          <a:bodyPr rtlCol="0"/>
          <a:lstStyle/>
          <a:p>
            <a:endParaRPr lang="uk-U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69B8B05B-8145-4EFC-A683-AC5A735F93C4}" type="datetimeFigureOut">
              <a:rPr lang="uk-UA" smtClean="0"/>
              <a:t>25.02.2019</a:t>
            </a:fld>
            <a:endParaRPr lang="uk-UA"/>
          </a:p>
        </p:txBody>
      </p:sp>
      <p:sp>
        <p:nvSpPr>
          <p:cNvPr id="18" name="Номер слайда 17"/>
          <p:cNvSpPr>
            <a:spLocks noGrp="1"/>
          </p:cNvSpPr>
          <p:nvPr>
            <p:ph type="sldNum" sz="quarter" idx="11"/>
          </p:nvPr>
        </p:nvSpPr>
        <p:spPr/>
        <p:txBody>
          <a:bodyPr rtlCol="0"/>
          <a:lstStyle/>
          <a:p>
            <a:fld id="{3DF884A6-4910-4087-A1AE-8D680D5A1E95}" type="slidenum">
              <a:rPr lang="uk-UA" smtClean="0"/>
              <a:t>‹#›</a:t>
            </a:fld>
            <a:endParaRPr lang="uk-UA"/>
          </a:p>
        </p:txBody>
      </p:sp>
      <p:sp>
        <p:nvSpPr>
          <p:cNvPr id="21" name="Нижний колонтитул 20"/>
          <p:cNvSpPr>
            <a:spLocks noGrp="1"/>
          </p:cNvSpPr>
          <p:nvPr>
            <p:ph type="ftr" sz="quarter" idx="12"/>
          </p:nvPr>
        </p:nvSpPr>
        <p:spPr/>
        <p:txBody>
          <a:bodyPr rtlCol="0"/>
          <a:lstStyle/>
          <a:p>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69B8B05B-8145-4EFC-A683-AC5A735F93C4}" type="datetimeFigureOut">
              <a:rPr lang="uk-UA" smtClean="0"/>
              <a:t>25.02.2019</a:t>
            </a:fld>
            <a:endParaRPr lang="uk-UA"/>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uk-UA"/>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3DF884A6-4910-4087-A1AE-8D680D5A1E95}" type="slidenum">
              <a:rPr lang="uk-UA" smtClean="0"/>
              <a:t>‹#›</a:t>
            </a:fld>
            <a:endParaRPr lang="uk-U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9184" y="1052736"/>
            <a:ext cx="7165304" cy="1224136"/>
          </a:xfrm>
        </p:spPr>
        <p:style>
          <a:lnRef idx="2">
            <a:schemeClr val="accent1"/>
          </a:lnRef>
          <a:fillRef idx="1">
            <a:schemeClr val="lt1"/>
          </a:fillRef>
          <a:effectRef idx="0">
            <a:schemeClr val="accent1"/>
          </a:effectRef>
          <a:fontRef idx="minor">
            <a:schemeClr val="dk1"/>
          </a:fontRef>
        </p:style>
        <p:txBody>
          <a:bodyPr>
            <a:normAutofit/>
          </a:bodyPr>
          <a:lstStyle/>
          <a:p>
            <a:pPr algn="ctr"/>
            <a:r>
              <a:rPr lang="uk-UA" sz="2200" dirty="0">
                <a:latin typeface="Times New Roman" pitchFamily="18" charset="0"/>
                <a:cs typeface="Times New Roman" pitchFamily="18" charset="0"/>
              </a:rPr>
              <a:t>ВИДИ ТУРИСТИЧНИХ ФОРМАЛЬНОСТЕЙ ТА УМОВИ ЇХ ВИКОНАННЯ</a:t>
            </a:r>
            <a:r>
              <a:rPr lang="uk-UA" dirty="0"/>
              <a:t/>
            </a:r>
            <a:br>
              <a:rPr lang="uk-UA" dirty="0"/>
            </a:br>
            <a:endParaRPr lang="uk-UA" dirty="0"/>
          </a:p>
        </p:txBody>
      </p:sp>
      <p:sp>
        <p:nvSpPr>
          <p:cNvPr id="3" name="Подзаголовок 2"/>
          <p:cNvSpPr>
            <a:spLocks noGrp="1"/>
          </p:cNvSpPr>
          <p:nvPr>
            <p:ph type="subTitle" idx="1"/>
          </p:nvPr>
        </p:nvSpPr>
        <p:spPr>
          <a:xfrm>
            <a:off x="2195736" y="3933056"/>
            <a:ext cx="6172200" cy="1371600"/>
          </a:xfrm>
        </p:spPr>
        <p:style>
          <a:lnRef idx="2">
            <a:schemeClr val="accent1"/>
          </a:lnRef>
          <a:fillRef idx="1">
            <a:schemeClr val="lt1"/>
          </a:fillRef>
          <a:effectRef idx="0">
            <a:schemeClr val="accent1"/>
          </a:effectRef>
          <a:fontRef idx="minor">
            <a:schemeClr val="dk1"/>
          </a:fontRef>
        </p:style>
        <p:txBody>
          <a:bodyPr>
            <a:normAutofit fontScale="85000" lnSpcReduction="20000"/>
          </a:bodyPr>
          <a:lstStyle/>
          <a:p>
            <a:pPr algn="ctr"/>
            <a:r>
              <a:rPr lang="uk-UA" b="1" i="1" dirty="0">
                <a:solidFill>
                  <a:schemeClr val="tx1"/>
                </a:solidFill>
                <a:latin typeface="Times New Roman" pitchFamily="18" charset="0"/>
                <a:cs typeface="Times New Roman" pitchFamily="18" charset="0"/>
              </a:rPr>
              <a:t>План</a:t>
            </a:r>
            <a:endParaRPr lang="uk-UA" dirty="0">
              <a:solidFill>
                <a:schemeClr val="tx1"/>
              </a:solidFill>
              <a:latin typeface="Times New Roman" pitchFamily="18" charset="0"/>
              <a:cs typeface="Times New Roman" pitchFamily="18" charset="0"/>
            </a:endParaRPr>
          </a:p>
          <a:p>
            <a:pPr algn="ctr"/>
            <a:r>
              <a:rPr lang="uk-UA" b="1" i="1" dirty="0">
                <a:solidFill>
                  <a:schemeClr val="tx1"/>
                </a:solidFill>
                <a:latin typeface="Times New Roman" pitchFamily="18" charset="0"/>
                <a:cs typeface="Times New Roman" pitchFamily="18" charset="0"/>
              </a:rPr>
              <a:t>1. Паспортно-візові формальності</a:t>
            </a:r>
            <a:endParaRPr lang="uk-UA" dirty="0">
              <a:solidFill>
                <a:schemeClr val="tx1"/>
              </a:solidFill>
              <a:latin typeface="Times New Roman" pitchFamily="18" charset="0"/>
              <a:cs typeface="Times New Roman" pitchFamily="18" charset="0"/>
            </a:endParaRPr>
          </a:p>
          <a:p>
            <a:pPr algn="ctr"/>
            <a:r>
              <a:rPr lang="uk-UA" b="1" i="1" dirty="0">
                <a:solidFill>
                  <a:schemeClr val="tx1"/>
                </a:solidFill>
                <a:latin typeface="Times New Roman" pitchFamily="18" charset="0"/>
                <a:cs typeface="Times New Roman" pitchFamily="18" charset="0"/>
              </a:rPr>
              <a:t>2. Митні формальності та валютний контроль</a:t>
            </a:r>
            <a:endParaRPr lang="uk-UA" dirty="0">
              <a:solidFill>
                <a:schemeClr val="tx1"/>
              </a:solidFill>
              <a:latin typeface="Times New Roman" pitchFamily="18" charset="0"/>
              <a:cs typeface="Times New Roman" pitchFamily="18" charset="0"/>
            </a:endParaRPr>
          </a:p>
          <a:p>
            <a:pPr algn="ctr"/>
            <a:r>
              <a:rPr lang="uk-UA" b="1" i="1" dirty="0">
                <a:solidFill>
                  <a:schemeClr val="tx1"/>
                </a:solidFill>
                <a:latin typeface="Times New Roman" pitchFamily="18" charset="0"/>
                <a:cs typeface="Times New Roman" pitchFamily="18" charset="0"/>
              </a:rPr>
              <a:t>3.Медико-санітарні вимоги в туристичних подорожах</a:t>
            </a:r>
            <a:endParaRPr lang="uk-UA" dirty="0">
              <a:solidFill>
                <a:schemeClr val="tx1"/>
              </a:solidFill>
              <a:latin typeface="Times New Roman" pitchFamily="18" charset="0"/>
              <a:cs typeface="Times New Roman" pitchFamily="18" charset="0"/>
            </a:endParaRPr>
          </a:p>
          <a:p>
            <a:pPr algn="ctr"/>
            <a:r>
              <a:rPr lang="uk-UA" b="1" dirty="0">
                <a:solidFill>
                  <a:schemeClr val="tx1"/>
                </a:solidFill>
                <a:latin typeface="Times New Roman" pitchFamily="18" charset="0"/>
                <a:cs typeface="Times New Roman" pitchFamily="18" charset="0"/>
              </a:rPr>
              <a:t> </a:t>
            </a:r>
            <a:endParaRPr lang="uk-UA" dirty="0">
              <a:solidFill>
                <a:schemeClr val="tx1"/>
              </a:solidFill>
              <a:latin typeface="Times New Roman" pitchFamily="18" charset="0"/>
              <a:cs typeface="Times New Roman" pitchFamily="18" charset="0"/>
            </a:endParaRPr>
          </a:p>
          <a:p>
            <a:endParaRPr lang="uk-UA" dirty="0">
              <a:solidFill>
                <a:schemeClr val="tx1"/>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611560" y="476672"/>
            <a:ext cx="7313240" cy="3672408"/>
          </a:xfrm>
        </p:spPr>
        <p:style>
          <a:lnRef idx="2">
            <a:schemeClr val="accent1"/>
          </a:lnRef>
          <a:fillRef idx="1">
            <a:schemeClr val="lt1"/>
          </a:fillRef>
          <a:effectRef idx="0">
            <a:schemeClr val="accent1"/>
          </a:effectRef>
          <a:fontRef idx="minor">
            <a:schemeClr val="dk1"/>
          </a:fontRef>
        </p:style>
        <p:txBody>
          <a:bodyPr>
            <a:normAutofit lnSpcReduction="10000"/>
          </a:bodyPr>
          <a:lstStyle/>
          <a:p>
            <a:pPr algn="just">
              <a:buNone/>
            </a:pPr>
            <a:r>
              <a:rPr lang="uk-UA" sz="1900" dirty="0" smtClean="0">
                <a:latin typeface="Times New Roman" pitchFamily="18" charset="0"/>
                <a:cs typeface="Times New Roman" pitchFamily="18" charset="0"/>
              </a:rPr>
              <a:t>     До предметів особистого споживання належать: особисті ювелірні прикраси; </a:t>
            </a:r>
            <a:r>
              <a:rPr lang="uk-UA" sz="1900" dirty="0" err="1" smtClean="0">
                <a:latin typeface="Times New Roman" pitchFamily="18" charset="0"/>
                <a:cs typeface="Times New Roman" pitchFamily="18" charset="0"/>
              </a:rPr>
              <a:t>фото-</a:t>
            </a:r>
            <a:r>
              <a:rPr lang="uk-UA" sz="1900" dirty="0" smtClean="0">
                <a:latin typeface="Times New Roman" pitchFamily="18" charset="0"/>
                <a:cs typeface="Times New Roman" pitchFamily="18" charset="0"/>
              </a:rPr>
              <a:t> і кінокамери з невеликою кількістю </a:t>
            </a:r>
            <a:r>
              <a:rPr lang="uk-UA" sz="1900" dirty="0" err="1" smtClean="0">
                <a:latin typeface="Times New Roman" pitchFamily="18" charset="0"/>
                <a:cs typeface="Times New Roman" pitchFamily="18" charset="0"/>
              </a:rPr>
              <a:t>фото-</a:t>
            </a:r>
            <a:r>
              <a:rPr lang="uk-UA" sz="1900" dirty="0" smtClean="0">
                <a:latin typeface="Times New Roman" pitchFamily="18" charset="0"/>
                <a:cs typeface="Times New Roman" pitchFamily="18" charset="0"/>
              </a:rPr>
              <a:t> і кіноплівки; переносні </a:t>
            </a:r>
            <a:r>
              <a:rPr lang="uk-UA" sz="1900" dirty="0" err="1" smtClean="0">
                <a:latin typeface="Times New Roman" pitchFamily="18" charset="0"/>
                <a:cs typeface="Times New Roman" pitchFamily="18" charset="0"/>
              </a:rPr>
              <a:t>слайдчи</a:t>
            </a:r>
            <a:r>
              <a:rPr lang="uk-UA" sz="1900" dirty="0" smtClean="0">
                <a:latin typeface="Times New Roman" pitchFamily="18" charset="0"/>
                <a:cs typeface="Times New Roman" pitchFamily="18" charset="0"/>
              </a:rPr>
              <a:t> кінопроектори; портативні музичні інструменти; переносні магнітофони, приймачі й телевізори; переносні друкарські машинки; дитячі й інвалідні візки; портативні комп'ютери, відеокамери, </a:t>
            </a:r>
            <a:r>
              <a:rPr lang="uk-UA" sz="1900" dirty="0" err="1" smtClean="0">
                <a:latin typeface="Times New Roman" pitchFamily="18" charset="0"/>
                <a:cs typeface="Times New Roman" pitchFamily="18" charset="0"/>
              </a:rPr>
              <a:t>відеомаг-нітофони</a:t>
            </a:r>
            <a:r>
              <a:rPr lang="uk-UA" sz="1900" dirty="0" smtClean="0">
                <a:latin typeface="Times New Roman" pitchFamily="18" charset="0"/>
                <a:cs typeface="Times New Roman" pitchFamily="18" charset="0"/>
              </a:rPr>
              <a:t>,мобільні телефони; спортивні предмети різних видів; біноклі. Вони звільняються від сплати мита. Відповідно до спрощеного (безмитного) порядку, необхідно, щоб ввезені товари не були призначені для виробничої чи комерційної діяльності. Усі товари повинні бути призначені тільки для особистого споживання туриста чи членів його родини й у відповідних кількостях.</a:t>
            </a:r>
          </a:p>
          <a:p>
            <a:pPr>
              <a:buNone/>
            </a:pPr>
            <a:endParaRPr lang="uk-UA" dirty="0"/>
          </a:p>
        </p:txBody>
      </p:sp>
      <p:pic>
        <p:nvPicPr>
          <p:cNvPr id="21506" name="Picture 2" descr="Ð ÐµÐ·ÑÐ»ÑÑÐ°Ñ Ð¿Ð¾ÑÑÐºÑ Ð·Ð¾Ð±ÑÐ°Ð¶ÐµÐ½Ñ Ð·Ð° Ð·Ð°Ð¿Ð¸ÑÐ¾Ð¼ &quot;ÑÐ²ÐµÐ»ÑÑÐ½Ñ Ð¿ÑÐ¸ÐºÑÐ°ÑÐ¸&quot;"/>
          <p:cNvPicPr>
            <a:picLocks noChangeAspect="1" noChangeArrowheads="1"/>
          </p:cNvPicPr>
          <p:nvPr/>
        </p:nvPicPr>
        <p:blipFill>
          <a:blip r:embed="rId2" cstate="print"/>
          <a:srcRect/>
          <a:stretch>
            <a:fillRect/>
          </a:stretch>
        </p:blipFill>
        <p:spPr bwMode="auto">
          <a:xfrm>
            <a:off x="323528" y="4365104"/>
            <a:ext cx="2819400" cy="1571626"/>
          </a:xfrm>
          <a:prstGeom prst="rect">
            <a:avLst/>
          </a:prstGeom>
          <a:noFill/>
        </p:spPr>
      </p:pic>
      <p:pic>
        <p:nvPicPr>
          <p:cNvPr id="21508" name="Picture 4" descr="Ð ÐµÐ·ÑÐ»ÑÑÐ°Ñ Ð¿Ð¾ÑÑÐºÑ Ð·Ð¾Ð±ÑÐ°Ð¶ÐµÐ½Ñ Ð·Ð° Ð·Ð°Ð¿Ð¸ÑÐ¾Ð¼ &quot;ÑÐ¾ÑÐ¾ Ñ ÐºÑÐ½Ð¾ÐºÐ°Ð¼ÐµÑÐ¸&quot;"/>
          <p:cNvPicPr>
            <a:picLocks noChangeAspect="1" noChangeArrowheads="1"/>
          </p:cNvPicPr>
          <p:nvPr/>
        </p:nvPicPr>
        <p:blipFill>
          <a:blip r:embed="rId3" cstate="print"/>
          <a:srcRect/>
          <a:stretch>
            <a:fillRect/>
          </a:stretch>
        </p:blipFill>
        <p:spPr bwMode="auto">
          <a:xfrm>
            <a:off x="2411760" y="4797152"/>
            <a:ext cx="2513856" cy="1671715"/>
          </a:xfrm>
          <a:prstGeom prst="rect">
            <a:avLst/>
          </a:prstGeom>
          <a:noFill/>
        </p:spPr>
      </p:pic>
      <p:pic>
        <p:nvPicPr>
          <p:cNvPr id="21510" name="Picture 6" descr="Ð ÐµÐ·ÑÐ»ÑÑÐ°Ñ Ð¿Ð¾ÑÑÐºÑ Ð·Ð¾Ð±ÑÐ°Ð¶ÐµÐ½Ñ Ð·Ð° Ð·Ð°Ð¿Ð¸ÑÐ¾Ð¼ &quot;Ð¿Ð¾ÑÑÐ°ÑÐ¸Ð²Ð½Ñ Ð¼ÑÐ· ÑÐ½ÑÑÑÑÐ¼ÐµÐ½ÑÐ¸&quot;"/>
          <p:cNvPicPr>
            <a:picLocks noChangeAspect="1" noChangeArrowheads="1"/>
          </p:cNvPicPr>
          <p:nvPr/>
        </p:nvPicPr>
        <p:blipFill>
          <a:blip r:embed="rId4" cstate="print"/>
          <a:srcRect/>
          <a:stretch>
            <a:fillRect/>
          </a:stretch>
        </p:blipFill>
        <p:spPr bwMode="auto">
          <a:xfrm>
            <a:off x="4499992" y="4293096"/>
            <a:ext cx="2336809" cy="1556792"/>
          </a:xfrm>
          <a:prstGeom prst="rect">
            <a:avLst/>
          </a:prstGeom>
          <a:noFill/>
        </p:spPr>
      </p:pic>
      <p:pic>
        <p:nvPicPr>
          <p:cNvPr id="21512" name="Picture 8" descr="Ð ÐµÐ·ÑÐ»ÑÑÐ°Ñ Ð¿Ð¾ÑÑÐºÑ Ð·Ð¾Ð±ÑÐ°Ð¶ÐµÐ½Ñ Ð·Ð° Ð·Ð°Ð¿Ð¸ÑÐ¾Ð¼ &quot;Ð¼Ð¾Ð± ÑÐµÐ»ÐµÑÐ¾Ð½Ð¸&quot;"/>
          <p:cNvPicPr>
            <a:picLocks noChangeAspect="1" noChangeArrowheads="1"/>
          </p:cNvPicPr>
          <p:nvPr/>
        </p:nvPicPr>
        <p:blipFill>
          <a:blip r:embed="rId5" cstate="print"/>
          <a:srcRect/>
          <a:stretch>
            <a:fillRect/>
          </a:stretch>
        </p:blipFill>
        <p:spPr bwMode="auto">
          <a:xfrm>
            <a:off x="6084168" y="5085184"/>
            <a:ext cx="2666962" cy="144016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755576" y="1556792"/>
            <a:ext cx="7385248" cy="4205064"/>
          </a:xfrm>
        </p:spPr>
        <p:style>
          <a:lnRef idx="2">
            <a:schemeClr val="accent1"/>
          </a:lnRef>
          <a:fillRef idx="1">
            <a:schemeClr val="lt1"/>
          </a:fillRef>
          <a:effectRef idx="0">
            <a:schemeClr val="accent1"/>
          </a:effectRef>
          <a:fontRef idx="minor">
            <a:schemeClr val="dk1"/>
          </a:fontRef>
        </p:style>
        <p:txBody>
          <a:bodyPr>
            <a:normAutofit/>
          </a:bodyPr>
          <a:lstStyle/>
          <a:p>
            <a:pPr>
              <a:lnSpc>
                <a:spcPct val="150000"/>
              </a:lnSpc>
              <a:buNone/>
            </a:pPr>
            <a:r>
              <a:rPr lang="uk-UA" sz="1800" dirty="0" smtClean="0">
                <a:latin typeface="Times New Roman" pitchFamily="18" charset="0"/>
                <a:cs typeface="Times New Roman" pitchFamily="18" charset="0"/>
              </a:rPr>
              <a:t>     Деякі товари можна ввозити без мита, але в обмежених кількостях. Відповідно до рекомендацій Міжнародної організації економічного співробітництва і розвитку, кожен турист може, наприклад, безмитно провозити через кордон для особистого споживання: 2 л вина і 1 л міцних алкогольних напоїв; 200 г тютюну і тютюнових виробів і 200 шт. сигарет, чи 50 сигар, чи будь-яке поєднання цих виробів, що не перевищує 250 г; 50 </a:t>
            </a:r>
            <a:r>
              <a:rPr lang="uk-UA" sz="1800" dirty="0" err="1" smtClean="0">
                <a:latin typeface="Times New Roman" pitchFamily="18" charset="0"/>
                <a:cs typeface="Times New Roman" pitchFamily="18" charset="0"/>
              </a:rPr>
              <a:t>г</a:t>
            </a:r>
            <a:r>
              <a:rPr lang="uk-UA" sz="1800" dirty="0" smtClean="0">
                <a:latin typeface="Times New Roman" pitchFamily="18" charset="0"/>
                <a:cs typeface="Times New Roman" pitchFamily="18" charset="0"/>
              </a:rPr>
              <a:t> парфумів; 500 г кави і 100 г чаю; ліки в необхідних кількостях для особистого споживання. У різних країнах існують різні норми ввезення товарів, не оподатковуваних митом. </a:t>
            </a:r>
            <a:endParaRPr lang="uk-UA" sz="18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000" b="1" dirty="0" smtClean="0">
                <a:solidFill>
                  <a:schemeClr val="tx1"/>
                </a:solidFill>
                <a:latin typeface="Times New Roman" pitchFamily="18" charset="0"/>
                <a:cs typeface="Times New Roman" pitchFamily="18" charset="0"/>
              </a:rPr>
              <a:t>3. Медико-санітарні формальності</a:t>
            </a:r>
            <a:r>
              <a:rPr lang="uk-UA" sz="2000" dirty="0" smtClean="0">
                <a:solidFill>
                  <a:schemeClr val="tx1"/>
                </a:solidFill>
                <a:latin typeface="Times New Roman" pitchFamily="18" charset="0"/>
                <a:cs typeface="Times New Roman" pitchFamily="18" charset="0"/>
              </a:rPr>
              <a:t/>
            </a:r>
            <a:br>
              <a:rPr lang="uk-UA" sz="2000" dirty="0" smtClean="0">
                <a:solidFill>
                  <a:schemeClr val="tx1"/>
                </a:solidFill>
                <a:latin typeface="Times New Roman" pitchFamily="18" charset="0"/>
                <a:cs typeface="Times New Roman" pitchFamily="18" charset="0"/>
              </a:rPr>
            </a:br>
            <a:endParaRPr lang="uk-UA" sz="2000" dirty="0">
              <a:solidFill>
                <a:schemeClr val="tx1"/>
              </a:solidFill>
              <a:latin typeface="Times New Roman" pitchFamily="18" charset="0"/>
              <a:cs typeface="Times New Roman" pitchFamily="18" charset="0"/>
            </a:endParaRPr>
          </a:p>
        </p:txBody>
      </p:sp>
      <p:sp>
        <p:nvSpPr>
          <p:cNvPr id="3" name="Содержимое 2"/>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fontScale="92500"/>
          </a:bodyPr>
          <a:lstStyle/>
          <a:p>
            <a:pPr algn="just">
              <a:buNone/>
            </a:pPr>
            <a:r>
              <a:rPr lang="uk-UA" sz="2100" dirty="0" smtClean="0">
                <a:latin typeface="Times New Roman" pitchFamily="18" charset="0"/>
                <a:cs typeface="Times New Roman" pitchFamily="18" charset="0"/>
              </a:rPr>
              <a:t>     Під медико-санітарними формальностями розуміють процедури, пов'язані з перевіркою дотримання особами, які перетинають кордон, вимог з вакцинації, щеплення та інших спеціальних вимог(медико-санітарних,епідеміологічних, ветеринарних тощо). Всесвітня організація охорони здоров'я (ВООЗ) розробила Вимоги до свідоцтва про щеплення при поїздці за кордон, що слугують практичними рекомендаціями для туристичних фірм і туристів усього світу. Міжнародні медико-санітарні правила діють з 1951 p., періодично в них вносяться зміни і виправлення. Рекомендації, покликані зменшити можливість поширення небезпечних інфекцій, у тому числі за допомогою туризму , публікуються у виданні "Епідеміологічний щорічник". ВООЗ має робочі угоди з UNWTO, відповідно до яких поточна інформація про формальності, пов'язані з проходженням санітарного контролю, публікується в щорічному виданні UNWTO "Закордонний туризм — прикордонні формальності".</a:t>
            </a:r>
          </a:p>
          <a:p>
            <a:pPr>
              <a:buNone/>
            </a:pPr>
            <a:endParaRPr lang="uk-U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683568" y="404664"/>
            <a:ext cx="7385248" cy="2332856"/>
          </a:xfrm>
        </p:spPr>
        <p:style>
          <a:lnRef idx="2">
            <a:schemeClr val="accent1"/>
          </a:lnRef>
          <a:fillRef idx="1">
            <a:schemeClr val="lt1"/>
          </a:fillRef>
          <a:effectRef idx="0">
            <a:schemeClr val="accent1"/>
          </a:effectRef>
          <a:fontRef idx="minor">
            <a:schemeClr val="dk1"/>
          </a:fontRef>
        </p:style>
        <p:txBody>
          <a:bodyPr/>
          <a:lstStyle/>
          <a:p>
            <a:pPr>
              <a:buNone/>
            </a:pPr>
            <a:r>
              <a:rPr lang="uk-UA" sz="1800" dirty="0" smtClean="0">
                <a:latin typeface="Times New Roman" pitchFamily="18" charset="0"/>
                <a:cs typeface="Times New Roman" pitchFamily="18" charset="0"/>
              </a:rPr>
              <a:t>     Учасники 10-ї асамблеї UNWTO (1993), присвяченої проблемам охорони здоров'я, закликали національні туристичні адміністрації до активної співпраці з органами охорони здоров'я своїх країн у справі надання туристичної інформації медичного характеру всім зацікавленим особам. Зазначалося, що UNWTO домагатиметься підтримки заходів, що стосуються охорони здоров'я туристів, безпеки їхніх поїздок, санітарного контролю за харчовими продуктами.</a:t>
            </a:r>
          </a:p>
          <a:p>
            <a:pPr>
              <a:buNone/>
            </a:pPr>
            <a:endParaRPr lang="uk-UA" dirty="0"/>
          </a:p>
        </p:txBody>
      </p:sp>
      <p:pic>
        <p:nvPicPr>
          <p:cNvPr id="23554" name="Picture 2" descr="Ð ÐµÐ·ÑÐ»ÑÑÐ°Ñ Ð¿Ð¾ÑÑÐºÑ Ð·Ð¾Ð±ÑÐ°Ð¶ÐµÐ½Ñ Ð·Ð° Ð·Ð°Ð¿Ð¸ÑÐ¾Ð¼ &quot;UNWTO&quot;"/>
          <p:cNvPicPr>
            <a:picLocks noChangeAspect="1" noChangeArrowheads="1"/>
          </p:cNvPicPr>
          <p:nvPr/>
        </p:nvPicPr>
        <p:blipFill>
          <a:blip r:embed="rId2" cstate="print"/>
          <a:srcRect/>
          <a:stretch>
            <a:fillRect/>
          </a:stretch>
        </p:blipFill>
        <p:spPr bwMode="auto">
          <a:xfrm>
            <a:off x="1115616" y="2924944"/>
            <a:ext cx="6340252" cy="3416692"/>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23528" y="692696"/>
            <a:ext cx="7385248" cy="2188840"/>
          </a:xfrm>
        </p:spPr>
        <p:style>
          <a:lnRef idx="2">
            <a:schemeClr val="accent1"/>
          </a:lnRef>
          <a:fillRef idx="1">
            <a:schemeClr val="lt1"/>
          </a:fillRef>
          <a:effectRef idx="0">
            <a:schemeClr val="accent1"/>
          </a:effectRef>
          <a:fontRef idx="minor">
            <a:schemeClr val="dk1"/>
          </a:fontRef>
        </p:style>
        <p:txBody>
          <a:bodyPr/>
          <a:lstStyle/>
          <a:p>
            <a:pPr>
              <a:buNone/>
            </a:pPr>
            <a:r>
              <a:rPr lang="uk-UA" sz="1800" dirty="0" smtClean="0">
                <a:latin typeface="Times New Roman" pitchFamily="18" charset="0"/>
                <a:cs typeface="Times New Roman" pitchFamily="18" charset="0"/>
              </a:rPr>
              <a:t>     До карантинних захворювань міжнародного значення відносять чуму, холеру, віспу, жовту лихоманку, малярію. ВООЗ дійшла висновку, що смертельні випадки від малярії серед туристів, які подорожували в тропічні країни, траплялися здебільшого через їхню непоінформованість чи недооцінку ними небезпеки хвороби. Малярія провокує багато інших хвороб, наприклад, застуду, і початковий діагноз важко правильно встановити навіть кваліфікованому лікарю</a:t>
            </a:r>
            <a:r>
              <a:rPr lang="uk-UA" dirty="0" smtClean="0"/>
              <a:t>.</a:t>
            </a:r>
          </a:p>
          <a:p>
            <a:pPr>
              <a:buNone/>
            </a:pPr>
            <a:endParaRPr lang="uk-UA" dirty="0"/>
          </a:p>
        </p:txBody>
      </p:sp>
      <p:sp>
        <p:nvSpPr>
          <p:cNvPr id="26625" name="Rectangle 1"/>
          <p:cNvSpPr>
            <a:spLocks noChangeArrowheads="1"/>
          </p:cNvSpPr>
          <p:nvPr/>
        </p:nvSpPr>
        <p:spPr bwMode="auto">
          <a:xfrm>
            <a:off x="2123728" y="3429000"/>
            <a:ext cx="5949711" cy="2862322"/>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152400" algn="just"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dirty="0" smtClean="0">
                <a:ln>
                  <a:noFill/>
                </a:ln>
                <a:effectLst/>
                <a:latin typeface="Times New Roman" pitchFamily="18" charset="0"/>
                <a:ea typeface="Times New Roman" pitchFamily="18" charset="0"/>
                <a:cs typeface="Times New Roman" pitchFamily="18" charset="0"/>
              </a:rPr>
              <a:t>Для запобігання поширення цих небезпечних захворювань органи охорони здоров'я можуть вдаватися до особливих заходів санітарного контролю. Оскільки епідеміологічна ситуація щодо карантинних і паразитарних захворювань у деяких закордонних країнах продовжує залишатися напруженою, туристи повинні одержувати достовірну інформацію про захворювання і захист від нього перед поїздкою в тропічні країни. її переважно подають у формі пам'ятки громадянам, засвідченої підписом туроператора і печаткою </a:t>
            </a:r>
            <a:r>
              <a:rPr kumimoji="0" lang="uk-UA" b="0" i="0" u="none" strike="noStrike" cap="none" normalizeH="0" baseline="0" dirty="0" err="1" smtClean="0">
                <a:ln>
                  <a:noFill/>
                </a:ln>
                <a:effectLst/>
                <a:latin typeface="Times New Roman" pitchFamily="18" charset="0"/>
                <a:ea typeface="Times New Roman" pitchFamily="18" charset="0"/>
                <a:cs typeface="Times New Roman" pitchFamily="18" charset="0"/>
              </a:rPr>
              <a:t>турфірми</a:t>
            </a:r>
            <a:r>
              <a:rPr kumimoji="0" lang="uk-UA" b="0" i="0" u="none" strike="noStrike" cap="none" normalizeH="0" baseline="0" dirty="0" smtClean="0">
                <a:ln>
                  <a:noFill/>
                </a:ln>
                <a:effectLst/>
                <a:latin typeface="Times New Roman" pitchFamily="18" charset="0"/>
                <a:ea typeface="Times New Roman" pitchFamily="18" charset="0"/>
                <a:cs typeface="Times New Roman" pitchFamily="18" charset="0"/>
              </a:rPr>
              <a:t>.</a:t>
            </a:r>
            <a:endParaRPr kumimoji="0" lang="uk-UA" b="0" i="0" u="none" strike="noStrike" cap="none" normalizeH="0" baseline="0" dirty="0" smtClean="0">
              <a:ln>
                <a:noFill/>
              </a:ln>
              <a:effectLst/>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611560" y="476672"/>
            <a:ext cx="7313240" cy="2620888"/>
          </a:xfrm>
        </p:spPr>
        <p:style>
          <a:lnRef idx="2">
            <a:schemeClr val="accent1"/>
          </a:lnRef>
          <a:fillRef idx="1">
            <a:schemeClr val="lt1"/>
          </a:fillRef>
          <a:effectRef idx="0">
            <a:schemeClr val="accent1"/>
          </a:effectRef>
          <a:fontRef idx="minor">
            <a:schemeClr val="dk1"/>
          </a:fontRef>
        </p:style>
        <p:txBody>
          <a:bodyPr/>
          <a:lstStyle/>
          <a:p>
            <a:pPr algn="just">
              <a:buNone/>
            </a:pPr>
            <a:r>
              <a:rPr lang="uk-UA" sz="1800" dirty="0" smtClean="0">
                <a:latin typeface="Times New Roman" pitchFamily="18" charset="0"/>
                <a:cs typeface="Times New Roman" pitchFamily="18" charset="0"/>
              </a:rPr>
              <a:t>     Для профілактики заразних захворювань необхідно ознайомлювати туристів із правилами й обмежувальними заходами проживання, харчування і відпочинку, вакцинації проти небезпечних захворювань (наприклад, проти жовтої лихоманки), профілактичного лікування (у випадку з малярією). Головне правило, якого повинні неухильно дотримуватися </a:t>
            </a:r>
            <a:r>
              <a:rPr lang="uk-UA" sz="1800" dirty="0" err="1" smtClean="0">
                <a:latin typeface="Times New Roman" pitchFamily="18" charset="0"/>
                <a:cs typeface="Times New Roman" pitchFamily="18" charset="0"/>
              </a:rPr>
              <a:t>турфірми</a:t>
            </a:r>
            <a:r>
              <a:rPr lang="uk-UA" sz="1800" dirty="0" smtClean="0">
                <a:latin typeface="Times New Roman" pitchFamily="18" charset="0"/>
                <a:cs typeface="Times New Roman" pitchFamily="18" charset="0"/>
              </a:rPr>
              <a:t> й самі туристи: під час поїздки в країни спекотного пояса і після повернення з них за найменшого нездужання необхідно терміново звертатися до лікаря, назвавши країну, з якої повернулися.</a:t>
            </a:r>
          </a:p>
          <a:p>
            <a:pPr>
              <a:buNone/>
            </a:pPr>
            <a:endParaRPr lang="uk-UA" dirty="0"/>
          </a:p>
        </p:txBody>
      </p:sp>
      <p:pic>
        <p:nvPicPr>
          <p:cNvPr id="27650" name="Picture 2" descr="Ð ÐµÐ·ÑÐ»ÑÑÐ°Ñ Ð¿Ð¾ÑÑÐºÑ Ð·Ð¾Ð±ÑÐ°Ð¶ÐµÐ½Ñ Ð·Ð° Ð·Ð°Ð¿Ð¸ÑÐ¾Ð¼ &quot;Ð¼ÐµÐ´ Ð¿ÑÐ¾ÑÑÐ»Ð°ÐºÑÐ¸ÐºÐ°&quot;"/>
          <p:cNvPicPr>
            <a:picLocks noChangeAspect="1" noChangeArrowheads="1"/>
          </p:cNvPicPr>
          <p:nvPr/>
        </p:nvPicPr>
        <p:blipFill>
          <a:blip r:embed="rId2" cstate="print"/>
          <a:srcRect/>
          <a:stretch>
            <a:fillRect/>
          </a:stretch>
        </p:blipFill>
        <p:spPr bwMode="auto">
          <a:xfrm>
            <a:off x="323528" y="3284984"/>
            <a:ext cx="3816424" cy="2385265"/>
          </a:xfrm>
          <a:prstGeom prst="rect">
            <a:avLst/>
          </a:prstGeom>
          <a:noFill/>
        </p:spPr>
      </p:pic>
      <p:pic>
        <p:nvPicPr>
          <p:cNvPr id="27652" name="Picture 4" descr="Ð ÐµÐ·ÑÐ»ÑÑÐ°Ñ Ð¿Ð¾ÑÑÐºÑ Ð·Ð¾Ð±ÑÐ°Ð¶ÐµÐ½Ñ Ð·Ð° Ð·Ð°Ð¿Ð¸ÑÐ¾Ð¼ &quot;Ð¼ÐµÐ´ Ð¿ÑÐ¾ÑÑÐ»Ð°ÐºÑÐ¸ÐºÐ°&quot;"/>
          <p:cNvPicPr>
            <a:picLocks noChangeAspect="1" noChangeArrowheads="1"/>
          </p:cNvPicPr>
          <p:nvPr/>
        </p:nvPicPr>
        <p:blipFill>
          <a:blip r:embed="rId3" cstate="print"/>
          <a:srcRect/>
          <a:stretch>
            <a:fillRect/>
          </a:stretch>
        </p:blipFill>
        <p:spPr bwMode="auto">
          <a:xfrm>
            <a:off x="4283968" y="4077072"/>
            <a:ext cx="3788532" cy="2525688"/>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348880"/>
            <a:ext cx="7467600" cy="1143000"/>
          </a:xfrm>
        </p:spPr>
        <p:style>
          <a:lnRef idx="2">
            <a:schemeClr val="accent1"/>
          </a:lnRef>
          <a:fillRef idx="1">
            <a:schemeClr val="lt1"/>
          </a:fillRef>
          <a:effectRef idx="0">
            <a:schemeClr val="accent1"/>
          </a:effectRef>
          <a:fontRef idx="minor">
            <a:schemeClr val="dk1"/>
          </a:fontRef>
        </p:style>
        <p:txBody>
          <a:bodyPr>
            <a:normAutofit/>
          </a:bodyPr>
          <a:lstStyle/>
          <a:p>
            <a:pPr algn="ctr"/>
            <a:r>
              <a:rPr lang="uk-UA" sz="4400" dirty="0" smtClean="0">
                <a:solidFill>
                  <a:schemeClr val="tx1"/>
                </a:solidFill>
              </a:rPr>
              <a:t>Дякую за увагу!</a:t>
            </a:r>
            <a:endParaRPr lang="uk-UA" sz="4400"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000" b="1" dirty="0" smtClean="0">
                <a:solidFill>
                  <a:schemeClr val="tx1"/>
                </a:solidFill>
                <a:latin typeface="Times New Roman" pitchFamily="18" charset="0"/>
                <a:cs typeface="Times New Roman" pitchFamily="18" charset="0"/>
              </a:rPr>
              <a:t>1. Паспортні формальності</a:t>
            </a:r>
            <a:r>
              <a:rPr lang="uk-UA" sz="2000" dirty="0" smtClean="0">
                <a:solidFill>
                  <a:schemeClr val="tx1"/>
                </a:solidFill>
                <a:latin typeface="Times New Roman" pitchFamily="18" charset="0"/>
                <a:cs typeface="Times New Roman" pitchFamily="18" charset="0"/>
              </a:rPr>
              <a:t/>
            </a:r>
            <a:br>
              <a:rPr lang="uk-UA" sz="2000" dirty="0" smtClean="0">
                <a:solidFill>
                  <a:schemeClr val="tx1"/>
                </a:solidFill>
                <a:latin typeface="Times New Roman" pitchFamily="18" charset="0"/>
                <a:cs typeface="Times New Roman" pitchFamily="18" charset="0"/>
              </a:rPr>
            </a:br>
            <a:endParaRPr lang="uk-UA" sz="2000" dirty="0">
              <a:solidFill>
                <a:schemeClr val="tx1"/>
              </a:solidFill>
              <a:latin typeface="Times New Roman" pitchFamily="18" charset="0"/>
              <a:cs typeface="Times New Roman" pitchFamily="18" charset="0"/>
            </a:endParaRPr>
          </a:p>
        </p:txBody>
      </p:sp>
      <p:sp>
        <p:nvSpPr>
          <p:cNvPr id="3" name="Содержимое 2"/>
          <p:cNvSpPr>
            <a:spLocks noGrp="1"/>
          </p:cNvSpPr>
          <p:nvPr>
            <p:ph sz="quarter" idx="1"/>
          </p:nvPr>
        </p:nvSpPr>
        <p:spPr>
          <a:xfrm>
            <a:off x="899592" y="1484784"/>
            <a:ext cx="7035552" cy="4032448"/>
          </a:xfrm>
        </p:spPr>
        <p:style>
          <a:lnRef idx="2">
            <a:schemeClr val="accent1"/>
          </a:lnRef>
          <a:fillRef idx="1">
            <a:schemeClr val="lt1"/>
          </a:fillRef>
          <a:effectRef idx="0">
            <a:schemeClr val="accent1"/>
          </a:effectRef>
          <a:fontRef idx="minor">
            <a:schemeClr val="dk1"/>
          </a:fontRef>
        </p:style>
        <p:txBody>
          <a:bodyPr>
            <a:normAutofit/>
          </a:bodyPr>
          <a:lstStyle/>
          <a:p>
            <a:pPr algn="just">
              <a:buNone/>
            </a:pPr>
            <a:r>
              <a:rPr lang="uk-UA" sz="1800" dirty="0" smtClean="0">
                <a:latin typeface="Times New Roman" pitchFamily="18" charset="0"/>
                <a:cs typeface="Times New Roman" pitchFamily="18" charset="0"/>
              </a:rPr>
              <a:t>     Паспорт є офіційним документом, який засвідчує особу громадянина при виїзді за межі країни, перебуванні за її межами і в'їзді у свою країну. Це основна функція паспорта.</a:t>
            </a:r>
          </a:p>
          <a:p>
            <a:pPr>
              <a:buNone/>
            </a:pPr>
            <a:endParaRPr lang="uk-UA" sz="1800" dirty="0">
              <a:latin typeface="Times New Roman" pitchFamily="18" charset="0"/>
              <a:cs typeface="Times New Roman" pitchFamily="18" charset="0"/>
            </a:endParaRPr>
          </a:p>
        </p:txBody>
      </p:sp>
      <p:pic>
        <p:nvPicPr>
          <p:cNvPr id="1026" name="Picture 2" descr="Ð ÐµÐ·ÑÐ»ÑÑÐ°Ñ Ð¿Ð¾ÑÑÐºÑ Ð·Ð¾Ð±ÑÐ°Ð¶ÐµÐ½Ñ Ð·Ð° Ð·Ð°Ð¿Ð¸ÑÐ¾Ð¼ &quot;Ð¿Ð°ÑÐ¿Ð¾ÑÑ&quot;"/>
          <p:cNvPicPr>
            <a:picLocks noChangeAspect="1" noChangeArrowheads="1"/>
          </p:cNvPicPr>
          <p:nvPr/>
        </p:nvPicPr>
        <p:blipFill>
          <a:blip r:embed="rId2" cstate="print"/>
          <a:srcRect/>
          <a:stretch>
            <a:fillRect/>
          </a:stretch>
        </p:blipFill>
        <p:spPr bwMode="auto">
          <a:xfrm>
            <a:off x="1979712" y="2780928"/>
            <a:ext cx="4611616" cy="2592288"/>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611560" y="620688"/>
            <a:ext cx="7611616" cy="1296144"/>
          </a:xfrm>
        </p:spPr>
        <p:style>
          <a:lnRef idx="2">
            <a:schemeClr val="accent1"/>
          </a:lnRef>
          <a:fillRef idx="1">
            <a:schemeClr val="lt1"/>
          </a:fillRef>
          <a:effectRef idx="0">
            <a:schemeClr val="accent1"/>
          </a:effectRef>
          <a:fontRef idx="minor">
            <a:schemeClr val="dk1"/>
          </a:fontRef>
        </p:style>
        <p:txBody>
          <a:bodyPr>
            <a:normAutofit/>
          </a:bodyPr>
          <a:lstStyle/>
          <a:p>
            <a:pPr>
              <a:buNone/>
            </a:pPr>
            <a:r>
              <a:rPr lang="uk-UA" sz="1800" dirty="0" smtClean="0">
                <a:latin typeface="Times New Roman" pitchFamily="18" charset="0"/>
                <a:cs typeface="Times New Roman" pitchFamily="18" charset="0"/>
              </a:rPr>
              <a:t>     У паспорті громадянина України, призначеному для поїздок за кордон, вказуються двома мовами (англійською та українською): прізвище й ім'я мандрівника; його стать, вік, дата і місце народження; номер паспорта, дата видачі та термін його дії; орган, який видав паспорт. </a:t>
            </a:r>
            <a:endParaRPr lang="uk-UA" sz="1800" dirty="0">
              <a:latin typeface="Times New Roman" pitchFamily="18" charset="0"/>
              <a:cs typeface="Times New Roman" pitchFamily="18" charset="0"/>
            </a:endParaRPr>
          </a:p>
        </p:txBody>
      </p:sp>
      <p:pic>
        <p:nvPicPr>
          <p:cNvPr id="15362" name="Picture 2" descr="Ð ÐµÐ·ÑÐ»ÑÑÐ°Ñ Ð¿Ð¾ÑÑÐºÑ Ð·Ð¾Ð±ÑÐ°Ð¶ÐµÐ½Ñ Ð·Ð° Ð·Ð°Ð¿Ð¸ÑÐ¾Ð¼ &quot;Ð·Ð°ÐºÐ¾ÑÐ´Ð¾Ð½Ð½Ð¸Ð¹ ÑÐºÑ Ð¿Ð°ÑÐ¿Ð¾ÑÑ&quot;"/>
          <p:cNvPicPr>
            <a:picLocks noChangeAspect="1" noChangeArrowheads="1"/>
          </p:cNvPicPr>
          <p:nvPr/>
        </p:nvPicPr>
        <p:blipFill>
          <a:blip r:embed="rId2" cstate="print"/>
          <a:srcRect/>
          <a:stretch>
            <a:fillRect/>
          </a:stretch>
        </p:blipFill>
        <p:spPr bwMode="auto">
          <a:xfrm>
            <a:off x="1547664" y="2276872"/>
            <a:ext cx="5791200" cy="366712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611560" y="836712"/>
            <a:ext cx="7467600" cy="4873752"/>
          </a:xfrm>
        </p:spPr>
        <p:txBody>
          <a:bodyPr>
            <a:normAutofit/>
          </a:bodyPr>
          <a:lstStyle/>
          <a:p>
            <a:pPr algn="just"/>
            <a:r>
              <a:rPr lang="uk-UA" sz="1900" dirty="0" smtClean="0">
                <a:latin typeface="Times New Roman" pitchFamily="18" charset="0"/>
                <a:cs typeface="Times New Roman" pitchFamily="18" charset="0"/>
              </a:rPr>
              <a:t>Крім звичайних закордонних паспортів тієї чи іншої держави, в міжнародних поїздках з метою туризму можуть використовуватися міжнародні студентські картки — </a:t>
            </a:r>
            <a:r>
              <a:rPr lang="uk-UA" sz="1900" dirty="0" err="1" smtClean="0">
                <a:latin typeface="Times New Roman" pitchFamily="18" charset="0"/>
                <a:cs typeface="Times New Roman" pitchFamily="18" charset="0"/>
              </a:rPr>
              <a:t>International</a:t>
            </a:r>
            <a:r>
              <a:rPr lang="uk-UA" sz="1900" dirty="0" smtClean="0">
                <a:latin typeface="Times New Roman" pitchFamily="18" charset="0"/>
                <a:cs typeface="Times New Roman" pitchFamily="18" charset="0"/>
              </a:rPr>
              <a:t> </a:t>
            </a:r>
            <a:r>
              <a:rPr lang="uk-UA" sz="1900" dirty="0" err="1" smtClean="0">
                <a:latin typeface="Times New Roman" pitchFamily="18" charset="0"/>
                <a:cs typeface="Times New Roman" pitchFamily="18" charset="0"/>
              </a:rPr>
              <a:t>Student</a:t>
            </a:r>
            <a:r>
              <a:rPr lang="uk-UA" sz="1900" dirty="0" smtClean="0">
                <a:latin typeface="Times New Roman" pitchFamily="18" charset="0"/>
                <a:cs typeface="Times New Roman" pitchFamily="18" charset="0"/>
              </a:rPr>
              <a:t> </a:t>
            </a:r>
            <a:r>
              <a:rPr lang="uk-UA" sz="1900" dirty="0" err="1" smtClean="0">
                <a:latin typeface="Times New Roman" pitchFamily="18" charset="0"/>
                <a:cs typeface="Times New Roman" pitchFamily="18" charset="0"/>
              </a:rPr>
              <a:t>Identity</a:t>
            </a:r>
            <a:r>
              <a:rPr lang="uk-UA" sz="1900" dirty="0" smtClean="0">
                <a:latin typeface="Times New Roman" pitchFamily="18" charset="0"/>
                <a:cs typeface="Times New Roman" pitchFamily="18" charset="0"/>
              </a:rPr>
              <a:t> </a:t>
            </a:r>
            <a:r>
              <a:rPr lang="uk-UA" sz="1900" dirty="0" err="1" smtClean="0">
                <a:latin typeface="Times New Roman" pitchFamily="18" charset="0"/>
                <a:cs typeface="Times New Roman" pitchFamily="18" charset="0"/>
              </a:rPr>
              <a:t>Card</a:t>
            </a:r>
            <a:r>
              <a:rPr lang="uk-UA" sz="1900" dirty="0" smtClean="0">
                <a:latin typeface="Times New Roman" pitchFamily="18" charset="0"/>
                <a:cs typeface="Times New Roman" pitchFamily="18" charset="0"/>
              </a:rPr>
              <a:t> (ISIC) (посвідчення особи), а в окремих випадках (не по лінії туризму) — інші документи:</a:t>
            </a:r>
          </a:p>
          <a:p>
            <a:pPr lvl="0" algn="just"/>
            <a:r>
              <a:rPr lang="uk-UA" sz="1900" dirty="0" smtClean="0">
                <a:latin typeface="Times New Roman" pitchFamily="18" charset="0"/>
                <a:cs typeface="Times New Roman" pitchFamily="18" charset="0"/>
              </a:rPr>
              <a:t>— паспорт (посвідчення особи) іноземця чи особи без громадянства, який видається іноземному громадянину, що постійно проживає в державі;</a:t>
            </a:r>
          </a:p>
          <a:p>
            <a:pPr lvl="0" algn="just"/>
            <a:r>
              <a:rPr lang="uk-UA" sz="1900" dirty="0" smtClean="0">
                <a:latin typeface="Times New Roman" pitchFamily="18" charset="0"/>
                <a:cs typeface="Times New Roman" pitchFamily="18" charset="0"/>
              </a:rPr>
              <a:t>— дипломатичні, консульські, службові паспорти;</a:t>
            </a:r>
          </a:p>
          <a:p>
            <a:pPr lvl="0" algn="just"/>
            <a:r>
              <a:rPr lang="uk-UA" sz="1900" dirty="0" smtClean="0">
                <a:latin typeface="Times New Roman" pitchFamily="18" charset="0"/>
                <a:cs typeface="Times New Roman" pitchFamily="18" charset="0"/>
              </a:rPr>
              <a:t>— сімейні паспорти на чоловіка і дружину (з дітьми чи без дітей);</a:t>
            </a:r>
          </a:p>
          <a:p>
            <a:pPr lvl="0" algn="just"/>
            <a:r>
              <a:rPr lang="uk-UA" sz="1900" dirty="0" smtClean="0">
                <a:latin typeface="Times New Roman" pitchFamily="18" charset="0"/>
                <a:cs typeface="Times New Roman" pitchFamily="18" charset="0"/>
              </a:rPr>
              <a:t>— паспорт (посвідчення особи) дитини;</a:t>
            </a:r>
          </a:p>
          <a:p>
            <a:pPr lvl="0" algn="just"/>
            <a:r>
              <a:rPr lang="uk-UA" sz="1900" dirty="0" smtClean="0">
                <a:latin typeface="Times New Roman" pitchFamily="18" charset="0"/>
                <a:cs typeface="Times New Roman" pitchFamily="18" charset="0"/>
              </a:rPr>
              <a:t>— паспорт моряка;</a:t>
            </a:r>
          </a:p>
          <a:p>
            <a:pPr lvl="0" algn="just"/>
            <a:r>
              <a:rPr lang="uk-UA" sz="1900" dirty="0" smtClean="0">
                <a:latin typeface="Times New Roman" pitchFamily="18" charset="0"/>
                <a:cs typeface="Times New Roman" pitchFamily="18" charset="0"/>
              </a:rPr>
              <a:t>— інші спеціальні документи.</a:t>
            </a:r>
          </a:p>
          <a:p>
            <a:pPr>
              <a:buNone/>
            </a:pPr>
            <a:endParaRPr lang="uk-U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620688"/>
            <a:ext cx="7457256" cy="2476872"/>
          </a:xfrm>
        </p:spPr>
        <p:style>
          <a:lnRef idx="2">
            <a:schemeClr val="accent1"/>
          </a:lnRef>
          <a:fillRef idx="1">
            <a:schemeClr val="lt1"/>
          </a:fillRef>
          <a:effectRef idx="0">
            <a:schemeClr val="accent1"/>
          </a:effectRef>
          <a:fontRef idx="minor">
            <a:schemeClr val="dk1"/>
          </a:fontRef>
        </p:style>
        <p:txBody>
          <a:bodyPr/>
          <a:lstStyle/>
          <a:p>
            <a:r>
              <a:rPr lang="uk-UA" sz="1800" dirty="0" smtClean="0">
                <a:latin typeface="Times New Roman" pitchFamily="18" charset="0"/>
                <a:cs typeface="Times New Roman" pitchFamily="18" charset="0"/>
              </a:rPr>
              <a:t>Відповідно до закону "Про порядок виїзду з України і в'їзду в Україну", основними документами, на підставі яких громадяни України можуть виїжджати і в'їжджати в Україну, визнані:</a:t>
            </a:r>
          </a:p>
          <a:p>
            <a:pPr lvl="0"/>
            <a:r>
              <a:rPr lang="uk-UA" sz="1800" dirty="0" smtClean="0">
                <a:latin typeface="Times New Roman" pitchFamily="18" charset="0"/>
                <a:cs typeface="Times New Roman" pitchFamily="18" charset="0"/>
              </a:rPr>
              <a:t>— паспорт;</a:t>
            </a:r>
          </a:p>
          <a:p>
            <a:pPr lvl="0"/>
            <a:r>
              <a:rPr lang="uk-UA" sz="1800" dirty="0" smtClean="0">
                <a:latin typeface="Times New Roman" pitchFamily="18" charset="0"/>
                <a:cs typeface="Times New Roman" pitchFamily="18" charset="0"/>
              </a:rPr>
              <a:t>— дипломатичний паспорт;</a:t>
            </a:r>
          </a:p>
          <a:p>
            <a:pPr lvl="0"/>
            <a:r>
              <a:rPr lang="uk-UA" sz="1800" dirty="0" smtClean="0">
                <a:latin typeface="Times New Roman" pitchFamily="18" charset="0"/>
                <a:cs typeface="Times New Roman" pitchFamily="18" charset="0"/>
              </a:rPr>
              <a:t>— службовий паспорт;</a:t>
            </a:r>
          </a:p>
          <a:p>
            <a:pPr lvl="0"/>
            <a:r>
              <a:rPr lang="uk-UA" sz="1800" dirty="0" smtClean="0">
                <a:latin typeface="Times New Roman" pitchFamily="18" charset="0"/>
                <a:cs typeface="Times New Roman" pitchFamily="18" charset="0"/>
              </a:rPr>
              <a:t>— паспорт моряка.</a:t>
            </a:r>
          </a:p>
          <a:p>
            <a:endParaRPr lang="uk-UA" dirty="0"/>
          </a:p>
        </p:txBody>
      </p:sp>
      <p:pic>
        <p:nvPicPr>
          <p:cNvPr id="16386" name="Picture 2" descr="Ð ÐµÐ·ÑÐ»ÑÑÐ°Ñ Ð¿Ð¾ÑÑÐºÑ Ð·Ð¾Ð±ÑÐ°Ð¶ÐµÐ½Ñ Ð·Ð° Ð·Ð°Ð¿Ð¸ÑÐ¾Ð¼ &quot;Ð·Ð°ÐºÐ¾ÑÐ´Ð¾Ð½Ð½Ð¸Ð¹ ÑÐºÑ Ð¿Ð°ÑÐ¿Ð¾ÑÑ&quot;"/>
          <p:cNvPicPr>
            <a:picLocks noChangeAspect="1" noChangeArrowheads="1"/>
          </p:cNvPicPr>
          <p:nvPr/>
        </p:nvPicPr>
        <p:blipFill>
          <a:blip r:embed="rId2" cstate="print"/>
          <a:srcRect/>
          <a:stretch>
            <a:fillRect/>
          </a:stretch>
        </p:blipFill>
        <p:spPr bwMode="auto">
          <a:xfrm>
            <a:off x="1187624" y="3501008"/>
            <a:ext cx="5953125" cy="2762251"/>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683568" y="908720"/>
            <a:ext cx="7457256" cy="4752528"/>
          </a:xfrm>
        </p:spPr>
        <p:style>
          <a:lnRef idx="2">
            <a:schemeClr val="accent1"/>
          </a:lnRef>
          <a:fillRef idx="1">
            <a:schemeClr val="lt1"/>
          </a:fillRef>
          <a:effectRef idx="0">
            <a:schemeClr val="accent1"/>
          </a:effectRef>
          <a:fontRef idx="minor">
            <a:schemeClr val="dk1"/>
          </a:fontRef>
        </p:style>
        <p:txBody>
          <a:bodyPr>
            <a:normAutofit/>
          </a:bodyPr>
          <a:lstStyle/>
          <a:p>
            <a:pPr algn="just"/>
            <a:r>
              <a:rPr lang="uk-UA" sz="1800" dirty="0" smtClean="0">
                <a:latin typeface="Times New Roman" pitchFamily="18" charset="0"/>
                <a:cs typeface="Times New Roman" pitchFamily="18" charset="0"/>
              </a:rPr>
              <a:t>Для оформлення закордонного паспорта громадянин України повинен подати:</a:t>
            </a:r>
          </a:p>
          <a:p>
            <a:pPr lvl="0" algn="just"/>
            <a:r>
              <a:rPr lang="uk-UA" sz="1800" dirty="0" smtClean="0">
                <a:latin typeface="Times New Roman" pitchFamily="18" charset="0"/>
                <a:cs typeface="Times New Roman" pitchFamily="18" charset="0"/>
              </a:rPr>
              <a:t>— заяву відповідної форми зі зазначенням (якщо є) трудової діяльності за останні 5 років у двох примірниках;</a:t>
            </a:r>
          </a:p>
          <a:p>
            <a:pPr lvl="0" algn="just"/>
            <a:r>
              <a:rPr lang="uk-UA" sz="1800" dirty="0" smtClean="0">
                <a:latin typeface="Times New Roman" pitchFamily="18" charset="0"/>
                <a:cs typeface="Times New Roman" pitchFamily="18" charset="0"/>
              </a:rPr>
              <a:t>— свій український паспорт і свідоцтва про народження дітей (якщо заявник просить внести відомості про них у свій паспорт чи видати їм паспорти);</a:t>
            </a:r>
          </a:p>
          <a:p>
            <a:pPr lvl="0" algn="just"/>
            <a:r>
              <a:rPr lang="uk-UA" sz="1800" dirty="0" smtClean="0">
                <a:latin typeface="Times New Roman" pitchFamily="18" charset="0"/>
                <a:cs typeface="Times New Roman" pitchFamily="18" charset="0"/>
              </a:rPr>
              <a:t>— чотири власних фотографії встановленого зразка, а при внесенні відомостей про дітей — фотографії дітей;</a:t>
            </a:r>
          </a:p>
          <a:p>
            <a:pPr lvl="0" algn="just"/>
            <a:r>
              <a:rPr lang="uk-UA" sz="1800" dirty="0" smtClean="0">
                <a:latin typeface="Times New Roman" pitchFamily="18" charset="0"/>
                <a:cs typeface="Times New Roman" pitchFamily="18" charset="0"/>
              </a:rPr>
              <a:t>— облікову картку;</a:t>
            </a:r>
          </a:p>
          <a:p>
            <a:pPr lvl="0" algn="just"/>
            <a:r>
              <a:rPr lang="uk-UA" sz="1800" dirty="0" smtClean="0">
                <a:latin typeface="Times New Roman" pitchFamily="18" charset="0"/>
                <a:cs typeface="Times New Roman" pitchFamily="18" charset="0"/>
              </a:rPr>
              <a:t>— військовий квиток (для військовозобов'язаних);</a:t>
            </a:r>
          </a:p>
          <a:p>
            <a:pPr lvl="0" algn="just"/>
            <a:r>
              <a:rPr lang="uk-UA" sz="1800" dirty="0" smtClean="0">
                <a:latin typeface="Times New Roman" pitchFamily="18" charset="0"/>
                <a:cs typeface="Times New Roman" pitchFamily="18" charset="0"/>
              </a:rPr>
              <a:t>— квитанцію про сплату державного збору й оплату вартості бланка паспорта.</a:t>
            </a:r>
          </a:p>
          <a:p>
            <a:pPr algn="just"/>
            <a:endParaRPr lang="uk-UA" sz="18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200" b="1" dirty="0" smtClean="0">
                <a:solidFill>
                  <a:schemeClr val="tx1"/>
                </a:solidFill>
                <a:latin typeface="Times New Roman" pitchFamily="18" charset="0"/>
                <a:cs typeface="Times New Roman" pitchFamily="18" charset="0"/>
              </a:rPr>
              <a:t>2. Митні формальності та валютний контроль</a:t>
            </a:r>
            <a:r>
              <a:rPr lang="uk-UA" dirty="0" smtClean="0"/>
              <a:t/>
            </a:r>
            <a:br>
              <a:rPr lang="uk-UA" dirty="0" smtClean="0"/>
            </a:br>
            <a:endParaRPr lang="uk-UA" dirty="0"/>
          </a:p>
        </p:txBody>
      </p:sp>
      <p:sp>
        <p:nvSpPr>
          <p:cNvPr id="3" name="Содержимое 2"/>
          <p:cNvSpPr>
            <a:spLocks noGrp="1"/>
          </p:cNvSpPr>
          <p:nvPr>
            <p:ph sz="quarter" idx="1"/>
          </p:nvPr>
        </p:nvSpPr>
        <p:spPr>
          <a:xfrm>
            <a:off x="467544" y="1412776"/>
            <a:ext cx="7385248" cy="2548880"/>
          </a:xfrm>
        </p:spPr>
        <p:style>
          <a:lnRef idx="2">
            <a:schemeClr val="accent1"/>
          </a:lnRef>
          <a:fillRef idx="1">
            <a:schemeClr val="lt1"/>
          </a:fillRef>
          <a:effectRef idx="0">
            <a:schemeClr val="accent1"/>
          </a:effectRef>
          <a:fontRef idx="minor">
            <a:schemeClr val="dk1"/>
          </a:fontRef>
        </p:style>
        <p:txBody>
          <a:bodyPr>
            <a:normAutofit/>
          </a:bodyPr>
          <a:lstStyle/>
          <a:p>
            <a:pPr algn="just">
              <a:buNone/>
            </a:pPr>
            <a:r>
              <a:rPr lang="uk-UA" sz="1800" dirty="0" smtClean="0">
                <a:latin typeface="Times New Roman" pitchFamily="18" charset="0"/>
                <a:cs typeface="Times New Roman" pitchFamily="18" charset="0"/>
              </a:rPr>
              <a:t>     Митні формальності та валютний контроль здійснюються при перетині державного кордону і передбачають заповнення митної декларації встановленої форми для кожної особи, яка досягла 16-літньоговіку. Митна декларація застосовується при митному контролі за товарами і предметами, що належать фізичним особам. Турист зобов'язаний відповісти на всі запитання митної декларації точно і без виправлень, спотворення інформації спричиняє відповідальність згідно з законодавством країни.</a:t>
            </a:r>
          </a:p>
          <a:p>
            <a:pPr algn="just">
              <a:lnSpc>
                <a:spcPct val="150000"/>
              </a:lnSpc>
              <a:buNone/>
            </a:pPr>
            <a:endParaRPr lang="uk-UA" sz="1800" dirty="0">
              <a:latin typeface="Times New Roman" pitchFamily="18" charset="0"/>
              <a:cs typeface="Times New Roman" pitchFamily="18" charset="0"/>
            </a:endParaRPr>
          </a:p>
        </p:txBody>
      </p:sp>
      <p:pic>
        <p:nvPicPr>
          <p:cNvPr id="19458" name="Picture 2" descr="Ð ÐµÐ·ÑÐ»ÑÑÐ°Ñ Ð¿Ð¾ÑÑÐºÑ Ð·Ð¾Ð±ÑÐ°Ð¶ÐµÐ½Ñ Ð·Ð° Ð·Ð°Ð¿Ð¸ÑÐ¾Ð¼ &quot;Ð¼Ð¸ÑÐ½Ð¸Ð¹ ÐºÐ¾Ð½ÑÑÐ¾Ð»Ñ&quot;"/>
          <p:cNvPicPr>
            <a:picLocks noChangeAspect="1" noChangeArrowheads="1"/>
          </p:cNvPicPr>
          <p:nvPr/>
        </p:nvPicPr>
        <p:blipFill>
          <a:blip r:embed="rId2" cstate="print"/>
          <a:srcRect/>
          <a:stretch>
            <a:fillRect/>
          </a:stretch>
        </p:blipFill>
        <p:spPr bwMode="auto">
          <a:xfrm>
            <a:off x="1907704" y="4149080"/>
            <a:ext cx="4482131" cy="252028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39552" y="764704"/>
            <a:ext cx="7611616" cy="4680520"/>
          </a:xfrm>
        </p:spPr>
        <p:style>
          <a:lnRef idx="2">
            <a:schemeClr val="accent1"/>
          </a:lnRef>
          <a:fillRef idx="1">
            <a:schemeClr val="lt1"/>
          </a:fillRef>
          <a:effectRef idx="0">
            <a:schemeClr val="accent1"/>
          </a:effectRef>
          <a:fontRef idx="minor">
            <a:schemeClr val="dk1"/>
          </a:fontRef>
        </p:style>
        <p:txBody>
          <a:bodyPr>
            <a:normAutofit/>
          </a:bodyPr>
          <a:lstStyle/>
          <a:p>
            <a:pPr algn="just">
              <a:lnSpc>
                <a:spcPct val="150000"/>
              </a:lnSpc>
              <a:buNone/>
            </a:pPr>
            <a:r>
              <a:rPr lang="uk-UA" sz="1800" dirty="0" smtClean="0">
                <a:latin typeface="Times New Roman" pitchFamily="18" charset="0"/>
                <a:cs typeface="Times New Roman" pitchFamily="18" charset="0"/>
              </a:rPr>
              <a:t>     При митному контролі митні органи можуть застосовувати спрощений пільговий порядок проходження туристів двома коридорами: "зеленим" і "червоним". "Червоний" коридор використовується для декларування товарів у письмовій формі, "зелений" — в усній. Застосування двох коридорів (каналів) забезпечує прискорення руху пасажиропотоку через державний кордон" збільшення пропускної здатності пунктів пропуску, спрощує роботу митних органів. Безпосередньо перед двоканальною системою митного контролю створюється інформаційна зона (стенди, щити, табло, буклети), призначена для того, щоб туристи могли зробити свідомий вибір форми декларування товарів і відповідного коридору.</a:t>
            </a:r>
          </a:p>
          <a:p>
            <a:pPr>
              <a:buNone/>
            </a:pPr>
            <a:endParaRPr lang="uk-U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755576" y="836712"/>
            <a:ext cx="7467600" cy="4873752"/>
          </a:xfrm>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r>
              <a:rPr lang="uk-UA" sz="2100" dirty="0" smtClean="0">
                <a:latin typeface="Times New Roman" pitchFamily="18" charset="0"/>
                <a:cs typeface="Times New Roman" pitchFamily="18" charset="0"/>
              </a:rPr>
              <a:t>При перетині кордонів усі особи однаково відповідальні за сплату мита, податків на додаткову вартість і акцизів, митних зборів. Предмети особистого споживання, які туристи переміщують через кордон, практично в усіх державах звільнені від митних платежів, якщо їх кількість не перевищує визначених меж.</a:t>
            </a:r>
          </a:p>
          <a:p>
            <a:r>
              <a:rPr lang="uk-UA" sz="2100" dirty="0" smtClean="0">
                <a:latin typeface="Times New Roman" pitchFamily="18" charset="0"/>
                <a:cs typeface="Times New Roman" pitchFamily="18" charset="0"/>
              </a:rPr>
              <a:t>Призначення ввезених товарів зумовлюється врахуванням таких факторів:</a:t>
            </a:r>
          </a:p>
          <a:p>
            <a:r>
              <a:rPr lang="uk-UA" sz="2100" dirty="0" smtClean="0">
                <a:latin typeface="Times New Roman" pitchFamily="18" charset="0"/>
                <a:cs typeface="Times New Roman" pitchFamily="18" charset="0"/>
              </a:rPr>
              <a:t>—  характеру товарів (їхніх споживчих властивостей, традиційної практики застосування); наприклад, при ввезенні-вивезенні товарів, які звичайно не використовуються у побуті (промислове устаткування, вантажні автомобілі), потрібно довести, що вони необхідні для особистого споживання;</a:t>
            </a:r>
          </a:p>
          <a:p>
            <a:r>
              <a:rPr lang="uk-UA" sz="2100" dirty="0" smtClean="0">
                <a:latin typeface="Times New Roman" pitchFamily="18" charset="0"/>
                <a:cs typeface="Times New Roman" pitchFamily="18" charset="0"/>
              </a:rPr>
              <a:t>— частоти переміщення товарів — якщо турист періодично ввозить (вивозить) однорідні товари, він повинен довести, що робить це не з комерційною метою;</a:t>
            </a:r>
          </a:p>
          <a:p>
            <a:r>
              <a:rPr lang="uk-UA" sz="2100" dirty="0" smtClean="0">
                <a:latin typeface="Times New Roman" pitchFamily="18" charset="0"/>
                <a:cs typeface="Times New Roman" pitchFamily="18" charset="0"/>
              </a:rPr>
              <a:t>— обставин поїздки (мета поїздки, тривалість, країна перебування, сума ввезеної чи вивезеної валюти).</a:t>
            </a:r>
          </a:p>
          <a:p>
            <a:pPr>
              <a:buNone/>
            </a:pPr>
            <a:endParaRPr lang="uk-U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36</TotalTime>
  <Words>896</Words>
  <Application>Microsoft Office PowerPoint</Application>
  <PresentationFormat>Экран (4:3)</PresentationFormat>
  <Paragraphs>45</Paragraphs>
  <Slides>16</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16</vt:i4>
      </vt:variant>
    </vt:vector>
  </HeadingPairs>
  <TitlesOfParts>
    <vt:vector size="21" baseType="lpstr">
      <vt:lpstr>Century Schoolbook</vt:lpstr>
      <vt:lpstr>Times New Roman</vt:lpstr>
      <vt:lpstr>Wingdings</vt:lpstr>
      <vt:lpstr>Wingdings 2</vt:lpstr>
      <vt:lpstr>Эркер</vt:lpstr>
      <vt:lpstr>ВИДИ ТУРИСТИЧНИХ ФОРМАЛЬНОСТЕЙ ТА УМОВИ ЇХ ВИКОНАННЯ </vt:lpstr>
      <vt:lpstr>1. Паспортні формальності </vt:lpstr>
      <vt:lpstr>Презентация PowerPoint</vt:lpstr>
      <vt:lpstr>Презентация PowerPoint</vt:lpstr>
      <vt:lpstr>Презентация PowerPoint</vt:lpstr>
      <vt:lpstr>Презентация PowerPoint</vt:lpstr>
      <vt:lpstr>2. Митні формальності та валютний контроль </vt:lpstr>
      <vt:lpstr>Презентация PowerPoint</vt:lpstr>
      <vt:lpstr>Презентация PowerPoint</vt:lpstr>
      <vt:lpstr>Презентация PowerPoint</vt:lpstr>
      <vt:lpstr>Презентация PowerPoint</vt:lpstr>
      <vt:lpstr>3. Медико-санітарні формальності </vt:lpstr>
      <vt:lpstr>Презентация PowerPoint</vt:lpstr>
      <vt:lpstr>Презентация PowerPoint</vt:lpstr>
      <vt:lpstr>Презентация PowerPoint</vt:lpstr>
      <vt:lpstr>Дякую за увагу!</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ВИДИ ТУРИСТИЧНИХ ФОРМАЛЬНОСТЕЙ ТА УМОВИ ЇХ ВИКОНАННЯ</dc:title>
  <dc:creator>Катя</dc:creator>
  <cp:lastModifiedBy>Asus</cp:lastModifiedBy>
  <cp:revision>4</cp:revision>
  <dcterms:created xsi:type="dcterms:W3CDTF">2019-02-22T12:16:20Z</dcterms:created>
  <dcterms:modified xsi:type="dcterms:W3CDTF">2019-02-25T00:14:17Z</dcterms:modified>
</cp:coreProperties>
</file>