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8" r:id="rId6"/>
    <p:sldId id="265" r:id="rId7"/>
    <p:sldId id="262" r:id="rId8"/>
    <p:sldId id="259" r:id="rId9"/>
    <p:sldId id="260" r:id="rId10"/>
    <p:sldId id="261" r:id="rId11"/>
    <p:sldId id="266" r:id="rId12"/>
    <p:sldId id="263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3" autoAdjust="0"/>
    <p:restoredTop sz="94660"/>
  </p:normalViewPr>
  <p:slideViewPr>
    <p:cSldViewPr snapToGrid="0">
      <p:cViewPr varScale="1">
        <p:scale>
          <a:sx n="42" d="100"/>
          <a:sy n="42" d="100"/>
        </p:scale>
        <p:origin x="98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53" y="1464009"/>
            <a:ext cx="7766936" cy="1646302"/>
          </a:xfrm>
        </p:spPr>
        <p:txBody>
          <a:bodyPr/>
          <a:lstStyle/>
          <a:p>
            <a:r>
              <a:rPr lang="uk-UA" dirty="0" smtClean="0"/>
              <a:t>Дисципліна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0908" y="3328022"/>
            <a:ext cx="7993984" cy="1096899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/>
              <a:t>Управління бізнес процесами у </a:t>
            </a:r>
            <a:r>
              <a:rPr lang="uk-UA" sz="2800" dirty="0" err="1"/>
              <a:t>г</a:t>
            </a:r>
            <a:r>
              <a:rPr lang="uk-UA" sz="2800" dirty="0" err="1" smtClean="0"/>
              <a:t>отельно</a:t>
            </a:r>
            <a:r>
              <a:rPr lang="uk-UA" sz="2800" dirty="0" smtClean="0"/>
              <a:t>-ресторанному бізнесі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271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Заклад ресторанного бізнесу можна назвати сучасним, отже, бути впевненим в його тривалій конкурентоспроможності та стійкості, якщо він має такі властивості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053" y="3040155"/>
            <a:ext cx="8596668" cy="3880773"/>
          </a:xfrm>
        </p:spPr>
        <p:txBody>
          <a:bodyPr/>
          <a:lstStyle/>
          <a:p>
            <a:pPr>
              <a:buAutoNum type="arabicParenR"/>
            </a:pPr>
            <a:r>
              <a:rPr lang="uk-UA" dirty="0" smtClean="0"/>
              <a:t>формалізовані та налагоджені основні бізнес-процеси підприємства; </a:t>
            </a:r>
          </a:p>
          <a:p>
            <a:pPr>
              <a:buAutoNum type="arabicParenR"/>
            </a:pPr>
            <a:r>
              <a:rPr lang="uk-UA" dirty="0" smtClean="0"/>
              <a:t> управління підприємством є активним, постійно націленим на інновації, ґрунтується на вибраній стратегії; </a:t>
            </a:r>
          </a:p>
          <a:p>
            <a:pPr>
              <a:buAutoNum type="arabicParenR"/>
            </a:pPr>
            <a:r>
              <a:rPr lang="uk-UA" dirty="0" smtClean="0"/>
              <a:t>управління підприємством є автоматизованим;</a:t>
            </a:r>
          </a:p>
          <a:p>
            <a:pPr>
              <a:buAutoNum type="arabicParenR"/>
            </a:pPr>
            <a:r>
              <a:rPr lang="uk-UA" dirty="0" smtClean="0"/>
              <a:t> персонал навчений, в його роботі переважає </a:t>
            </a:r>
            <a:r>
              <a:rPr lang="uk-UA" dirty="0" err="1" smtClean="0"/>
              <a:t>клієнто</a:t>
            </a:r>
            <a:r>
              <a:rPr lang="uk-UA" dirty="0" smtClean="0"/>
              <a:t>-орієнтований підхід; </a:t>
            </a:r>
          </a:p>
          <a:p>
            <a:pPr>
              <a:buAutoNum type="arabicParenR"/>
            </a:pPr>
            <a:r>
              <a:rPr lang="uk-UA" dirty="0" smtClean="0"/>
              <a:t>визначено стратегію підприємства, операційне та фінансове планування здійснюється на основі стратегічного плану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292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1407" y="426721"/>
            <a:ext cx="7680033" cy="6159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675" y="2116183"/>
            <a:ext cx="38927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Бізнес-процеси готелю можна поділити на процеси виробництва (приготування їжі, робота бару з приготування напоїв, різних десертів) та процеси надання послуг з: розміщення, розваг, прання тощо. Далі наведено приклад системи бізнес-процесів готелю.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645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103" y="1628503"/>
            <a:ext cx="8559899" cy="44128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Література</a:t>
            </a:r>
            <a:r>
              <a:rPr lang="ru-RU" dirty="0"/>
              <a:t>. 1. Андерсен </a:t>
            </a:r>
            <a:r>
              <a:rPr lang="ru-RU" dirty="0" err="1"/>
              <a:t>Бьёрн</a:t>
            </a:r>
            <a:r>
              <a:rPr lang="ru-RU" dirty="0"/>
              <a:t>. Бизнес-процессы. Инструменты совершенствования. / Пер. с англ. С.В. </a:t>
            </a:r>
            <a:r>
              <a:rPr lang="ru-RU" dirty="0" err="1"/>
              <a:t>Ариничева</a:t>
            </a:r>
            <a:r>
              <a:rPr lang="ru-RU" dirty="0"/>
              <a:t>/ Науч. ред. Ю.П. Адлер М.: РИА «Стандарты и качество», 2003, — 272 с. </a:t>
            </a:r>
            <a:r>
              <a:rPr lang="ru-RU" dirty="0" err="1"/>
              <a:t>илл</a:t>
            </a:r>
            <a:r>
              <a:rPr lang="ru-RU" dirty="0"/>
              <a:t>. — (Серия «Практический менеджмент»). 2. </a:t>
            </a:r>
            <a:r>
              <a:rPr lang="ru-RU" dirty="0" err="1"/>
              <a:t>Горлачук</a:t>
            </a:r>
            <a:r>
              <a:rPr lang="ru-RU" dirty="0"/>
              <a:t> В. В. </a:t>
            </a:r>
            <a:r>
              <a:rPr lang="ru-RU" dirty="0" err="1"/>
              <a:t>Економіка</a:t>
            </a:r>
            <a:r>
              <a:rPr lang="ru-RU" dirty="0"/>
              <a:t> </a:t>
            </a:r>
            <a:r>
              <a:rPr lang="ru-RU" dirty="0" err="1"/>
              <a:t>підприємства</a:t>
            </a:r>
            <a:r>
              <a:rPr lang="ru-RU" dirty="0"/>
              <a:t> : [</a:t>
            </a:r>
            <a:r>
              <a:rPr lang="ru-RU" dirty="0" err="1"/>
              <a:t>навчальний</a:t>
            </a:r>
            <a:r>
              <a:rPr lang="ru-RU" dirty="0"/>
              <a:t> </a:t>
            </a:r>
            <a:r>
              <a:rPr lang="ru-RU" dirty="0" err="1"/>
              <a:t>посібник</a:t>
            </a:r>
            <a:r>
              <a:rPr lang="ru-RU" dirty="0"/>
              <a:t>] / В. В. </a:t>
            </a:r>
            <a:r>
              <a:rPr lang="ru-RU" dirty="0" err="1"/>
              <a:t>Горлачук</a:t>
            </a:r>
            <a:r>
              <a:rPr lang="ru-RU" dirty="0"/>
              <a:t>, І. Г. </a:t>
            </a:r>
            <a:r>
              <a:rPr lang="ru-RU" dirty="0" err="1"/>
              <a:t>Яненкова</a:t>
            </a:r>
            <a:r>
              <a:rPr lang="ru-RU" dirty="0"/>
              <a:t>. – </a:t>
            </a:r>
            <a:r>
              <a:rPr lang="ru-RU" dirty="0" err="1"/>
              <a:t>Миколаїв</a:t>
            </a:r>
            <a:r>
              <a:rPr lang="ru-RU" dirty="0"/>
              <a:t> : Вид-во ЧДУ </a:t>
            </a:r>
            <a:r>
              <a:rPr lang="ru-RU" dirty="0" err="1"/>
              <a:t>ім</a:t>
            </a:r>
            <a:r>
              <a:rPr lang="ru-RU" dirty="0"/>
              <a:t>. Петра </a:t>
            </a:r>
            <a:r>
              <a:rPr lang="ru-RU" dirty="0" err="1"/>
              <a:t>Могили</a:t>
            </a:r>
            <a:r>
              <a:rPr lang="ru-RU" dirty="0"/>
              <a:t>, 2010. – 344 с. 3. Денисенко Л. О., </a:t>
            </a:r>
            <a:r>
              <a:rPr lang="ru-RU" dirty="0" err="1"/>
              <a:t>Шацька</a:t>
            </a:r>
            <a:r>
              <a:rPr lang="ru-RU" dirty="0"/>
              <a:t> С. Є. </a:t>
            </a:r>
            <a:r>
              <a:rPr lang="ru-RU" dirty="0" err="1"/>
              <a:t>Концептуальні</a:t>
            </a:r>
            <a:r>
              <a:rPr lang="ru-RU" dirty="0"/>
              <a:t> засади </a:t>
            </a:r>
            <a:r>
              <a:rPr lang="ru-RU" dirty="0" err="1"/>
              <a:t>класифікації</a:t>
            </a:r>
            <a:r>
              <a:rPr lang="ru-RU" dirty="0"/>
              <a:t> </a:t>
            </a:r>
            <a:r>
              <a:rPr lang="ru-RU" dirty="0" err="1"/>
              <a:t>бізнес-процесів</a:t>
            </a:r>
            <a:r>
              <a:rPr lang="ru-RU" dirty="0"/>
              <a:t>, як </a:t>
            </a:r>
            <a:r>
              <a:rPr lang="ru-RU" dirty="0" err="1"/>
              <a:t>основи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бізнес-системи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. [Электронный ресурс] / Л.О. Денисенко, С.Є. </a:t>
            </a:r>
            <a:r>
              <a:rPr lang="ru-RU" dirty="0" err="1"/>
              <a:t>Шацька</a:t>
            </a:r>
            <a:r>
              <a:rPr lang="ru-RU" dirty="0"/>
              <a:t>. – Режим доступу: </a:t>
            </a:r>
            <a:r>
              <a:rPr lang="en-US" dirty="0"/>
              <a:t>http://www.economy.nayka.com.ua/?op=1&amp;z=1558 4. </a:t>
            </a:r>
            <a:r>
              <a:rPr lang="ru-RU" dirty="0" err="1"/>
              <a:t>Робсон</a:t>
            </a:r>
            <a:r>
              <a:rPr lang="ru-RU" dirty="0"/>
              <a:t> М., </a:t>
            </a:r>
            <a:r>
              <a:rPr lang="ru-RU" dirty="0" err="1"/>
              <a:t>Уллах</a:t>
            </a:r>
            <a:r>
              <a:rPr lang="ru-RU" dirty="0"/>
              <a:t> М. Практическое руководство по реинжинирингу бизнес-процессов. М.: ЮНИТИДАНА, 2003. — 222 с. 5. Хаммер М., </a:t>
            </a:r>
            <a:r>
              <a:rPr lang="ru-RU" dirty="0" err="1"/>
              <a:t>Чампи</a:t>
            </a:r>
            <a:r>
              <a:rPr lang="ru-RU" dirty="0"/>
              <a:t> Дж. Реинжиниринг корпораций: манифест революции в бизнесе. СПб.: Изд-во </a:t>
            </a:r>
            <a:r>
              <a:rPr lang="ru-RU" dirty="0" err="1"/>
              <a:t>СПетер</a:t>
            </a:r>
            <a:r>
              <a:rPr lang="ru-RU" dirty="0"/>
              <a:t>. ун-та, 1977. — 160 с. 6. Чаадаев В.К. Бизнес-процессы в компаниях связи. – М.: Эко-</a:t>
            </a:r>
            <a:r>
              <a:rPr lang="ru-RU" dirty="0" err="1"/>
              <a:t>Трендз</a:t>
            </a:r>
            <a:r>
              <a:rPr lang="ru-RU" dirty="0"/>
              <a:t>, 2004. – 176 с.: </a:t>
            </a:r>
            <a:r>
              <a:rPr lang="ru-RU" dirty="0" err="1"/>
              <a:t>илл</a:t>
            </a:r>
            <a:r>
              <a:rPr lang="ru-RU" dirty="0"/>
              <a:t>. 7. </a:t>
            </a:r>
            <a:r>
              <a:rPr lang="en-US" dirty="0"/>
              <a:t>Ericsson Quality Institute. Business Process Management. Ericsson, Gothenburg Sweden, 1993. — 170 </a:t>
            </a:r>
            <a:r>
              <a:rPr lang="ru-RU" dirty="0"/>
              <a:t>с. 8. </a:t>
            </a:r>
            <a:r>
              <a:rPr lang="en-US" dirty="0"/>
              <a:t>Porter M., Millar V. How Information Gives You Competitive Advantage // Harvard Business Review, 1985, May. — 145 </a:t>
            </a:r>
            <a:r>
              <a:rPr lang="ru-RU" dirty="0"/>
              <a:t>с. </a:t>
            </a:r>
          </a:p>
        </p:txBody>
      </p:sp>
    </p:spTree>
    <p:extLst>
      <p:ext uri="{BB962C8B-B14F-4D97-AF65-F5344CB8AC3E}">
        <p14:creationId xmlns:p14="http://schemas.microsoft.com/office/powerpoint/2010/main" val="40538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531" y="2246811"/>
            <a:ext cx="10083900" cy="2600960"/>
          </a:xfrm>
        </p:spPr>
        <p:txBody>
          <a:bodyPr>
            <a:normAutofit/>
          </a:bodyPr>
          <a:lstStyle/>
          <a:p>
            <a:r>
              <a:rPr lang="uk-UA" sz="8800" dirty="0" smtClean="0"/>
              <a:t>Дякую за увагу!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67586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283" y="400593"/>
            <a:ext cx="9189478" cy="2142309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Мета дисципліни – сформувати у студентів теоретичні та практичні знання та навички з питань управління бізнес-процесами на підприємстві </a:t>
            </a:r>
            <a:r>
              <a:rPr lang="uk-UA" dirty="0" err="1" smtClean="0"/>
              <a:t>готельно</a:t>
            </a:r>
            <a:r>
              <a:rPr lang="uk-UA" dirty="0" smtClean="0"/>
              <a:t>-ресторанного бізнесу: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688" y="3275285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r>
              <a:rPr lang="uk-UA" dirty="0" smtClean="0"/>
              <a:t>У навчальній програмі розглядаються загальні принципи управління підприємством; </a:t>
            </a:r>
          </a:p>
          <a:p>
            <a:r>
              <a:rPr lang="uk-UA" dirty="0" smtClean="0"/>
              <a:t>виробнича діяльність підприємства як мережа процесів; </a:t>
            </a:r>
          </a:p>
          <a:p>
            <a:r>
              <a:rPr lang="uk-UA" dirty="0" smtClean="0"/>
              <a:t>процесний підхід в управлінні підприємством; </a:t>
            </a:r>
          </a:p>
          <a:p>
            <a:r>
              <a:rPr lang="uk-UA" dirty="0" smtClean="0"/>
              <a:t>моделювання бізнес-процесів; </a:t>
            </a:r>
          </a:p>
          <a:p>
            <a:r>
              <a:rPr lang="uk-UA" dirty="0" smtClean="0"/>
              <a:t>методологія бізнес-процесів підприємства.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8470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Після вивчення дисципліни студент повинен уміти: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665" y="2395721"/>
            <a:ext cx="8596668" cy="3880773"/>
          </a:xfrm>
        </p:spPr>
        <p:txBody>
          <a:bodyPr>
            <a:normAutofit/>
          </a:bodyPr>
          <a:lstStyle/>
          <a:p>
            <a:r>
              <a:rPr lang="uk-UA" dirty="0" smtClean="0"/>
              <a:t>визначити потреби споживачів і проектувати продукти підприємства відповідно до них; </a:t>
            </a:r>
          </a:p>
          <a:p>
            <a:r>
              <a:rPr lang="uk-UA" dirty="0" smtClean="0"/>
              <a:t>представляти діяльність організації як мережу бізнес-процесів; </a:t>
            </a:r>
          </a:p>
          <a:p>
            <a:r>
              <a:rPr lang="uk-UA" dirty="0" smtClean="0"/>
              <a:t>визначати входи, виходи окремих процесів, необхідні ресурси; </a:t>
            </a:r>
          </a:p>
          <a:p>
            <a:r>
              <a:rPr lang="uk-UA" dirty="0" smtClean="0"/>
              <a:t> регламентувати та проводити аудит бізнес-процесів; </a:t>
            </a:r>
          </a:p>
          <a:p>
            <a:r>
              <a:rPr lang="uk-UA" dirty="0" smtClean="0"/>
              <a:t> розробляти моделі бізнес-процесів; </a:t>
            </a:r>
          </a:p>
          <a:p>
            <a:r>
              <a:rPr lang="uk-UA" dirty="0" smtClean="0"/>
              <a:t> вимірювати показники бізнес-процесів та ступінь задоволення споживачів; </a:t>
            </a:r>
          </a:p>
          <a:p>
            <a:r>
              <a:rPr lang="uk-UA" dirty="0" smtClean="0"/>
              <a:t> впроваджувати на підприємстві систему якості та підвищувати ефективність її роботи.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91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62" y="174170"/>
            <a:ext cx="9093683" cy="4371703"/>
          </a:xfrm>
        </p:spPr>
        <p:txBody>
          <a:bodyPr>
            <a:normAutofit/>
          </a:bodyPr>
          <a:lstStyle/>
          <a:p>
            <a:r>
              <a:rPr lang="uk-UA" sz="2400" b="1" i="1" dirty="0"/>
              <a:t>Бізнес-процес </a:t>
            </a:r>
            <a:r>
              <a:rPr lang="uk-UA" sz="2400" dirty="0"/>
              <a:t>являє собою сукупність бізнес-операцій, певну кількість внутрішніх видів діяльності, що починаються з одного або більше входів і закінчуються створенням продукції, необхідної клієнту (клієнт - не обов'язково зовнішній відносно підприємства споживач, це може бути підрозділ організації або конкретний працівник).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905" y="3048002"/>
            <a:ext cx="8987244" cy="2366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 smtClean="0"/>
              <a:t>Управління бізнес-процесами у виробництві історично стало першою областю успішного застосування набору методів, що згодом одержали назву "процесного підходу". Підхід до менеджменту з погляду управління бізнес-процесами потребує певного ламання стереотипів, до якої б сфери управління підприємством це не відносилося.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05513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" y="478971"/>
            <a:ext cx="9814560" cy="1451429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Бізнес-процес без розгляду його внутрішньої структури можна подати як об'єкт, що характеризується поняттями, наведеними нижче.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1648" y="2920278"/>
            <a:ext cx="4963668" cy="284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41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4839" y="1497874"/>
            <a:ext cx="8044219" cy="356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6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594" y="496389"/>
            <a:ext cx="8882116" cy="5712821"/>
          </a:xfrm>
        </p:spPr>
        <p:txBody>
          <a:bodyPr>
            <a:normAutofit/>
          </a:bodyPr>
          <a:lstStyle/>
          <a:p>
            <a:r>
              <a:rPr lang="uk-UA" sz="2200" dirty="0" smtClean="0"/>
              <a:t>Діяльність будь-якого окремого підприємства ресторанного господарства може бути представлена набором бізнес-процесів різних рівнів.</a:t>
            </a:r>
          </a:p>
          <a:p>
            <a:endParaRPr lang="uk-UA" dirty="0"/>
          </a:p>
          <a:p>
            <a:r>
              <a:rPr lang="uk-UA" dirty="0" smtClean="0"/>
              <a:t>Вважається, що підприємство має близько двадцяти ключових бізнес-процесів, від виконання яких залежить його успіх на ринку. А загальна кількість бізнес-процесів підприємства може досягати кількох сотень. Одним з перших основних етапів побудови процесно-орієнтованої організації і управління діяльністю підприємства є виділення й класифікація бізнес-процесів. Основу для класифікації бізнес-процесів становлять чотири базові категорії: </a:t>
            </a:r>
          </a:p>
          <a:p>
            <a:pPr marL="0" indent="0">
              <a:buNone/>
            </a:pPr>
            <a:r>
              <a:rPr lang="uk-UA" dirty="0" smtClean="0"/>
              <a:t>– основні бізнес-процеси; </a:t>
            </a:r>
          </a:p>
          <a:p>
            <a:pPr marL="0" indent="0">
              <a:buNone/>
            </a:pPr>
            <a:r>
              <a:rPr lang="uk-UA" dirty="0" smtClean="0"/>
              <a:t>– забезпечуючи бізнес-процеси; </a:t>
            </a:r>
          </a:p>
          <a:p>
            <a:pPr marL="0" indent="0">
              <a:buNone/>
            </a:pPr>
            <a:r>
              <a:rPr lang="uk-UA" dirty="0" smtClean="0"/>
              <a:t>– управлінські бізнес-процеси; </a:t>
            </a:r>
          </a:p>
          <a:p>
            <a:pPr marL="0" indent="0">
              <a:buNone/>
            </a:pPr>
            <a:r>
              <a:rPr lang="uk-UA" dirty="0" smtClean="0"/>
              <a:t>– бізнес-процеси розвитку.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7971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786" y="39274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 err="1" smtClean="0"/>
              <a:t>Готельно</a:t>
            </a:r>
            <a:r>
              <a:rPr lang="uk-UA" sz="2000" dirty="0" smtClean="0"/>
              <a:t>-ресторанний бізнес є цілісною структурою, в якій важливими є всі деталі, все взаємопов’язано: й приготування страв, й психологія та культура обслуговування, й управління продажами, й рекламна та цінова політика. Діяльність суб’єктів господарювання є інтегрованим </a:t>
            </a:r>
            <a:r>
              <a:rPr lang="uk-UA" sz="2000" dirty="0" err="1" smtClean="0"/>
              <a:t>управлінсько</a:t>
            </a:r>
            <a:r>
              <a:rPr lang="uk-UA" sz="2000" dirty="0" smtClean="0"/>
              <a:t>-економіко-технологічним процесом, який усередині підприємства складається з безлічі окремих операцій, які проводяться на різних управлінських, технічних та технологічних щаблях. </a:t>
            </a:r>
            <a:endParaRPr lang="uk-UA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683" y="2801103"/>
            <a:ext cx="5208162" cy="390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7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918" y="314372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 smtClean="0"/>
              <a:t>У сучасних умовах зміни ділового середовища головними завданнями підприємств ресторанного господарства є швидке реагування на зміни та належне вжиття відповідних заходів щодо організації та ведення власного бізнесу.</a:t>
            </a:r>
            <a:endParaRPr lang="uk-UA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205" y="3802107"/>
            <a:ext cx="3877126" cy="282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3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246</TotalTime>
  <Words>749</Words>
  <Application>Microsoft Office PowerPoint</Application>
  <PresentationFormat>Широкоэкранный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Дисципліна</vt:lpstr>
      <vt:lpstr>Мета дисципліни – сформувати у студентів теоретичні та практичні знання та навички з питань управління бізнес-процесами на підприємстві готельно-ресторанного бізнесу: </vt:lpstr>
      <vt:lpstr>Після вивчення дисципліни студент повинен уміти: </vt:lpstr>
      <vt:lpstr>Бізнес-процес являє собою сукупність бізнес-операцій, певну кількість внутрішніх видів діяльності, що починаються з одного або більше входів і закінчуються створенням продукції, необхідної клієнту (клієнт - не обов'язково зовнішній відносно підприємства споживач, це може бути підрозділ організації або конкретний працівник). </vt:lpstr>
      <vt:lpstr>Бізнес-процес без розгляду його внутрішньої структури можна подати як об'єкт, що характеризується поняттями, наведеними нижче.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Заклад ресторанного бізнесу можна назвати сучасним, отже, бути впевненим в його тривалій конкурентоспроможності та стійкості, якщо він має такі властивості:</vt:lpstr>
      <vt:lpstr>Презентация PowerPoint</vt:lpstr>
      <vt:lpstr>Презентация PowerPoint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Дисципліна</dc:title>
  <dc:creator>favorittour.vinnitsa@gmail.com</dc:creator>
  <cp:lastModifiedBy>Asus</cp:lastModifiedBy>
  <cp:revision>11</cp:revision>
  <dcterms:created xsi:type="dcterms:W3CDTF">2019-10-22T16:37:55Z</dcterms:created>
  <dcterms:modified xsi:type="dcterms:W3CDTF">2019-10-30T10:28:10Z</dcterms:modified>
</cp:coreProperties>
</file>