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58" r:id="rId3"/>
    <p:sldId id="266" r:id="rId4"/>
    <p:sldId id="267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2" r:id="rId14"/>
    <p:sldId id="273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61A"/>
    <a:srgbClr val="C1172F"/>
    <a:srgbClr val="7E597F"/>
    <a:srgbClr val="D21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2" d="100"/>
          <a:sy n="42" d="100"/>
        </p:scale>
        <p:origin x="9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7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8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6867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34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191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96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40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1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5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9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17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5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33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4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96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31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016BA-183B-43B2-856F-D51BA743E1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37FA3E-7674-4D44-B867-19757F7913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56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130" y="1667298"/>
            <a:ext cx="10831133" cy="3484251"/>
          </a:xfrm>
        </p:spPr>
        <p:txBody>
          <a:bodyPr>
            <a:normAutofit/>
          </a:bodyPr>
          <a:lstStyle/>
          <a:p>
            <a:pPr algn="ctr"/>
            <a:r>
              <a:rPr lang="uk-UA" sz="4800" i="1" dirty="0" smtClean="0">
                <a:cs typeface="Times New Roman" panose="02020603050405020304" pitchFamily="18" charset="0"/>
              </a:rPr>
              <a:t>Управління якістю продукції та послуг в </a:t>
            </a:r>
            <a:r>
              <a:rPr lang="uk-UA" sz="4800" i="1" dirty="0" err="1" smtClean="0">
                <a:cs typeface="Times New Roman" panose="02020603050405020304" pitchFamily="18" charset="0"/>
              </a:rPr>
              <a:t>готельно</a:t>
            </a:r>
            <a:r>
              <a:rPr lang="uk-UA" sz="4800" i="1" dirty="0" smtClean="0">
                <a:cs typeface="Times New Roman" panose="02020603050405020304" pitchFamily="18" charset="0"/>
              </a:rPr>
              <a:t>-ресторанному господарстві.</a:t>
            </a:r>
            <a:endParaRPr lang="ru-RU" sz="4800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1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3000777" y="206062"/>
            <a:ext cx="6748529" cy="5692461"/>
          </a:xfrm>
          <a:prstGeom prst="triangle">
            <a:avLst/>
          </a:prstGeom>
          <a:solidFill>
            <a:srgbClr val="BEB61A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Загальна якість</a:t>
            </a:r>
          </a:p>
          <a:p>
            <a:pPr algn="ctr"/>
            <a:endParaRPr lang="uk-UA" sz="2000" dirty="0" smtClean="0"/>
          </a:p>
          <a:p>
            <a:pPr algn="ctr"/>
            <a:endParaRPr lang="uk-UA" sz="2000" dirty="0"/>
          </a:p>
          <a:p>
            <a:pPr algn="ctr"/>
            <a:r>
              <a:rPr lang="uk-UA" sz="2000" b="1" u="sng" dirty="0" smtClean="0"/>
              <a:t>Якість організації</a:t>
            </a:r>
          </a:p>
          <a:p>
            <a:pPr algn="ctr"/>
            <a:endParaRPr lang="uk-UA" sz="2000" dirty="0" smtClean="0"/>
          </a:p>
          <a:p>
            <a:pPr algn="ctr"/>
            <a:endParaRPr lang="uk-UA" sz="2000" dirty="0"/>
          </a:p>
          <a:p>
            <a:pPr algn="ctr"/>
            <a:r>
              <a:rPr lang="uk-UA" sz="2000" b="1" u="sng" dirty="0" smtClean="0"/>
              <a:t>Якість діяльності</a:t>
            </a:r>
          </a:p>
          <a:p>
            <a:pPr algn="ctr"/>
            <a:endParaRPr lang="uk-UA" sz="2000" dirty="0" smtClean="0"/>
          </a:p>
          <a:p>
            <a:pPr algn="ctr"/>
            <a:endParaRPr lang="uk-UA" sz="2000" dirty="0"/>
          </a:p>
          <a:p>
            <a:pPr algn="ctr"/>
            <a:r>
              <a:rPr lang="uk-UA" sz="2000" b="1" u="sng" dirty="0" smtClean="0"/>
              <a:t>Якість продукції</a:t>
            </a:r>
          </a:p>
          <a:p>
            <a:pPr algn="ctr"/>
            <a:endParaRPr lang="uk-UA" sz="2000" dirty="0"/>
          </a:p>
          <a:p>
            <a:pPr algn="ctr"/>
            <a:endParaRPr lang="uk-UA" sz="2000" dirty="0" smtClean="0"/>
          </a:p>
          <a:p>
            <a:pPr algn="ctr"/>
            <a:endParaRPr lang="uk-UA" sz="2000" dirty="0"/>
          </a:p>
          <a:p>
            <a:pPr algn="ctr"/>
            <a:endParaRPr lang="uk-UA" sz="2000" dirty="0" smtClean="0"/>
          </a:p>
          <a:p>
            <a:pPr algn="ctr"/>
            <a:endParaRPr lang="uk-UA" sz="2000" dirty="0" smtClean="0"/>
          </a:p>
        </p:txBody>
      </p:sp>
      <p:sp>
        <p:nvSpPr>
          <p:cNvPr id="7" name="Стрелка вверх 6"/>
          <p:cNvSpPr/>
          <p:nvPr/>
        </p:nvSpPr>
        <p:spPr>
          <a:xfrm>
            <a:off x="6175418" y="4366429"/>
            <a:ext cx="412124" cy="515155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6168980" y="3445097"/>
            <a:ext cx="412124" cy="515155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6156101" y="2537134"/>
            <a:ext cx="425003" cy="515158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3183" y="6195721"/>
            <a:ext cx="3036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«</a:t>
            </a:r>
            <a:r>
              <a:rPr lang="ru-RU" sz="2400" b="1" i="1" dirty="0" err="1"/>
              <a:t>Піраміда</a:t>
            </a:r>
            <a:r>
              <a:rPr lang="ru-RU" sz="2400" b="1" i="1" dirty="0"/>
              <a:t> </a:t>
            </a:r>
            <a:r>
              <a:rPr lang="ru-RU" sz="2400" b="1" i="1" dirty="0" err="1"/>
              <a:t>якості</a:t>
            </a:r>
            <a:r>
              <a:rPr lang="ru-RU" sz="2400" b="1" i="1" dirty="0"/>
              <a:t>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276" y="454517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41702" y="1867433"/>
            <a:ext cx="2524258" cy="9530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Поліпшення</a:t>
            </a:r>
            <a:r>
              <a:rPr lang="ru-RU" b="1" dirty="0"/>
              <a:t> </a:t>
            </a:r>
            <a:r>
              <a:rPr lang="ru-RU" b="1" dirty="0" err="1"/>
              <a:t>якості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1790165" y="1867432"/>
            <a:ext cx="2575774" cy="95303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Планування</a:t>
            </a:r>
            <a:r>
              <a:rPr lang="ru-RU" b="1" dirty="0"/>
              <a:t> </a:t>
            </a:r>
            <a:r>
              <a:rPr lang="ru-RU" b="1" dirty="0" err="1"/>
              <a:t>якості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8641723" y="1867433"/>
            <a:ext cx="2550016" cy="95303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Управління</a:t>
            </a:r>
            <a:r>
              <a:rPr lang="ru-RU" b="1" dirty="0"/>
              <a:t> </a:t>
            </a:r>
            <a:r>
              <a:rPr lang="ru-RU" b="1" dirty="0" err="1"/>
              <a:t>якістю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87134" y="3061054"/>
            <a:ext cx="312956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Вибір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цільового</a:t>
            </a:r>
            <a:r>
              <a:rPr lang="ru-RU" sz="2000" b="1" dirty="0" smtClean="0"/>
              <a:t> ринку;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Визначення</a:t>
            </a:r>
            <a:r>
              <a:rPr lang="ru-RU" sz="2000" b="1" dirty="0" smtClean="0"/>
              <a:t> потреб </a:t>
            </a:r>
            <a:r>
              <a:rPr lang="ru-RU" sz="2000" b="1" dirty="0" err="1" smtClean="0"/>
              <a:t>цільового</a:t>
            </a:r>
            <a:r>
              <a:rPr lang="ru-RU" sz="2000" b="1" dirty="0" smtClean="0"/>
              <a:t> ринку;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/>
              <a:t>Розробка</a:t>
            </a:r>
            <a:r>
              <a:rPr lang="ru-RU" sz="2000" b="1" dirty="0"/>
              <a:t> </a:t>
            </a:r>
            <a:r>
              <a:rPr lang="ru-RU" sz="2000" b="1" dirty="0" err="1" smtClean="0"/>
              <a:t>послуг,що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відповідають</a:t>
            </a:r>
            <a:r>
              <a:rPr lang="ru-RU" sz="2000" b="1" dirty="0" smtClean="0"/>
              <a:t> потребам </a:t>
            </a:r>
            <a:r>
              <a:rPr lang="ru-RU" sz="2000" b="1" dirty="0" err="1" smtClean="0"/>
              <a:t>цільового</a:t>
            </a:r>
            <a:r>
              <a:rPr lang="ru-RU" sz="2000" b="1" dirty="0" smtClean="0"/>
              <a:t> ринку.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41702" y="3061054"/>
            <a:ext cx="30565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Розробка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виробничого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 smtClean="0"/>
              <a:t> </a:t>
            </a:r>
            <a:r>
              <a:rPr lang="ru-RU" sz="2000" b="1" dirty="0"/>
              <a:t>для </a:t>
            </a:r>
            <a:r>
              <a:rPr lang="ru-RU" sz="2000" b="1" dirty="0" err="1"/>
              <a:t>надання</a:t>
            </a:r>
            <a:r>
              <a:rPr lang="ru-RU" sz="2000" b="1" dirty="0"/>
              <a:t> </a:t>
            </a:r>
            <a:r>
              <a:rPr lang="ru-RU" sz="2000" b="1" dirty="0" err="1" smtClean="0"/>
              <a:t>послуг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готельно</a:t>
            </a:r>
            <a:r>
              <a:rPr lang="ru-RU" sz="2000" b="1" dirty="0" smtClean="0"/>
              <a:t>-ресторанного </a:t>
            </a:r>
            <a:r>
              <a:rPr lang="ru-RU" sz="2000" b="1" dirty="0" err="1" smtClean="0"/>
              <a:t>господарства</a:t>
            </a:r>
            <a:r>
              <a:rPr lang="ru-RU" sz="2000" b="1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Оптимізація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виробничого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25815" y="3061055"/>
            <a:ext cx="336567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Перевірка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можливості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випуску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розроблених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послуг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умовах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розробленого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виробничого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b="1" dirty="0" err="1" smtClean="0"/>
              <a:t>Реалізація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виробничого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/>
              <a:t>.</a:t>
            </a:r>
          </a:p>
        </p:txBody>
      </p:sp>
      <p:sp>
        <p:nvSpPr>
          <p:cNvPr id="11" name="Овал 10"/>
          <p:cNvSpPr/>
          <p:nvPr/>
        </p:nvSpPr>
        <p:spPr>
          <a:xfrm>
            <a:off x="4365939" y="257577"/>
            <a:ext cx="4275784" cy="1481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Стратегічні</a:t>
            </a:r>
            <a:r>
              <a:rPr lang="ru-RU" b="1" dirty="0"/>
              <a:t> </a:t>
            </a:r>
            <a:r>
              <a:rPr lang="ru-RU" b="1" dirty="0" err="1"/>
              <a:t>аспекти</a:t>
            </a:r>
            <a:r>
              <a:rPr lang="ru-RU" b="1" dirty="0"/>
              <a:t> </a:t>
            </a:r>
            <a:r>
              <a:rPr lang="ru-RU" b="1" dirty="0" err="1"/>
              <a:t>якості</a:t>
            </a:r>
            <a:r>
              <a:rPr lang="ru-RU" b="1" dirty="0"/>
              <a:t> у </a:t>
            </a:r>
            <a:r>
              <a:rPr lang="ru-RU" b="1" dirty="0" err="1"/>
              <a:t>підприємстві</a:t>
            </a:r>
            <a:r>
              <a:rPr lang="ru-RU" b="1" dirty="0"/>
              <a:t> </a:t>
            </a:r>
            <a:r>
              <a:rPr lang="ru-RU" b="1" dirty="0" err="1" smtClean="0"/>
              <a:t>готельно</a:t>
            </a:r>
            <a:r>
              <a:rPr lang="ru-RU" b="1" dirty="0" smtClean="0"/>
              <a:t>-ресторанного </a:t>
            </a:r>
            <a:r>
              <a:rPr lang="ru-RU" b="1" dirty="0" err="1"/>
              <a:t>господарства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310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9859" y="31715"/>
            <a:ext cx="10036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ДСТУ 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9004–2001 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якістю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Настанови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якістю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мета –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задоволеність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74935" y="1863325"/>
            <a:ext cx="99467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Разом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узгоджену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взаєморозумінню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8 принципах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3834" y="3795941"/>
            <a:ext cx="20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Лідерство</a:t>
            </a:r>
            <a:r>
              <a:rPr lang="ru-RU" sz="2400" b="1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00768" y="4257899"/>
            <a:ext cx="4439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/>
              <a:t>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8085" y="4703817"/>
            <a:ext cx="3126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Процесний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8085" y="5122924"/>
            <a:ext cx="5206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13834" y="5507015"/>
            <a:ext cx="3777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38085" y="5929894"/>
            <a:ext cx="5706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56703" y="6352772"/>
            <a:ext cx="6989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Взаємовигідні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00768" y="3391506"/>
            <a:ext cx="4203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Орієнтація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замовника</a:t>
            </a:r>
            <a:r>
              <a:rPr lang="ru-RU" sz="2400" b="1" dirty="0"/>
              <a:t>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903" y="4835328"/>
            <a:ext cx="2390775" cy="19145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139" y="3558838"/>
            <a:ext cx="2149608" cy="255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6061" y="12879"/>
            <a:ext cx="4455532" cy="55539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+mn-lt"/>
              </a:rPr>
              <a:t>Дослідженню проблем </a:t>
            </a:r>
            <a:endParaRPr lang="ru-RU" sz="2400" dirty="0"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310" y="130539"/>
            <a:ext cx="3463540" cy="25843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36061" y="417846"/>
            <a:ext cx="6938237" cy="4262436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функціонування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розвитку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готельно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-ресторанного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бізнесу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України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були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присвячені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роботи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вітчизняних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фахівців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А.В.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Дубодєдова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Й.М. Голик, О.Л.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Ремеслова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І.В.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Щоголєва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В.В.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Окрепилов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А.В. Вакуленко, Д.І.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Чернявський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Л.В.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Мінкевич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Д.В. Рудаков, Д.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Боуен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Л.Г. Агафонова, Л.В.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Чорненька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М.П.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Мальська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М.І.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Кабушкін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Г.А. Бондаренко, О.С. Кусков, Л.Г.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Лук’янова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інших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Незважаючи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на те,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різним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аспектам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розвитку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сфері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готельно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-ресторанного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господарства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присвячено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немало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наукових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праць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разом з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тим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у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теорії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практиці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особливо в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Україні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залишається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багато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проблемних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і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малодосліджених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питань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230" y="3168201"/>
            <a:ext cx="3177620" cy="353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5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97464" y="224865"/>
            <a:ext cx="10182919" cy="1280890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Зарубіжний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вітчизняний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досвід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свідчать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що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якістю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-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складний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процес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охоплює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організаційний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економічний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соціальний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напрями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діяльності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-ресторанного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підприємства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. За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системним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підходом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якістю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готельно-ресторанних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-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це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сукупність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взаємопов’язаних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суб’єктів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об’єктів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принципів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методів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функцій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орієнтованих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розроблення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задоволення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вимог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до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якості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зниження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витрат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нього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. В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такий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спосіб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якістю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готельно-ресторанних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означає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забезпечення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оптимального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співвідношення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складових</a:t>
            </a:r>
            <a: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  <a:b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</a:b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803" y="3716494"/>
            <a:ext cx="3238500" cy="28765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752" y="3621110"/>
            <a:ext cx="2300489" cy="306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6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809" y="570016"/>
            <a:ext cx="89293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Оскільки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Україна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перебуває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на шляху до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перетворення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туристичну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країну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та 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до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відповідності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європейським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стандартам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необхідно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подолати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нелегкий шлях. 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04809" y="1770345"/>
            <a:ext cx="94960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Отож</a:t>
            </a:r>
            <a: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потрібно</a:t>
            </a:r>
            <a: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розширювати</a:t>
            </a:r>
            <a:r>
              <a:rPr lang="ru-RU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інфраструктуру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-ресторанного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бізнесу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створювати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заклади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для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навчання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персоналу та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підвищення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кваліфікації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Першочерговим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постає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питання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розроблення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власної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нормативно-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правової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бази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яка б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регулювала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якість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надання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у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цій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сфері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. Система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якістю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-ресторанного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господарства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повинна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гарантувати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клієнтові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задоволення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запитів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під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час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обслуговування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в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ресторані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, на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усіх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етапах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і у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всіх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ланках. Тому особливого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значення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набуває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проблема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розроблення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та практичного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застосування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внутрішніх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стандартів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підприємств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,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визначають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загальні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складові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якості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надання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готельно-ресторанних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800000"/>
                </a:solidFill>
                <a:latin typeface="Arial" panose="020B0604020202020204" pitchFamily="34" charset="0"/>
              </a:rPr>
              <a:t>послуг</a:t>
            </a:r>
            <a:r>
              <a:rPr lang="ru-RU" sz="2400" dirty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379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889" y="108955"/>
            <a:ext cx="10298826" cy="1280890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Якість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продукції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послуг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посідає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центральне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місце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розв’язанні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проблеми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конкурентоспроможності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закладів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готельного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і ресторанного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господарства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Підприємство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конкурентоспроможним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умови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продукція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послуги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користуються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попитом,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можливо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за умов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високої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якості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відповідності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вимогам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споживачів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, стандартам й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іншим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+mn-lt"/>
                <a:cs typeface="Times New Roman" panose="02020603050405020304" pitchFamily="18" charset="0"/>
              </a:rPr>
              <a:t>нормативним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документам.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463" y="3701757"/>
            <a:ext cx="3951678" cy="3156243"/>
          </a:xfrm>
        </p:spPr>
      </p:pic>
    </p:spTree>
    <p:extLst>
      <p:ext uri="{BB962C8B-B14F-4D97-AF65-F5344CB8AC3E}">
        <p14:creationId xmlns:p14="http://schemas.microsoft.com/office/powerpoint/2010/main" val="9177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2002" y="336092"/>
            <a:ext cx="5241143" cy="598152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Актуальність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даної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дисципліни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965" y="934244"/>
            <a:ext cx="3810000" cy="47625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72002" y="818334"/>
            <a:ext cx="5472963" cy="569317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обумовлена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тим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всьому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цивілізованому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світі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готельно-ресторанна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сфера є одним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із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найбільш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розповсюджених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видів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малого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бізнесу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тому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заклади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підприємства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ведуть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між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собою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постійну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боротьбу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за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сегментацію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ринку; за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пошук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нових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за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утримання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постійних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споживачів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їхньої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послуг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а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основним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фактором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конкурентоспроможності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підприємств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готельно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-ресторанного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бізнесу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є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якість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їх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або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послуг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58829" y="186228"/>
            <a:ext cx="9320034" cy="1280890"/>
          </a:xfrm>
        </p:spPr>
        <p:txBody>
          <a:bodyPr>
            <a:noAutofit/>
          </a:bodyPr>
          <a:lstStyle/>
          <a:p>
            <a:r>
              <a:rPr lang="ru-RU" sz="2800" dirty="0" err="1">
                <a:solidFill>
                  <a:srgbClr val="800000"/>
                </a:solidFill>
                <a:latin typeface="+mn-lt"/>
              </a:rPr>
              <a:t>Управління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якістю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продукції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та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послуг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відіграє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все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більш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помітну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роль у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сучасних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системах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управління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підприємствами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ресторанного та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готельного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типів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,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оскільки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якість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є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найбільш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вагомим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інструментом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конкурентоспроможності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послуг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. До того ж,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якість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продукції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і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послуг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повинна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гарантувати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їх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безпеку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і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екологічність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,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забезпечувати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можливість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їх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обов’язкової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800000"/>
                </a:solidFill>
                <a:latin typeface="+mn-lt"/>
              </a:rPr>
              <a:t>сертифікації</a:t>
            </a:r>
            <a:r>
              <a:rPr lang="ru-RU" sz="2800" dirty="0">
                <a:solidFill>
                  <a:srgbClr val="800000"/>
                </a:solidFill>
                <a:latin typeface="+mn-lt"/>
              </a:rPr>
              <a:t>.</a:t>
            </a:r>
            <a:endParaRPr lang="ru-RU" sz="28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481" y="3992450"/>
            <a:ext cx="3563156" cy="2672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89" y="3022998"/>
            <a:ext cx="2630107" cy="3493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829" y="4276725"/>
            <a:ext cx="2502338" cy="223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644" y="70635"/>
            <a:ext cx="9963978" cy="1280890"/>
          </a:xfrm>
        </p:spPr>
        <p:txBody>
          <a:bodyPr>
            <a:normAutofit/>
          </a:bodyPr>
          <a:lstStyle/>
          <a:p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Кожне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підприємство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готельно-ресторанної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сфери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повинно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гарантувати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клієнтам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чистоту,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гігієну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чітке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обслуговування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особисту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безпеку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безпеку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майна </a:t>
            </a:r>
            <a:r>
              <a:rPr lang="ru-RU" sz="2000" dirty="0" err="1">
                <a:solidFill>
                  <a:srgbClr val="800000"/>
                </a:solidFill>
                <a:latin typeface="Arial" panose="020B0604020202020204" pitchFamily="34" charset="0"/>
              </a:rPr>
              <a:t>клієнтів</a:t>
            </a:r>
            <a:r>
              <a:rPr lang="ru-RU" sz="2000" dirty="0" smtClean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  <a:r>
              <a:rPr lang="ru-RU" sz="20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srgbClr val="800000"/>
                </a:solidFill>
                <a:latin typeface="Arial" panose="020B0604020202020204" pitchFamily="34" charset="0"/>
              </a:rPr>
              <a:t>Цикл </a:t>
            </a:r>
            <a:r>
              <a:rPr lang="ru-RU" sz="2000" b="1" i="1" dirty="0" err="1">
                <a:solidFill>
                  <a:srgbClr val="800000"/>
                </a:solidFill>
                <a:latin typeface="Arial" panose="020B0604020202020204" pitchFamily="34" charset="0"/>
              </a:rPr>
              <a:t>управління</a:t>
            </a:r>
            <a:r>
              <a:rPr lang="ru-RU" sz="2000" b="1" i="1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800000"/>
                </a:solidFill>
                <a:latin typeface="Arial" panose="020B0604020202020204" pitchFamily="34" charset="0"/>
              </a:rPr>
              <a:t>взаємовідносинами</a:t>
            </a:r>
            <a:r>
              <a:rPr lang="ru-RU" sz="2000" b="1" i="1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800000"/>
                </a:solidFill>
                <a:latin typeface="Arial" panose="020B0604020202020204" pitchFamily="34" charset="0"/>
              </a:rPr>
              <a:t>зі</a:t>
            </a:r>
            <a:r>
              <a:rPr lang="ru-RU" sz="2000" b="1" i="1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000" b="1" i="1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споживачами</a:t>
            </a:r>
            <a:r>
              <a:rPr lang="ru-RU" sz="2000" b="1" i="1" dirty="0">
                <a:solidFill>
                  <a:srgbClr val="800000"/>
                </a:solidFill>
                <a:latin typeface="Arial" panose="020B0604020202020204" pitchFamily="34" charset="0"/>
              </a:rPr>
              <a:t>:</a:t>
            </a:r>
            <a:endParaRPr lang="ru-RU" sz="2000" b="1" i="1" dirty="0"/>
          </a:p>
        </p:txBody>
      </p:sp>
      <p:sp>
        <p:nvSpPr>
          <p:cNvPr id="3" name="Овал 2"/>
          <p:cNvSpPr/>
          <p:nvPr/>
        </p:nvSpPr>
        <p:spPr>
          <a:xfrm>
            <a:off x="5561586" y="1192422"/>
            <a:ext cx="5325414" cy="1209007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Сподівання та потреби клієнтів (очікувана якість)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3931" y="2705611"/>
            <a:ext cx="5325414" cy="53272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Виявлення потреб споживачів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1586" y="3513492"/>
            <a:ext cx="5325414" cy="11467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Переведення потреб і запитів споживачів </a:t>
            </a:r>
            <a:r>
              <a:rPr lang="uk-UA" dirty="0"/>
              <a:t>в</a:t>
            </a:r>
            <a:r>
              <a:rPr lang="uk-UA" dirty="0" smtClean="0"/>
              <a:t> конкретні кількісні характеристики продукції або послуги </a:t>
            </a:r>
          </a:p>
          <a:p>
            <a:pPr algn="ctr"/>
            <a:r>
              <a:rPr lang="uk-UA" dirty="0" smtClean="0"/>
              <a:t>(проектована якість)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27878" y="5021010"/>
            <a:ext cx="5325414" cy="70243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Виробництво продукції надання послуг (реальна якість)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40072" y="6024861"/>
            <a:ext cx="5325413" cy="66970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Сприйняття споживачів (сприйнята якість)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91509" y="2622517"/>
            <a:ext cx="1300766" cy="406099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Зворотній зв</a:t>
            </a:r>
            <a:r>
              <a:rPr lang="en-US" dirty="0" smtClean="0"/>
              <a:t>’</a:t>
            </a:r>
            <a:r>
              <a:rPr lang="uk-UA" dirty="0" err="1" smtClean="0"/>
              <a:t>язок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8059996" y="3237937"/>
            <a:ext cx="328593" cy="275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090897" y="4677216"/>
            <a:ext cx="314582" cy="3437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8103701" y="5720834"/>
            <a:ext cx="305874" cy="304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079627" y="2401429"/>
            <a:ext cx="325852" cy="326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992" y="2641110"/>
            <a:ext cx="1269594" cy="82860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731" y="3739542"/>
            <a:ext cx="1306116" cy="85244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567" y="4944710"/>
            <a:ext cx="1303019" cy="85042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998" y="5881668"/>
            <a:ext cx="1373073" cy="89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22" y="1089276"/>
            <a:ext cx="701663" cy="917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62" y="1089276"/>
            <a:ext cx="724961" cy="948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84" y="1102010"/>
            <a:ext cx="691926" cy="9048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7818" y="2006836"/>
            <a:ext cx="2137893" cy="48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Технічні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30536" y="1994101"/>
            <a:ext cx="2242797" cy="501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Організаційні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07519" y="1994101"/>
            <a:ext cx="2222854" cy="4971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Економічні та соціальні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3498" y="215256"/>
            <a:ext cx="8756875" cy="981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Основні</a:t>
            </a:r>
            <a:r>
              <a:rPr lang="ru-RU" sz="2000" dirty="0"/>
              <a:t> </a:t>
            </a:r>
            <a:r>
              <a:rPr lang="ru-RU" sz="2000" dirty="0" err="1"/>
              <a:t>фактори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якості</a:t>
            </a:r>
            <a:r>
              <a:rPr lang="ru-RU" sz="2000" dirty="0"/>
              <a:t> та </a:t>
            </a:r>
            <a:r>
              <a:rPr lang="ru-RU" sz="2000" dirty="0" err="1"/>
              <a:t>конкурентоспроможності</a:t>
            </a:r>
            <a:r>
              <a:rPr lang="ru-RU" sz="2000" dirty="0"/>
              <a:t> </a:t>
            </a:r>
            <a:r>
              <a:rPr lang="ru-RU" sz="2000" dirty="0" err="1"/>
              <a:t>продукції</a:t>
            </a:r>
            <a:r>
              <a:rPr lang="ru-RU" sz="2000" dirty="0"/>
              <a:t> та </a:t>
            </a:r>
            <a:r>
              <a:rPr lang="ru-RU" sz="2000" dirty="0" err="1"/>
              <a:t>послуг</a:t>
            </a:r>
            <a:r>
              <a:rPr lang="ru-RU" sz="2000" dirty="0"/>
              <a:t> </a:t>
            </a:r>
            <a:r>
              <a:rPr lang="ru-RU" sz="2000" dirty="0" err="1"/>
              <a:t>підприємства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91063" y="2688228"/>
            <a:ext cx="327517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smtClean="0"/>
              <a:t>науки і </a:t>
            </a:r>
            <a:r>
              <a:rPr lang="ru-RU" sz="1600" dirty="0" err="1"/>
              <a:t>техніки</a:t>
            </a:r>
            <a:r>
              <a:rPr lang="ru-RU" sz="1600" dirty="0"/>
              <a:t> в </a:t>
            </a:r>
            <a:r>
              <a:rPr lang="ru-RU" sz="1600" dirty="0" err="1"/>
              <a:t>процесі</a:t>
            </a:r>
            <a:r>
              <a:rPr lang="ru-RU" sz="1600" dirty="0"/>
              <a:t> </a:t>
            </a:r>
            <a:r>
              <a:rPr lang="ru-RU" sz="1600" dirty="0" err="1"/>
              <a:t>проектування</a:t>
            </a:r>
            <a:r>
              <a:rPr lang="ru-RU" sz="1600" dirty="0"/>
              <a:t> </a:t>
            </a:r>
            <a:r>
              <a:rPr lang="ru-RU" sz="1600" dirty="0" err="1"/>
              <a:t>продукції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Запровадження</a:t>
            </a:r>
            <a:r>
              <a:rPr lang="ru-RU" sz="1600" dirty="0"/>
              <a:t> </a:t>
            </a:r>
            <a:r>
              <a:rPr lang="ru-RU" sz="1600" dirty="0" err="1"/>
              <a:t>новітньої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і </a:t>
            </a:r>
            <a:r>
              <a:rPr lang="ru-RU" sz="1600" dirty="0" err="1"/>
              <a:t>суворе</a:t>
            </a:r>
            <a:r>
              <a:rPr lang="ru-RU" sz="1600" dirty="0"/>
              <a:t> </a:t>
            </a:r>
            <a:r>
              <a:rPr lang="ru-RU" sz="1600" dirty="0" err="1"/>
              <a:t>дотримання</a:t>
            </a:r>
            <a:r>
              <a:rPr lang="ru-RU" sz="1600" dirty="0"/>
              <a:t> </a:t>
            </a:r>
            <a:r>
              <a:rPr lang="ru-RU" sz="1600" dirty="0" err="1"/>
              <a:t>технологічної</a:t>
            </a:r>
            <a:r>
              <a:rPr lang="ru-RU" sz="1600" dirty="0"/>
              <a:t> </a:t>
            </a:r>
            <a:r>
              <a:rPr lang="ru-RU" sz="1600" dirty="0" err="1"/>
              <a:t>дисципліни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 </a:t>
            </a:r>
            <a:r>
              <a:rPr lang="ru-RU" sz="1600" dirty="0" err="1"/>
              <a:t>належної</a:t>
            </a:r>
            <a:r>
              <a:rPr lang="ru-RU" sz="1600" dirty="0"/>
              <a:t> </a:t>
            </a:r>
            <a:r>
              <a:rPr lang="ru-RU" sz="1600" dirty="0" err="1"/>
              <a:t>технічної</a:t>
            </a:r>
            <a:r>
              <a:rPr lang="ru-RU" sz="1600" dirty="0"/>
              <a:t> </a:t>
            </a:r>
            <a:r>
              <a:rPr lang="ru-RU" sz="1600" dirty="0" err="1"/>
              <a:t>оснащеності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Удосконалення</a:t>
            </a:r>
            <a:r>
              <a:rPr lang="ru-RU" sz="1600" dirty="0"/>
              <a:t> </a:t>
            </a:r>
            <a:r>
              <a:rPr lang="ru-RU" sz="1600" dirty="0" err="1"/>
              <a:t>застосовуваних</a:t>
            </a:r>
            <a:r>
              <a:rPr lang="ru-RU" sz="1600" dirty="0"/>
              <a:t> </a:t>
            </a:r>
            <a:r>
              <a:rPr lang="ru-RU" sz="1600" dirty="0" err="1"/>
              <a:t>стандартів</a:t>
            </a:r>
            <a:r>
              <a:rPr lang="ru-RU" sz="1600" dirty="0"/>
              <a:t> і </a:t>
            </a:r>
            <a:r>
              <a:rPr lang="ru-RU" sz="1600" dirty="0" err="1"/>
              <a:t>технічних</a:t>
            </a:r>
            <a:r>
              <a:rPr lang="ru-RU" sz="1600" dirty="0"/>
              <a:t> умов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57292" y="2688228"/>
            <a:ext cx="373580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/>
              <a:t>Запровадження</a:t>
            </a:r>
            <a:r>
              <a:rPr lang="ru-RU" sz="1600" dirty="0"/>
              <a:t> </a:t>
            </a:r>
            <a:r>
              <a:rPr lang="ru-RU" sz="1600" dirty="0" err="1" smtClean="0"/>
              <a:t>сучасних</a:t>
            </a:r>
            <a:r>
              <a:rPr lang="ru-RU" sz="1600" dirty="0" smtClean="0"/>
              <a:t> форм </a:t>
            </a:r>
            <a:r>
              <a:rPr lang="ru-RU" sz="1600" dirty="0"/>
              <a:t>і </a:t>
            </a:r>
            <a:r>
              <a:rPr lang="ru-RU" sz="1600" dirty="0" err="1"/>
              <a:t>методів</a:t>
            </a:r>
            <a:r>
              <a:rPr lang="ru-RU" sz="1600" dirty="0"/>
              <a:t> </a:t>
            </a:r>
            <a:r>
              <a:rPr lang="ru-RU" sz="1600" dirty="0" err="1"/>
              <a:t>організації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та </a:t>
            </a:r>
            <a:r>
              <a:rPr lang="ru-RU" sz="1600" dirty="0" err="1"/>
              <a:t>управління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 smtClean="0"/>
              <a:t>Удосконалення</a:t>
            </a:r>
            <a:r>
              <a:rPr lang="ru-RU" sz="1600" dirty="0" smtClean="0"/>
              <a:t> </a:t>
            </a:r>
            <a:r>
              <a:rPr lang="ru-RU" sz="1600" dirty="0" err="1"/>
              <a:t>методів</a:t>
            </a:r>
            <a:r>
              <a:rPr lang="ru-RU" sz="1600" dirty="0"/>
              <a:t> контролю й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масового</a:t>
            </a:r>
            <a:r>
              <a:rPr lang="ru-RU" sz="1600" dirty="0"/>
              <a:t> самоконтролю на </a:t>
            </a:r>
            <a:r>
              <a:rPr lang="ru-RU" sz="1600" dirty="0" err="1"/>
              <a:t>всіх</a:t>
            </a:r>
            <a:r>
              <a:rPr lang="ru-RU" sz="1600" dirty="0"/>
              <a:t> </a:t>
            </a:r>
            <a:r>
              <a:rPr lang="ru-RU" sz="1600" dirty="0" err="1"/>
              <a:t>стадіях</a:t>
            </a:r>
            <a:r>
              <a:rPr lang="ru-RU" sz="1600" dirty="0"/>
              <a:t> </a:t>
            </a:r>
            <a:r>
              <a:rPr lang="ru-RU" sz="1600" dirty="0" err="1"/>
              <a:t>виготовлення</a:t>
            </a:r>
            <a:r>
              <a:rPr lang="ru-RU" sz="1600" dirty="0"/>
              <a:t> </a:t>
            </a:r>
            <a:r>
              <a:rPr lang="ru-RU" sz="1600" dirty="0" err="1"/>
              <a:t>продукції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 smtClean="0"/>
              <a:t>Розширення</a:t>
            </a:r>
            <a:r>
              <a:rPr lang="ru-RU" sz="1600" dirty="0" smtClean="0"/>
              <a:t> </a:t>
            </a:r>
            <a:r>
              <a:rPr lang="ru-RU" sz="1600" dirty="0" err="1"/>
              <a:t>прямих</a:t>
            </a:r>
            <a:r>
              <a:rPr lang="ru-RU" sz="1600" dirty="0"/>
              <a:t> </a:t>
            </a:r>
            <a:r>
              <a:rPr lang="ru-RU" sz="1600" dirty="0" err="1"/>
              <a:t>господарських</a:t>
            </a:r>
            <a:r>
              <a:rPr lang="ru-RU" sz="1600" dirty="0"/>
              <a:t> </a:t>
            </a:r>
            <a:r>
              <a:rPr lang="ru-RU" sz="1600" dirty="0" err="1"/>
              <a:t>зв’язків</a:t>
            </a:r>
            <a:r>
              <a:rPr lang="ru-RU" sz="1600" dirty="0"/>
              <a:t> </a:t>
            </a:r>
            <a:r>
              <a:rPr lang="ru-RU" sz="1600" dirty="0" err="1"/>
              <a:t>між</a:t>
            </a:r>
            <a:r>
              <a:rPr lang="ru-RU" sz="1600" dirty="0"/>
              <a:t> </a:t>
            </a:r>
            <a:r>
              <a:rPr lang="ru-RU" sz="1600" dirty="0" err="1"/>
              <a:t>виробниками</a:t>
            </a:r>
            <a:r>
              <a:rPr lang="ru-RU" sz="1600" dirty="0"/>
              <a:t> та </a:t>
            </a:r>
            <a:r>
              <a:rPr lang="ru-RU" sz="1600" dirty="0" err="1"/>
              <a:t>споживачами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Узагальнення</a:t>
            </a:r>
            <a:r>
              <a:rPr lang="ru-RU" sz="1600" dirty="0"/>
              <a:t> та </a:t>
            </a:r>
            <a:r>
              <a:rPr lang="ru-RU" sz="1600" dirty="0" err="1"/>
              <a:t>використання</a:t>
            </a:r>
            <a:r>
              <a:rPr lang="ru-RU" sz="1600" dirty="0"/>
              <a:t> передового </a:t>
            </a:r>
            <a:r>
              <a:rPr lang="ru-RU" sz="1600" dirty="0" err="1"/>
              <a:t>вітчизняного</a:t>
            </a:r>
            <a:r>
              <a:rPr lang="ru-RU" sz="1600" dirty="0"/>
              <a:t> </a:t>
            </a:r>
            <a:r>
              <a:rPr lang="ru-RU" sz="1600" dirty="0" smtClean="0"/>
              <a:t>та </a:t>
            </a:r>
            <a:r>
              <a:rPr lang="ru-RU" sz="1600" dirty="0" err="1" smtClean="0"/>
              <a:t>зарубіжного</a:t>
            </a:r>
            <a:r>
              <a:rPr lang="ru-RU" sz="1600" dirty="0" smtClean="0"/>
              <a:t> </a:t>
            </a:r>
            <a:r>
              <a:rPr lang="ru-RU" sz="1600" dirty="0" err="1"/>
              <a:t>досвіду</a:t>
            </a:r>
            <a:r>
              <a:rPr lang="ru-RU" sz="1600" dirty="0"/>
              <a:t> в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підвищення</a:t>
            </a:r>
            <a:r>
              <a:rPr lang="ru-RU" sz="1600" dirty="0"/>
              <a:t> </a:t>
            </a:r>
            <a:r>
              <a:rPr lang="ru-RU" sz="1600" dirty="0" err="1"/>
              <a:t>конкурентоспроможності</a:t>
            </a:r>
            <a:r>
              <a:rPr lang="ru-RU" sz="1600" dirty="0"/>
              <a:t> </a:t>
            </a:r>
            <a:r>
              <a:rPr lang="ru-RU" sz="1600" dirty="0" err="1"/>
              <a:t>продукції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45509" y="2688228"/>
            <a:ext cx="39666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/>
              <a:t>Застосування</a:t>
            </a:r>
            <a:r>
              <a:rPr lang="ru-RU" sz="1600" dirty="0"/>
              <a:t> </a:t>
            </a:r>
            <a:r>
              <a:rPr lang="ru-RU" sz="1600" dirty="0" err="1"/>
              <a:t>узгодженої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прогнозування</a:t>
            </a:r>
            <a:r>
              <a:rPr lang="ru-RU" sz="1600" dirty="0"/>
              <a:t> і </a:t>
            </a:r>
            <a:r>
              <a:rPr lang="ru-RU" sz="1600" dirty="0" err="1"/>
              <a:t>планування</a:t>
            </a:r>
            <a:r>
              <a:rPr lang="ru-RU" sz="1600" dirty="0"/>
              <a:t> </a:t>
            </a:r>
            <a:r>
              <a:rPr lang="ru-RU" sz="1600" dirty="0" err="1"/>
              <a:t>необхідного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</a:t>
            </a:r>
            <a:r>
              <a:rPr lang="ru-RU" sz="1600" dirty="0" err="1" smtClean="0"/>
              <a:t>якості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продукції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 smtClean="0"/>
              <a:t>Установлення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прийнятних</a:t>
            </a:r>
            <a:r>
              <a:rPr lang="ru-RU" sz="1600" dirty="0" smtClean="0"/>
              <a:t> для </a:t>
            </a:r>
            <a:r>
              <a:rPr lang="ru-RU" sz="1600" dirty="0" err="1"/>
              <a:t>виробників</a:t>
            </a:r>
            <a:r>
              <a:rPr lang="ru-RU" sz="1600" dirty="0"/>
              <a:t> і </a:t>
            </a:r>
            <a:r>
              <a:rPr lang="ru-RU" sz="1600" dirty="0" err="1"/>
              <a:t>споживачів</a:t>
            </a:r>
            <a:r>
              <a:rPr lang="ru-RU" sz="1600" dirty="0"/>
              <a:t> </a:t>
            </a:r>
            <a:r>
              <a:rPr lang="ru-RU" sz="1600" dirty="0" err="1" smtClean="0"/>
              <a:t>цін</a:t>
            </a:r>
            <a:r>
              <a:rPr lang="ru-RU" sz="1600" dirty="0" smtClean="0"/>
              <a:t> на </a:t>
            </a:r>
            <a:r>
              <a:rPr lang="ru-RU" sz="1600" dirty="0" err="1"/>
              <a:t>окремі</a:t>
            </a:r>
            <a:r>
              <a:rPr lang="ru-RU" sz="1600" dirty="0"/>
              <a:t> </a:t>
            </a:r>
            <a:r>
              <a:rPr lang="ru-RU" sz="1600" dirty="0" err="1"/>
              <a:t>види</a:t>
            </a:r>
            <a:r>
              <a:rPr lang="ru-RU" sz="1600" dirty="0"/>
              <a:t> </a:t>
            </a:r>
            <a:r>
              <a:rPr lang="ru-RU" sz="1600" dirty="0" err="1"/>
              <a:t>товарів</a:t>
            </a:r>
            <a:r>
              <a:rPr lang="ru-RU" sz="1600" dirty="0"/>
              <a:t> і </a:t>
            </a:r>
            <a:r>
              <a:rPr lang="ru-RU" sz="1600" dirty="0" err="1"/>
              <a:t>послуг</a:t>
            </a:r>
            <a:r>
              <a:rPr lang="ru-RU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ефективної</a:t>
            </a:r>
            <a:endParaRPr lang="ru-RU" sz="1600" dirty="0"/>
          </a:p>
          <a:p>
            <a:r>
              <a:rPr lang="ru-RU" sz="1600" dirty="0" smtClean="0"/>
              <a:t>      </a:t>
            </a:r>
            <a:r>
              <a:rPr lang="ru-RU" sz="1600" dirty="0" err="1" smtClean="0"/>
              <a:t>мотивації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праці</a:t>
            </a:r>
            <a:r>
              <a:rPr lang="ru-RU" sz="1600" dirty="0" smtClean="0"/>
              <a:t>;</a:t>
            </a:r>
            <a:endParaRPr lang="ru-RU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err="1" smtClean="0"/>
              <a:t>Усебічна</a:t>
            </a:r>
            <a:r>
              <a:rPr lang="ru-RU" sz="1600" dirty="0" smtClean="0"/>
              <a:t> </a:t>
            </a:r>
            <a:r>
              <a:rPr lang="ru-RU" sz="1600" dirty="0" err="1"/>
              <a:t>активізація</a:t>
            </a:r>
            <a:r>
              <a:rPr lang="ru-RU" sz="1600" dirty="0"/>
              <a:t> </a:t>
            </a:r>
            <a:r>
              <a:rPr lang="ru-RU" sz="1600" dirty="0" err="1"/>
              <a:t>людського</a:t>
            </a:r>
            <a:r>
              <a:rPr lang="ru-RU" sz="1600" dirty="0"/>
              <a:t> </a:t>
            </a:r>
            <a:r>
              <a:rPr lang="ru-RU" sz="1600" dirty="0" err="1"/>
              <a:t>чинника</a:t>
            </a:r>
            <a:r>
              <a:rPr lang="ru-RU" sz="1600" dirty="0"/>
              <a:t> та </a:t>
            </a:r>
            <a:r>
              <a:rPr lang="ru-RU" sz="1600" dirty="0" err="1"/>
              <a:t>проведення</a:t>
            </a:r>
            <a:r>
              <a:rPr lang="ru-RU" sz="1600" dirty="0"/>
              <a:t> </a:t>
            </a:r>
            <a:r>
              <a:rPr lang="ru-RU" sz="1600" dirty="0" err="1"/>
              <a:t>кадрової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, </a:t>
            </a:r>
            <a:r>
              <a:rPr lang="ru-RU" sz="1600" dirty="0" err="1"/>
              <a:t>адаптованої</a:t>
            </a:r>
            <a:r>
              <a:rPr lang="ru-RU" sz="1600" dirty="0"/>
              <a:t> </a:t>
            </a:r>
            <a:r>
              <a:rPr lang="ru-RU" sz="1600" dirty="0" smtClean="0"/>
              <a:t>до </a:t>
            </a:r>
            <a:r>
              <a:rPr lang="ru-RU" sz="1600" dirty="0" err="1" smtClean="0"/>
              <a:t>ринкових</a:t>
            </a:r>
            <a:r>
              <a:rPr lang="ru-RU" sz="1600" dirty="0" smtClean="0"/>
              <a:t> </a:t>
            </a:r>
            <a:r>
              <a:rPr lang="ru-RU" sz="1600" dirty="0"/>
              <a:t>умов </a:t>
            </a:r>
            <a:r>
              <a:rPr lang="ru-RU" sz="1600" dirty="0" smtClean="0"/>
              <a:t>       </a:t>
            </a:r>
            <a:r>
              <a:rPr lang="ru-RU" sz="1600" dirty="0" err="1" smtClean="0"/>
              <a:t>господарювання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172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2839" y="515156"/>
            <a:ext cx="63278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/>
              <a:t>Забезпечення</a:t>
            </a:r>
            <a:r>
              <a:rPr lang="ru-RU" sz="2800" b="1" i="1" dirty="0"/>
              <a:t> </a:t>
            </a:r>
            <a:r>
              <a:rPr lang="ru-RU" sz="2800" b="1" i="1" dirty="0" err="1"/>
              <a:t>якості</a:t>
            </a:r>
            <a:r>
              <a:rPr lang="ru-RU" sz="2800" b="1" i="1" dirty="0"/>
              <a:t> </a:t>
            </a:r>
            <a:r>
              <a:rPr lang="ru-RU" sz="2800" dirty="0" smtClean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дії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плануються</a:t>
            </a:r>
            <a:r>
              <a:rPr lang="ru-RU" sz="2800" dirty="0"/>
              <a:t> та систематично </a:t>
            </a:r>
            <a:r>
              <a:rPr lang="ru-RU" sz="2800" dirty="0" err="1"/>
              <a:t>виконуються</a:t>
            </a:r>
            <a:r>
              <a:rPr lang="ru-RU" sz="2800" dirty="0"/>
              <a:t> </a:t>
            </a:r>
            <a:r>
              <a:rPr lang="ru-RU" sz="2800" dirty="0" err="1"/>
              <a:t>організацією-виробником</a:t>
            </a:r>
            <a:r>
              <a:rPr lang="ru-RU" sz="2800" dirty="0"/>
              <a:t> (</a:t>
            </a:r>
            <a:r>
              <a:rPr lang="ru-RU" sz="2800" dirty="0" err="1"/>
              <a:t>постачальником</a:t>
            </a:r>
            <a:r>
              <a:rPr lang="ru-RU" sz="2800" dirty="0"/>
              <a:t>) та </a:t>
            </a:r>
            <a:r>
              <a:rPr lang="ru-RU" sz="2800" dirty="0" err="1"/>
              <a:t>створюють</a:t>
            </a:r>
            <a:r>
              <a:rPr lang="ru-RU" sz="2800" dirty="0"/>
              <a:t> </a:t>
            </a:r>
            <a:r>
              <a:rPr lang="ru-RU" sz="2800" dirty="0" err="1"/>
              <a:t>упевненість</a:t>
            </a:r>
            <a:r>
              <a:rPr lang="ru-RU" sz="2800" dirty="0"/>
              <a:t> у тому,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якість</a:t>
            </a:r>
            <a:r>
              <a:rPr lang="ru-RU" sz="2800" dirty="0"/>
              <a:t> </a:t>
            </a:r>
            <a:r>
              <a:rPr lang="ru-RU" sz="2800" dirty="0" err="1"/>
              <a:t>продукції</a:t>
            </a:r>
            <a:r>
              <a:rPr lang="ru-RU" sz="2800" dirty="0"/>
              <a:t> </a:t>
            </a:r>
            <a:r>
              <a:rPr lang="ru-RU" sz="2800" dirty="0" err="1"/>
              <a:t>відповідатиме</a:t>
            </a:r>
            <a:r>
              <a:rPr lang="ru-RU" sz="2800" dirty="0"/>
              <a:t> </a:t>
            </a:r>
            <a:r>
              <a:rPr lang="ru-RU" sz="2800" dirty="0" err="1"/>
              <a:t>вимогам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висуваються</a:t>
            </a:r>
            <a:r>
              <a:rPr lang="ru-RU" sz="2800" dirty="0"/>
              <a:t> до </a:t>
            </a:r>
            <a:r>
              <a:rPr lang="ru-RU" sz="2800" dirty="0" err="1"/>
              <a:t>неї</a:t>
            </a:r>
            <a:r>
              <a:rPr lang="ru-RU" sz="2800" dirty="0"/>
              <a:t>. </a:t>
            </a:r>
            <a:r>
              <a:rPr lang="ru-RU" sz="2800" dirty="0" err="1"/>
              <a:t>Існує</a:t>
            </a:r>
            <a:r>
              <a:rPr lang="ru-RU" sz="2800" dirty="0"/>
              <a:t> два </a:t>
            </a:r>
            <a:r>
              <a:rPr lang="ru-RU" sz="2800" dirty="0" err="1"/>
              <a:t>різновиди</a:t>
            </a:r>
            <a:r>
              <a:rPr lang="ru-RU" sz="2800" dirty="0"/>
              <a:t> </a:t>
            </a:r>
            <a:r>
              <a:rPr lang="ru-RU" sz="2800" dirty="0" err="1"/>
              <a:t>забезпечення</a:t>
            </a:r>
            <a:r>
              <a:rPr lang="ru-RU" sz="2800" dirty="0"/>
              <a:t> </a:t>
            </a:r>
            <a:r>
              <a:rPr lang="ru-RU" sz="2800" dirty="0" err="1"/>
              <a:t>якості</a:t>
            </a:r>
            <a:r>
              <a:rPr lang="ru-RU" sz="2800" dirty="0"/>
              <a:t>: </a:t>
            </a:r>
            <a:r>
              <a:rPr lang="ru-RU" sz="2800" b="1" i="1" u="sng" dirty="0" err="1"/>
              <a:t>внутрішнє</a:t>
            </a:r>
            <a:r>
              <a:rPr lang="ru-RU" sz="2800" dirty="0"/>
              <a:t> та </a:t>
            </a:r>
            <a:r>
              <a:rPr lang="ru-RU" sz="2800" dirty="0" err="1"/>
              <a:t>з</a:t>
            </a:r>
            <a:r>
              <a:rPr lang="ru-RU" sz="2800" b="1" i="1" u="sng" dirty="0" err="1"/>
              <a:t>овнішнє</a:t>
            </a:r>
            <a:r>
              <a:rPr lang="ru-RU" sz="2800" dirty="0"/>
              <a:t>. </a:t>
            </a:r>
            <a:r>
              <a:rPr lang="ru-RU" sz="2800" i="1" u="sng" dirty="0" err="1"/>
              <a:t>Внутрішнє</a:t>
            </a:r>
            <a:r>
              <a:rPr lang="ru-RU" sz="2800" i="1" u="sng" dirty="0"/>
              <a:t> </a:t>
            </a:r>
            <a:r>
              <a:rPr lang="ru-RU" sz="2800" dirty="0" err="1"/>
              <a:t>забезпечення</a:t>
            </a:r>
            <a:r>
              <a:rPr lang="ru-RU" sz="2800" dirty="0"/>
              <a:t> </a:t>
            </a:r>
            <a:r>
              <a:rPr lang="ru-RU" sz="2800" dirty="0" err="1"/>
              <a:t>якості</a:t>
            </a:r>
            <a:r>
              <a:rPr lang="ru-RU" sz="2800" dirty="0"/>
              <a:t> </a:t>
            </a:r>
            <a:r>
              <a:rPr lang="ru-RU" sz="2800" dirty="0" err="1"/>
              <a:t>створює</a:t>
            </a:r>
            <a:r>
              <a:rPr lang="ru-RU" sz="2800" dirty="0"/>
              <a:t> </a:t>
            </a:r>
            <a:r>
              <a:rPr lang="ru-RU" sz="2800" dirty="0" err="1"/>
              <a:t>упевненість</a:t>
            </a:r>
            <a:r>
              <a:rPr lang="ru-RU" sz="2800" dirty="0"/>
              <a:t> у </a:t>
            </a:r>
            <a:r>
              <a:rPr lang="ru-RU" sz="2800" dirty="0" err="1"/>
              <a:t>заданій</a:t>
            </a:r>
            <a:r>
              <a:rPr lang="ru-RU" sz="2800" dirty="0"/>
              <a:t> </a:t>
            </a:r>
            <a:r>
              <a:rPr lang="ru-RU" sz="2800" dirty="0" err="1"/>
              <a:t>якості</a:t>
            </a:r>
            <a:r>
              <a:rPr lang="ru-RU" sz="2800" dirty="0"/>
              <a:t> </a:t>
            </a:r>
            <a:r>
              <a:rPr lang="ru-RU" sz="2800" dirty="0" err="1"/>
              <a:t>продукції</a:t>
            </a:r>
            <a:r>
              <a:rPr lang="ru-RU" sz="2800" dirty="0"/>
              <a:t> у </a:t>
            </a:r>
            <a:r>
              <a:rPr lang="ru-RU" sz="2800" dirty="0" err="1"/>
              <a:t>керівництва</a:t>
            </a:r>
            <a:r>
              <a:rPr lang="ru-RU" sz="2800" dirty="0"/>
              <a:t> </a:t>
            </a:r>
            <a:r>
              <a:rPr lang="ru-RU" sz="2800" dirty="0" err="1"/>
              <a:t>організації-виробника</a:t>
            </a:r>
            <a:r>
              <a:rPr lang="ru-RU" sz="2800" dirty="0"/>
              <a:t>, </a:t>
            </a:r>
            <a:r>
              <a:rPr lang="ru-RU" sz="2800" i="1" u="sng" dirty="0" err="1"/>
              <a:t>зовнішнє</a:t>
            </a:r>
            <a:r>
              <a:rPr lang="ru-RU" sz="2800" i="1" u="sng" dirty="0"/>
              <a:t> </a:t>
            </a:r>
            <a:r>
              <a:rPr lang="ru-RU" sz="2800" dirty="0" smtClean="0"/>
              <a:t>- </a:t>
            </a:r>
            <a:r>
              <a:rPr lang="ru-RU" sz="2800" dirty="0"/>
              <a:t>у </a:t>
            </a:r>
            <a:r>
              <a:rPr lang="ru-RU" sz="2800" dirty="0" err="1"/>
              <a:t>споживачів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255" y="1710901"/>
            <a:ext cx="2190403" cy="438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72043"/>
              </p:ext>
            </p:extLst>
          </p:nvPr>
        </p:nvGraphicFramePr>
        <p:xfrm>
          <a:off x="2035655" y="140855"/>
          <a:ext cx="8902163" cy="503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2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3828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Дії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із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забезпечення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якості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466" y="180604"/>
            <a:ext cx="861808" cy="11447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31142" y="617826"/>
            <a:ext cx="82338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/>
              <a:t>актуальних</a:t>
            </a:r>
            <a:r>
              <a:rPr lang="ru-RU" dirty="0"/>
              <a:t> та </a:t>
            </a:r>
            <a:r>
              <a:rPr lang="ru-RU" dirty="0" err="1"/>
              <a:t>потенціальних</a:t>
            </a:r>
            <a:r>
              <a:rPr lang="ru-RU" dirty="0"/>
              <a:t> </a:t>
            </a:r>
            <a:r>
              <a:rPr lang="ru-RU" dirty="0" err="1"/>
              <a:t>усвідомлених</a:t>
            </a:r>
            <a:r>
              <a:rPr lang="ru-RU" dirty="0"/>
              <a:t> </a:t>
            </a:r>
            <a:r>
              <a:rPr lang="ru-RU" dirty="0" err="1"/>
              <a:t>споживачами</a:t>
            </a:r>
            <a:r>
              <a:rPr lang="ru-RU" dirty="0"/>
              <a:t> потреб; за </a:t>
            </a:r>
            <a:r>
              <a:rPr lang="ru-RU" dirty="0" err="1"/>
              <a:t>наявності</a:t>
            </a:r>
            <a:r>
              <a:rPr lang="ru-RU" dirty="0"/>
              <a:t> на </a:t>
            </a:r>
            <a:r>
              <a:rPr lang="ru-RU" dirty="0" smtClean="0"/>
              <a:t>ринку </a:t>
            </a:r>
            <a:r>
              <a:rPr lang="ru-RU" dirty="0" err="1" smtClean="0"/>
              <a:t>товарів-аналогів</a:t>
            </a:r>
            <a:r>
              <a:rPr lang="ru-RU" dirty="0" smtClean="0"/>
              <a:t> -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;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963" y="784682"/>
            <a:ext cx="836814" cy="11115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06884" y="1461484"/>
            <a:ext cx="1930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прогнозування</a:t>
            </a:r>
            <a:r>
              <a:rPr lang="ru-RU" dirty="0"/>
              <a:t>;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420" y="1330138"/>
            <a:ext cx="863099" cy="11465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62157" y="1944783"/>
            <a:ext cx="7100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проектування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;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28" y="1870998"/>
            <a:ext cx="862066" cy="1145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931142" y="2441375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;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28" y="2371189"/>
            <a:ext cx="890031" cy="118228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906884" y="2997570"/>
            <a:ext cx="4594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розробка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 (</a:t>
            </a:r>
            <a:r>
              <a:rPr lang="ru-RU" dirty="0" err="1"/>
              <a:t>технічних</a:t>
            </a:r>
            <a:r>
              <a:rPr lang="ru-RU" dirty="0"/>
              <a:t> умов);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28" y="2984227"/>
            <a:ext cx="872750" cy="115932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967078" y="3601233"/>
            <a:ext cx="7250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контроль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сировини</a:t>
            </a:r>
            <a:r>
              <a:rPr lang="ru-RU" dirty="0"/>
              <a:t>, </a:t>
            </a:r>
            <a:r>
              <a:rPr lang="ru-RU" dirty="0" err="1"/>
              <a:t>матеріалів</a:t>
            </a:r>
            <a:r>
              <a:rPr lang="ru-RU" dirty="0"/>
              <a:t> та </a:t>
            </a:r>
            <a:r>
              <a:rPr lang="ru-RU" dirty="0" err="1"/>
              <a:t>комплектуючих</a:t>
            </a:r>
            <a:r>
              <a:rPr lang="ru-RU" dirty="0"/>
              <a:t>;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28" y="3556504"/>
            <a:ext cx="846933" cy="112503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888442" y="4177415"/>
            <a:ext cx="4087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контроль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;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3" y="4127022"/>
            <a:ext cx="863592" cy="114715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931142" y="5285400"/>
            <a:ext cx="2488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контроль </a:t>
            </a:r>
            <a:r>
              <a:rPr lang="ru-RU" dirty="0" err="1"/>
              <a:t>реалізації</a:t>
            </a:r>
            <a:r>
              <a:rPr lang="ru-RU" dirty="0"/>
              <a:t>;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56386" y="4709496"/>
            <a:ext cx="3259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контроль </a:t>
            </a:r>
            <a:r>
              <a:rPr lang="ru-RU" dirty="0" err="1"/>
              <a:t>готової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;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443" y="4683926"/>
            <a:ext cx="865657" cy="114990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3" y="5280440"/>
            <a:ext cx="794114" cy="1054868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862157" y="5783988"/>
            <a:ext cx="603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післяпродажний</a:t>
            </a:r>
            <a:r>
              <a:rPr lang="ru-RU" dirty="0"/>
              <a:t> контроль (в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експлуатації</a:t>
            </a:r>
            <a:r>
              <a:rPr lang="ru-RU" dirty="0"/>
              <a:t>);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28" y="5814652"/>
            <a:ext cx="794114" cy="1054868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2848875" y="61889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воротний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споживачами</a:t>
            </a:r>
            <a:r>
              <a:rPr lang="ru-RU" dirty="0"/>
              <a:t> (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відзивів</a:t>
            </a:r>
            <a:r>
              <a:rPr lang="ru-RU" dirty="0"/>
              <a:t>, </a:t>
            </a:r>
            <a:r>
              <a:rPr lang="ru-RU" dirty="0" err="1"/>
              <a:t>побажань</a:t>
            </a:r>
            <a:r>
              <a:rPr lang="ru-RU" dirty="0"/>
              <a:t>, </a:t>
            </a:r>
            <a:r>
              <a:rPr lang="ru-RU" dirty="0" err="1"/>
              <a:t>рекламацій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12308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0872" y="257577"/>
            <a:ext cx="9341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Для </a:t>
            </a:r>
            <a:r>
              <a:rPr lang="ru-RU" b="1" i="1" dirty="0" err="1"/>
              <a:t>ефективної</a:t>
            </a:r>
            <a:r>
              <a:rPr lang="ru-RU" b="1" i="1" dirty="0"/>
              <a:t> </a:t>
            </a:r>
            <a:r>
              <a:rPr lang="ru-RU" b="1" i="1" dirty="0" err="1"/>
              <a:t>роботи</a:t>
            </a:r>
            <a:r>
              <a:rPr lang="ru-RU" b="1" i="1" dirty="0"/>
              <a:t> </a:t>
            </a:r>
            <a:r>
              <a:rPr lang="ru-RU" b="1" i="1" dirty="0" err="1"/>
              <a:t>підприємства</a:t>
            </a:r>
            <a:r>
              <a:rPr lang="ru-RU" b="1" i="1" dirty="0"/>
              <a:t> </a:t>
            </a:r>
            <a:r>
              <a:rPr lang="ru-RU" b="1" i="1" dirty="0" err="1"/>
              <a:t>готельно</a:t>
            </a:r>
            <a:r>
              <a:rPr lang="ru-RU" b="1" i="1" dirty="0"/>
              <a:t>-ресторанного </a:t>
            </a:r>
            <a:r>
              <a:rPr lang="ru-RU" b="1" i="1" dirty="0" err="1"/>
              <a:t>господарства</a:t>
            </a:r>
            <a:r>
              <a:rPr lang="ru-RU" b="1" i="1" dirty="0"/>
              <a:t> </a:t>
            </a:r>
            <a:r>
              <a:rPr lang="ru-RU" b="1" i="1" dirty="0" err="1"/>
              <a:t>необхідні</a:t>
            </a:r>
            <a:r>
              <a:rPr lang="ru-RU" b="1" i="1" dirty="0"/>
              <a:t> не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різні</a:t>
            </a:r>
            <a:r>
              <a:rPr lang="ru-RU" b="1" i="1" dirty="0"/>
              <a:t> </a:t>
            </a:r>
            <a:r>
              <a:rPr lang="ru-RU" b="1" i="1" dirty="0" err="1"/>
              <a:t>ресурси</a:t>
            </a:r>
            <a:r>
              <a:rPr lang="ru-RU" b="1" i="1" dirty="0"/>
              <a:t>, але й </a:t>
            </a:r>
            <a:r>
              <a:rPr lang="ru-RU" b="1" i="1" dirty="0" err="1"/>
              <a:t>розробка</a:t>
            </a:r>
            <a:r>
              <a:rPr lang="ru-RU" b="1" i="1" dirty="0"/>
              <a:t> </a:t>
            </a:r>
            <a:r>
              <a:rPr lang="ru-RU" b="1" i="1" dirty="0" err="1"/>
              <a:t>процесів</a:t>
            </a:r>
            <a:r>
              <a:rPr lang="ru-RU" b="1" i="1" dirty="0"/>
              <a:t> з </a:t>
            </a:r>
            <a:r>
              <a:rPr lang="ru-RU" b="1" i="1" dirty="0" err="1"/>
              <a:t>надання</a:t>
            </a:r>
            <a:r>
              <a:rPr lang="ru-RU" b="1" i="1" dirty="0"/>
              <a:t> </a:t>
            </a:r>
            <a:r>
              <a:rPr lang="ru-RU" b="1" i="1" dirty="0" err="1"/>
              <a:t>послуг</a:t>
            </a:r>
            <a:r>
              <a:rPr lang="ru-RU" b="1" i="1" dirty="0"/>
              <a:t> </a:t>
            </a:r>
            <a:r>
              <a:rPr lang="ru-RU" b="1" i="1" dirty="0" err="1"/>
              <a:t>готельного</a:t>
            </a:r>
            <a:r>
              <a:rPr lang="ru-RU" b="1" i="1" dirty="0"/>
              <a:t> і ресторанного </a:t>
            </a:r>
            <a:r>
              <a:rPr lang="ru-RU" b="1" i="1" dirty="0" err="1"/>
              <a:t>господарств</a:t>
            </a:r>
            <a:r>
              <a:rPr lang="ru-RU" b="1" i="1" dirty="0"/>
              <a:t>, а </a:t>
            </a:r>
            <a:r>
              <a:rPr lang="ru-RU" b="1" i="1" dirty="0" err="1"/>
              <a:t>також</a:t>
            </a:r>
            <a:r>
              <a:rPr lang="ru-RU" b="1" i="1" dirty="0"/>
              <a:t> </a:t>
            </a:r>
            <a:r>
              <a:rPr lang="ru-RU" b="1" i="1" dirty="0" err="1"/>
              <a:t>механізмів</a:t>
            </a:r>
            <a:r>
              <a:rPr lang="ru-RU" b="1" i="1" dirty="0"/>
              <a:t>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взаємодії</a:t>
            </a:r>
            <a:r>
              <a:rPr lang="ru-RU" b="1" i="1" dirty="0"/>
              <a:t>. </a:t>
            </a:r>
          </a:p>
        </p:txBody>
      </p:sp>
      <p:sp>
        <p:nvSpPr>
          <p:cNvPr id="3" name="Лента лицом вверх 2"/>
          <p:cNvSpPr/>
          <p:nvPr/>
        </p:nvSpPr>
        <p:spPr>
          <a:xfrm>
            <a:off x="5422004" y="3220522"/>
            <a:ext cx="2704563" cy="114622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Цілі </a:t>
            </a:r>
            <a:r>
              <a:rPr lang="uk-UA" b="1" dirty="0"/>
              <a:t>системи</a:t>
            </a:r>
            <a:r>
              <a:rPr lang="uk-UA" b="1" dirty="0" smtClean="0"/>
              <a:t> якості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8214571" y="1656181"/>
            <a:ext cx="2384741" cy="146050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Зниження</a:t>
            </a:r>
            <a:r>
              <a:rPr lang="ru-RU" sz="1600" b="1" dirty="0"/>
              <a:t> </a:t>
            </a:r>
            <a:r>
              <a:rPr lang="ru-RU" sz="1600" b="1" dirty="0" err="1"/>
              <a:t>витрат</a:t>
            </a:r>
            <a:endParaRPr lang="ru-RU" sz="1600" b="1" dirty="0"/>
          </a:p>
        </p:txBody>
      </p:sp>
      <p:sp>
        <p:nvSpPr>
          <p:cNvPr id="17" name="Овал 16"/>
          <p:cNvSpPr/>
          <p:nvPr/>
        </p:nvSpPr>
        <p:spPr>
          <a:xfrm>
            <a:off x="8950814" y="3247083"/>
            <a:ext cx="2459867" cy="139091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Підвищення</a:t>
            </a:r>
            <a:r>
              <a:rPr lang="ru-RU" sz="1600" b="1" dirty="0"/>
              <a:t> </a:t>
            </a:r>
            <a:r>
              <a:rPr lang="ru-RU" sz="1600" b="1" dirty="0" err="1" smtClean="0"/>
              <a:t>конкуренто-спроможності</a:t>
            </a:r>
            <a:endParaRPr lang="ru-RU" sz="1600" b="1" dirty="0"/>
          </a:p>
        </p:txBody>
      </p:sp>
      <p:sp>
        <p:nvSpPr>
          <p:cNvPr id="18" name="Овал 17"/>
          <p:cNvSpPr/>
          <p:nvPr/>
        </p:nvSpPr>
        <p:spPr>
          <a:xfrm>
            <a:off x="5487470" y="1300765"/>
            <a:ext cx="2587582" cy="151738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Підвищення</a:t>
            </a:r>
            <a:r>
              <a:rPr lang="ru-RU" sz="1600" b="1" dirty="0"/>
              <a:t> </a:t>
            </a:r>
            <a:r>
              <a:rPr lang="ru-RU" sz="1600" b="1" dirty="0" err="1"/>
              <a:t>якості</a:t>
            </a:r>
            <a:r>
              <a:rPr lang="ru-RU" sz="1600" b="1" dirty="0"/>
              <a:t> та </a:t>
            </a:r>
            <a:r>
              <a:rPr lang="ru-RU" sz="1600" b="1" dirty="0" err="1"/>
              <a:t>продуктивності</a:t>
            </a:r>
            <a:endParaRPr lang="ru-RU" sz="1600" b="1" dirty="0"/>
          </a:p>
        </p:txBody>
      </p:sp>
      <p:sp>
        <p:nvSpPr>
          <p:cNvPr id="19" name="Овал 18"/>
          <p:cNvSpPr/>
          <p:nvPr/>
        </p:nvSpPr>
        <p:spPr>
          <a:xfrm>
            <a:off x="2787203" y="1720132"/>
            <a:ext cx="2583286" cy="1300766"/>
          </a:xfrm>
          <a:prstGeom prst="ellipse">
            <a:avLst/>
          </a:prstGeom>
          <a:solidFill>
            <a:srgbClr val="C117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Охорона</a:t>
            </a:r>
            <a:r>
              <a:rPr lang="ru-RU" sz="1600" b="1" dirty="0"/>
              <a:t> </a:t>
            </a:r>
            <a:r>
              <a:rPr lang="ru-RU" sz="1600" b="1" dirty="0" err="1"/>
              <a:t>навколишнього</a:t>
            </a:r>
            <a:r>
              <a:rPr lang="ru-RU" sz="1600" b="1" dirty="0"/>
              <a:t> </a:t>
            </a:r>
            <a:r>
              <a:rPr lang="ru-RU" sz="1600" b="1" dirty="0" err="1"/>
              <a:t>середовища</a:t>
            </a:r>
            <a:endParaRPr lang="ru-RU" sz="1600" b="1" dirty="0"/>
          </a:p>
        </p:txBody>
      </p:sp>
      <p:sp>
        <p:nvSpPr>
          <p:cNvPr id="20" name="Овал 19"/>
          <p:cNvSpPr/>
          <p:nvPr/>
        </p:nvSpPr>
        <p:spPr>
          <a:xfrm>
            <a:off x="2210872" y="3220522"/>
            <a:ext cx="2386886" cy="1390918"/>
          </a:xfrm>
          <a:prstGeom prst="ellipse">
            <a:avLst/>
          </a:prstGeom>
          <a:solidFill>
            <a:srgbClr val="D21E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Зміцнення</a:t>
            </a:r>
            <a:r>
              <a:rPr lang="ru-RU" sz="1600" b="1" dirty="0"/>
              <a:t> </a:t>
            </a:r>
            <a:r>
              <a:rPr lang="ru-RU" sz="1600" b="1" dirty="0" err="1"/>
              <a:t>економічної</a:t>
            </a:r>
            <a:r>
              <a:rPr lang="ru-RU" sz="1600" b="1" dirty="0"/>
              <a:t> </a:t>
            </a:r>
            <a:r>
              <a:rPr lang="ru-RU" sz="1600" b="1" dirty="0" err="1"/>
              <a:t>стабільності</a:t>
            </a:r>
            <a:endParaRPr lang="ru-RU" sz="1600" b="1" dirty="0"/>
          </a:p>
        </p:txBody>
      </p:sp>
      <p:sp>
        <p:nvSpPr>
          <p:cNvPr id="21" name="Овал 20"/>
          <p:cNvSpPr/>
          <p:nvPr/>
        </p:nvSpPr>
        <p:spPr>
          <a:xfrm>
            <a:off x="3026536" y="4802132"/>
            <a:ext cx="2343954" cy="150039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Відповідність</a:t>
            </a:r>
            <a:r>
              <a:rPr lang="ru-RU" sz="1600" b="1" dirty="0"/>
              <a:t> законам</a:t>
            </a:r>
          </a:p>
        </p:txBody>
      </p:sp>
      <p:sp>
        <p:nvSpPr>
          <p:cNvPr id="22" name="Овал 21"/>
          <p:cNvSpPr/>
          <p:nvPr/>
        </p:nvSpPr>
        <p:spPr>
          <a:xfrm>
            <a:off x="5589429" y="4977684"/>
            <a:ext cx="2406202" cy="151897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Задоволеність</a:t>
            </a:r>
            <a:r>
              <a:rPr lang="ru-RU" sz="1600" b="1" dirty="0"/>
              <a:t> </a:t>
            </a:r>
            <a:r>
              <a:rPr lang="ru-RU" sz="1600" b="1" dirty="0" err="1"/>
              <a:t>споживачів</a:t>
            </a:r>
            <a:endParaRPr lang="ru-RU" sz="1600" b="1" dirty="0"/>
          </a:p>
        </p:txBody>
      </p:sp>
      <p:sp>
        <p:nvSpPr>
          <p:cNvPr id="23" name="Овал 22"/>
          <p:cNvSpPr/>
          <p:nvPr/>
        </p:nvSpPr>
        <p:spPr>
          <a:xfrm>
            <a:off x="8214571" y="4802132"/>
            <a:ext cx="2500651" cy="145531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/>
              <a:t>Поліпшення</a:t>
            </a:r>
            <a:r>
              <a:rPr lang="ru-RU" sz="1600" b="1" dirty="0"/>
              <a:t> </a:t>
            </a:r>
            <a:r>
              <a:rPr lang="ru-RU" sz="1600" b="1" dirty="0" err="1"/>
              <a:t>виробничого</a:t>
            </a:r>
            <a:r>
              <a:rPr lang="ru-RU" sz="1600" b="1" dirty="0"/>
              <a:t> </a:t>
            </a:r>
            <a:r>
              <a:rPr lang="ru-RU" sz="1600" b="1" dirty="0" err="1"/>
              <a:t>клімату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8362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871</TotalTime>
  <Words>1078</Words>
  <Application>Microsoft Office PowerPoint</Application>
  <PresentationFormat>Широкоэкранный</PresentationFormat>
  <Paragraphs>97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Times New Roman</vt:lpstr>
      <vt:lpstr>Wingdings</vt:lpstr>
      <vt:lpstr>Wingdings 3</vt:lpstr>
      <vt:lpstr>Легкий дым</vt:lpstr>
      <vt:lpstr>Управління якістю продукції та послуг в готельно-ресторанному господарстві.</vt:lpstr>
      <vt:lpstr>Якість продукції, послуг посідає центральне місце у розв’язанні проблеми підвищення конкурентоспроможності закладів готельного і ресторанного господарства. Підприємство може бути конкурентоспроможним за умови, якщо його продукція, послуги користуються попитом, що можливо лише за умов високої якості та відповідності вимогам споживачів, стандартам й іншим нормативним документам. </vt:lpstr>
      <vt:lpstr>Актуальність даної дисципліни</vt:lpstr>
      <vt:lpstr>Управління якістю продукції та послуг відіграє все більш помітну роль у сучасних системах управління підприємствами ресторанного та готельного типів, оскільки якість є найбільш вагомим інструментом конкурентоспроможності послуг. До того ж, якість продукції і послуг повинна гарантувати їх безпеку і екологічність, забезпечувати можливість їх обов’язкової сертифікації.</vt:lpstr>
      <vt:lpstr>Кожне підприємство готельно-ресторанної сфери повинно гарантувати клієнтам чистоту, гігієну, чітке обслуговування, особисту безпеку та безпеку майна клієнтів. Цикл управління взаємовідносинами зі споживачами: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Дослідженню проблем </vt:lpstr>
      <vt:lpstr>Зарубіжний і вітчизняний досвід свідчать, що управління якістю послуг - складний процес, який охоплює організаційний, економічний, соціальний напрями діяльності готельно-ресторанного підприємства. За системним підходом управління якістю готельно-ресторанних послуг - це сукупність взаємопов’язаних суб’єктів, об’єктів, принципів, методів і функцій управління, орієнтованих на розроблення та задоволення вимог до якості та зниження витрат на нього. В такий спосіб управління якістю готельно-ресторанних послуг означає забезпечення оптимального співвідношення його складових.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якістю продукції та послуг в готельно-ресторанному господарстві.</dc:title>
  <dc:creator>Пользователь</dc:creator>
  <cp:lastModifiedBy>Asus</cp:lastModifiedBy>
  <cp:revision>30</cp:revision>
  <dcterms:created xsi:type="dcterms:W3CDTF">2019-10-22T20:46:25Z</dcterms:created>
  <dcterms:modified xsi:type="dcterms:W3CDTF">2019-10-30T10:26:27Z</dcterms:modified>
</cp:coreProperties>
</file>