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8" r:id="rId1"/>
  </p:sldMasterIdLst>
  <p:sldIdLst>
    <p:sldId id="256" r:id="rId2"/>
    <p:sldId id="269" r:id="rId3"/>
    <p:sldId id="279" r:id="rId4"/>
    <p:sldId id="276" r:id="rId5"/>
    <p:sldId id="278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84" d="100"/>
          <a:sy n="84" d="100"/>
        </p:scale>
        <p:origin x="1440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2054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8003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0146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1841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3843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6995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5773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9477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187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1609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396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7663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8969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7340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2666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585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A66AE-81F5-474A-B74B-EE41E9320F19}" type="datetimeFigureOut">
              <a:rPr lang="uk-UA" smtClean="0"/>
              <a:pPr/>
              <a:t>21.09.2020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2865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  <p:sldLayoutId id="2147483970" r:id="rId12"/>
    <p:sldLayoutId id="2147483971" r:id="rId13"/>
    <p:sldLayoutId id="2147483972" r:id="rId14"/>
    <p:sldLayoutId id="2147483973" r:id="rId15"/>
    <p:sldLayoutId id="214748397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rmAutofit/>
          </a:bodyPr>
          <a:lstStyle/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4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marL="165100" algn="ctr">
              <a:lnSpc>
                <a:spcPct val="150000"/>
              </a:lnSpc>
              <a:spcAft>
                <a:spcPts val="0"/>
              </a:spcAft>
            </a:pPr>
            <a:r>
              <a:rPr lang="uk-UA" sz="5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Міжнародне приватне </a:t>
            </a:r>
            <a:r>
              <a:rPr lang="uk-UA" sz="5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прав</a:t>
            </a:r>
            <a:endParaRPr lang="ru-RU" sz="1200" b="1" dirty="0">
              <a:solidFill>
                <a:prstClr val="whit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5100" algn="ctr">
              <a:lnSpc>
                <a:spcPct val="150000"/>
              </a:lnSpc>
              <a:spcAft>
                <a:spcPts val="0"/>
              </a:spcAft>
            </a:pPr>
            <a:r>
              <a:rPr lang="uk-UA" sz="3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Спеціальність 242 «Туризм»</a:t>
            </a:r>
          </a:p>
          <a:p>
            <a:pPr marL="165100" algn="ctr">
              <a:lnSpc>
                <a:spcPct val="150000"/>
              </a:lnSpc>
              <a:spcAft>
                <a:spcPts val="0"/>
              </a:spcAft>
            </a:pPr>
            <a:r>
              <a:rPr lang="uk-UA" sz="3200" dirty="0">
                <a:latin typeface="Times New Roman" pitchFamily="18" charset="0"/>
                <a:ea typeface="Times New Roman"/>
                <a:cs typeface="Times New Roman" pitchFamily="18" charset="0"/>
              </a:rPr>
              <a:t>д</a:t>
            </a:r>
            <a:r>
              <a:rPr lang="uk-UA" sz="3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ругий (магістерський)</a:t>
            </a:r>
          </a:p>
          <a:p>
            <a:pPr marL="165100" algn="ctr">
              <a:lnSpc>
                <a:spcPct val="150000"/>
              </a:lnSpc>
              <a:spcAft>
                <a:spcPts val="0"/>
              </a:spcAft>
            </a:pPr>
            <a:r>
              <a:rPr lang="uk-UA" sz="3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освітній рівень </a:t>
            </a:r>
            <a:endParaRPr lang="uk-UA" sz="32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778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uk-UA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uk-UA" sz="4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385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3300" b="1" dirty="0" smtClean="0"/>
              <a:t>Метою</a:t>
            </a:r>
            <a:r>
              <a:rPr lang="uk-UA" sz="3300" dirty="0" smtClean="0"/>
              <a:t> викладання курсу є розкриття значення міжнародного приватного права у належному правовому урегулюванні ситуації, коли відносини суб’єктів приватного права пов’язані з одним або кількома правопорядками, іншими, ніж український правопорядок.</a:t>
            </a:r>
            <a:endParaRPr lang="ru-RU" sz="3300" dirty="0" smtClean="0"/>
          </a:p>
        </p:txBody>
      </p:sp>
    </p:spTree>
    <p:extLst>
      <p:ext uri="{BB962C8B-B14F-4D97-AF65-F5344CB8AC3E}">
        <p14:creationId xmlns:p14="http://schemas.microsoft.com/office/powerpoint/2010/main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3300" b="1" dirty="0" smtClean="0"/>
              <a:t>Основними завданнями</a:t>
            </a:r>
            <a:r>
              <a:rPr lang="uk-UA" sz="3300" dirty="0" smtClean="0"/>
              <a:t> вивчення студентами дисципліни </a:t>
            </a:r>
            <a:r>
              <a:rPr lang="uk-UA" sz="3300" dirty="0" err="1" smtClean="0"/>
              <a:t>“Міжнародне</a:t>
            </a:r>
            <a:r>
              <a:rPr lang="uk-UA" sz="3300" dirty="0" smtClean="0"/>
              <a:t> приватне </a:t>
            </a:r>
            <a:r>
              <a:rPr lang="uk-UA" sz="3300" dirty="0" err="1" smtClean="0"/>
              <a:t>право”</a:t>
            </a:r>
            <a:r>
              <a:rPr lang="uk-UA" sz="3300" dirty="0" smtClean="0"/>
              <a:t> є можливість отримання системних знань про поняття, методи, систему, функції, джерела та основні категорії міжнародного приватного права, засвоїти вчення про його суб’єктів, а також місце у правовій системі, джерела, а також комплексно засвоїти основні поняття та категорії міжнародного приватного права. </a:t>
            </a:r>
            <a:endParaRPr lang="ru-RU" sz="3300" dirty="0"/>
          </a:p>
        </p:txBody>
      </p:sp>
    </p:spTree>
    <p:extLst>
      <p:ext uri="{BB962C8B-B14F-4D97-AF65-F5344CB8AC3E}">
        <p14:creationId xmlns:p14="http://schemas.microsoft.com/office/powerpoint/2010/main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2100" dirty="0" smtClean="0"/>
              <a:t>Згідно з вимогами освітньо-професійної програми студенти повинні:</a:t>
            </a:r>
            <a:endParaRPr lang="ru-RU" sz="2100" dirty="0" smtClean="0"/>
          </a:p>
          <a:p>
            <a:pPr algn="just"/>
            <a:r>
              <a:rPr lang="uk-UA" sz="2100" b="1" i="1" dirty="0" smtClean="0"/>
              <a:t>знати :</a:t>
            </a:r>
            <a:endParaRPr lang="ru-RU" sz="2100" dirty="0" smtClean="0"/>
          </a:p>
          <a:p>
            <a:pPr algn="just"/>
            <a:r>
              <a:rPr lang="uk-UA" sz="2100" dirty="0" smtClean="0"/>
              <a:t>1) принципові положення щодо місця та ролі міжнародного права у</a:t>
            </a:r>
            <a:endParaRPr lang="ru-RU" sz="2100" dirty="0" smtClean="0"/>
          </a:p>
          <a:p>
            <a:pPr algn="just"/>
            <a:r>
              <a:rPr lang="uk-UA" sz="2100" dirty="0" smtClean="0"/>
              <a:t>загальній структурі міжнародного права та в окремих національних</a:t>
            </a:r>
            <a:endParaRPr lang="ru-RU" sz="2100" dirty="0" smtClean="0"/>
          </a:p>
          <a:p>
            <a:pPr algn="just"/>
            <a:r>
              <a:rPr lang="uk-UA" sz="2100" dirty="0" smtClean="0"/>
              <a:t>правопорядках; </a:t>
            </a:r>
            <a:endParaRPr lang="ru-RU" sz="2100" dirty="0" smtClean="0"/>
          </a:p>
          <a:p>
            <a:pPr algn="just"/>
            <a:r>
              <a:rPr lang="uk-UA" sz="2100" dirty="0" smtClean="0"/>
              <a:t>2) поняття, предмет, систему та джерела цієї галузі права;</a:t>
            </a:r>
            <a:endParaRPr lang="ru-RU" sz="2100" dirty="0" smtClean="0"/>
          </a:p>
          <a:p>
            <a:pPr algn="just"/>
            <a:r>
              <a:rPr lang="uk-UA" sz="2100" dirty="0" smtClean="0"/>
              <a:t>3) методи регулювання правовідносин у міжнародному приватному</a:t>
            </a:r>
            <a:endParaRPr lang="ru-RU" sz="2100" dirty="0" smtClean="0"/>
          </a:p>
          <a:p>
            <a:pPr algn="just"/>
            <a:r>
              <a:rPr lang="uk-UA" sz="2100" dirty="0" smtClean="0"/>
              <a:t>праві;</a:t>
            </a:r>
            <a:endParaRPr lang="ru-RU" sz="2100" dirty="0" smtClean="0"/>
          </a:p>
          <a:p>
            <a:pPr algn="just"/>
            <a:r>
              <a:rPr lang="uk-UA" sz="2100" dirty="0" smtClean="0"/>
              <a:t>4) найбільш важливі підгалузі, інститути та норми міжнародного</a:t>
            </a:r>
            <a:endParaRPr lang="ru-RU" sz="2100" dirty="0" smtClean="0"/>
          </a:p>
          <a:p>
            <a:pPr algn="just"/>
            <a:r>
              <a:rPr lang="uk-UA" sz="2100" dirty="0" smtClean="0"/>
              <a:t>приватного права</a:t>
            </a:r>
            <a:endParaRPr lang="ru-RU" sz="2100" dirty="0" smtClean="0"/>
          </a:p>
        </p:txBody>
      </p:sp>
    </p:spTree>
    <p:extLst>
      <p:ext uri="{BB962C8B-B14F-4D97-AF65-F5344CB8AC3E}">
        <p14:creationId xmlns:p14="http://schemas.microsoft.com/office/powerpoint/2010/main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2400" b="1" i="1" dirty="0" smtClean="0"/>
              <a:t>вміти</a:t>
            </a:r>
            <a:r>
              <a:rPr lang="uk-UA" sz="2400" dirty="0" smtClean="0"/>
              <a:t> :</a:t>
            </a:r>
            <a:endParaRPr lang="ru-RU" sz="2400" dirty="0" smtClean="0"/>
          </a:p>
          <a:p>
            <a:pPr algn="just"/>
            <a:r>
              <a:rPr lang="uk-UA" sz="2400" dirty="0" smtClean="0"/>
              <a:t>1)  піддавати аналізу тексти міжнародних договорів з питань міжнародного</a:t>
            </a:r>
            <a:endParaRPr lang="ru-RU" sz="2400" dirty="0" smtClean="0"/>
          </a:p>
          <a:p>
            <a:pPr algn="just"/>
            <a:r>
              <a:rPr lang="uk-UA" sz="2400" dirty="0" smtClean="0"/>
              <a:t>приватного права;</a:t>
            </a:r>
            <a:endParaRPr lang="ru-RU" sz="2400" dirty="0" smtClean="0"/>
          </a:p>
          <a:p>
            <a:pPr algn="just"/>
            <a:r>
              <a:rPr lang="uk-UA" sz="2400" dirty="0" smtClean="0"/>
              <a:t>2) встановлювати колізійні принципи та норми, що підлягають застосуванню, правильно користуватися ними;</a:t>
            </a:r>
            <a:endParaRPr lang="ru-RU" sz="2400" dirty="0" smtClean="0"/>
          </a:p>
          <a:p>
            <a:pPr algn="just"/>
            <a:r>
              <a:rPr lang="uk-UA" sz="2400" dirty="0" smtClean="0"/>
              <a:t>3) пов'язувати існуючі національні засоби вирішення колізійних питань із загальними вимогами міжнародного приватного права;</a:t>
            </a:r>
            <a:endParaRPr lang="ru-RU" sz="2400" dirty="0" smtClean="0"/>
          </a:p>
          <a:p>
            <a:pPr algn="just"/>
            <a:r>
              <a:rPr lang="uk-UA" sz="2400" dirty="0" smtClean="0"/>
              <a:t>4) знаходити відповіді (та документи) з питань регламентації порядку та</a:t>
            </a:r>
            <a:endParaRPr lang="ru-RU" sz="2400" dirty="0" smtClean="0"/>
          </a:p>
          <a:p>
            <a:pPr algn="just"/>
            <a:r>
              <a:rPr lang="uk-UA" sz="2400" dirty="0" smtClean="0"/>
              <a:t>процедур розгляду спорів, які виникають або можуть виникнути у правовідносинах з іноземним елементом</a:t>
            </a:r>
            <a:endParaRPr lang="ru-RU" sz="2500" dirty="0" smtClean="0"/>
          </a:p>
        </p:txBody>
      </p:sp>
    </p:spTree>
    <p:extLst>
      <p:ext uri="{BB962C8B-B14F-4D97-AF65-F5344CB8AC3E}">
        <p14:creationId xmlns:p14="http://schemas.microsoft.com/office/powerpoint/2010/main" val="29648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167</TotalTime>
  <Words>248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Sara Yasmeen (Wipro Technologies)</dc:creator>
  <cp:lastModifiedBy>Пользователь Windows</cp:lastModifiedBy>
  <cp:revision>26</cp:revision>
  <dcterms:created xsi:type="dcterms:W3CDTF">2010-02-23T11:30:32Z</dcterms:created>
  <dcterms:modified xsi:type="dcterms:W3CDTF">2020-09-21T15:56:56Z</dcterms:modified>
</cp:coreProperties>
</file>