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11" r:id="rId2"/>
    <p:sldId id="310" r:id="rId3"/>
    <p:sldId id="319" r:id="rId4"/>
    <p:sldId id="312" r:id="rId5"/>
    <p:sldId id="313" r:id="rId6"/>
    <p:sldId id="321" r:id="rId7"/>
    <p:sldId id="32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b="0" dirty="0" smtClean="0">
                <a:solidFill>
                  <a:srgbClr val="002060"/>
                </a:solidFill>
              </a:rPr>
              <a:t>Лекція 1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>ЗАГАЛЬНА ХАРАКТЕРИСТИКА УПРАВЛІННЯ ПРОЕКТАМИ</a:t>
            </a: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157192"/>
            <a:ext cx="79198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1.1.  Проект та специфіка проектної діяльності.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1.2. Система управління проектами.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1.3.  Фази життєвого циклу проекту.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1.4.  Структура, оточення та учасники проекту.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260648"/>
            <a:ext cx="55803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/>
              <a:t>Класифікація проектів</a:t>
            </a:r>
            <a:endParaRPr lang="uk-UA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9671" y="1147063"/>
          <a:ext cx="5937181" cy="504056"/>
        </p:xfrm>
        <a:graphic>
          <a:graphicData uri="http://schemas.openxmlformats.org/drawingml/2006/table">
            <a:tbl>
              <a:tblPr/>
              <a:tblGrid>
                <a:gridCol w="2209819"/>
                <a:gridCol w="3727362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uk-UA" sz="1600" b="1" i="1" dirty="0"/>
                        <a:t>Класифікаційна ознака</a:t>
                      </a:r>
                      <a:endParaRPr lang="uk-UA" sz="1600" b="1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i="1" dirty="0"/>
                        <a:t>Види </a:t>
                      </a:r>
                      <a:r>
                        <a:rPr lang="uk-UA" sz="1600" b="1" i="1" dirty="0" smtClean="0"/>
                        <a:t>проектів</a:t>
                      </a:r>
                      <a:endParaRPr lang="uk-UA" sz="1600" b="1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1" y="1700808"/>
          <a:ext cx="5948442" cy="3840480"/>
        </p:xfrm>
        <a:graphic>
          <a:graphicData uri="http://schemas.openxmlformats.org/drawingml/2006/table">
            <a:tbl>
              <a:tblPr/>
              <a:tblGrid>
                <a:gridCol w="2214010"/>
                <a:gridCol w="3734432"/>
              </a:tblGrid>
              <a:tr h="378809">
                <a:tc>
                  <a:txBody>
                    <a:bodyPr/>
                    <a:lstStyle/>
                    <a:p>
                      <a:r>
                        <a:rPr lang="uk-UA" sz="1800" dirty="0"/>
                        <a:t>Мета й характер діяльності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комерційні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некомерційні</a:t>
                      </a:r>
                      <a:endParaRPr lang="uk-UA" sz="1800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11">
                <a:tc>
                  <a:txBody>
                    <a:bodyPr/>
                    <a:lstStyle/>
                    <a:p>
                      <a:r>
                        <a:rPr lang="uk-UA" sz="1800" dirty="0"/>
                        <a:t>Характер та сфера діяльності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промислові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організаційні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економічні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соціальні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дослідницькі</a:t>
                      </a:r>
                      <a:endParaRPr lang="uk-UA" sz="1800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809">
                <a:tc>
                  <a:txBody>
                    <a:bodyPr/>
                    <a:lstStyle/>
                    <a:p>
                      <a:r>
                        <a:rPr lang="uk-UA" sz="1800"/>
                        <a:t>Масштаб та розмір проекту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latin typeface="Wingdings"/>
                        </a:rPr>
                        <a:t>Ø</a:t>
                      </a:r>
                      <a:r>
                        <a:rPr lang="ru-RU" sz="700">
                          <a:latin typeface="Times New Roman"/>
                        </a:rPr>
                        <a:t>   </a:t>
                      </a:r>
                      <a:r>
                        <a:rPr lang="ru-RU" sz="900"/>
                        <a:t>великі</a:t>
                      </a:r>
                      <a:endParaRPr lang="ru-RU" sz="1800"/>
                    </a:p>
                    <a:p>
                      <a:r>
                        <a:rPr lang="ru-RU" sz="900">
                          <a:latin typeface="Wingdings"/>
                        </a:rPr>
                        <a:t>Ø</a:t>
                      </a:r>
                      <a:r>
                        <a:rPr lang="ru-RU" sz="700">
                          <a:latin typeface="Times New Roman"/>
                        </a:rPr>
                        <a:t>   </a:t>
                      </a:r>
                      <a:r>
                        <a:rPr lang="ru-RU" sz="900"/>
                        <a:t>середні</a:t>
                      </a:r>
                      <a:endParaRPr lang="ru-RU" sz="1800"/>
                    </a:p>
                    <a:p>
                      <a:r>
                        <a:rPr lang="ru-RU" sz="900">
                          <a:latin typeface="Wingdings"/>
                        </a:rPr>
                        <a:t>Ø</a:t>
                      </a:r>
                      <a:r>
                        <a:rPr lang="ru-RU" sz="700">
                          <a:latin typeface="Times New Roman"/>
                        </a:rPr>
                        <a:t>   </a:t>
                      </a:r>
                      <a:r>
                        <a:rPr lang="ru-RU" sz="900"/>
                        <a:t>малі</a:t>
                      </a:r>
                      <a:endParaRPr lang="ru-RU" sz="180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809">
                <a:tc>
                  <a:txBody>
                    <a:bodyPr/>
                    <a:lstStyle/>
                    <a:p>
                      <a:r>
                        <a:rPr lang="uk-UA" sz="1800"/>
                        <a:t>Ступінь складності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latin typeface="Wingdings"/>
                        </a:rPr>
                        <a:t>Ø</a:t>
                      </a:r>
                      <a:r>
                        <a:rPr lang="en-GB" sz="700">
                          <a:latin typeface="Times New Roman"/>
                        </a:rPr>
                        <a:t>   </a:t>
                      </a:r>
                      <a:r>
                        <a:rPr lang="uk-UA" sz="900"/>
                        <a:t>прості</a:t>
                      </a:r>
                      <a:endParaRPr lang="uk-UA" sz="1800"/>
                    </a:p>
                    <a:p>
                      <a:r>
                        <a:rPr lang="en-GB" sz="900">
                          <a:latin typeface="Wingdings"/>
                        </a:rPr>
                        <a:t>Ø</a:t>
                      </a:r>
                      <a:r>
                        <a:rPr lang="en-GB" sz="700">
                          <a:latin typeface="Times New Roman"/>
                        </a:rPr>
                        <a:t>   </a:t>
                      </a:r>
                      <a:r>
                        <a:rPr lang="uk-UA" sz="900"/>
                        <a:t>складні</a:t>
                      </a:r>
                      <a:endParaRPr lang="uk-UA" sz="1800"/>
                    </a:p>
                    <a:p>
                      <a:r>
                        <a:rPr lang="en-GB" sz="900">
                          <a:latin typeface="Wingdings"/>
                        </a:rPr>
                        <a:t>Ø</a:t>
                      </a:r>
                      <a:r>
                        <a:rPr lang="en-GB" sz="700">
                          <a:latin typeface="Times New Roman"/>
                        </a:rPr>
                        <a:t>   </a:t>
                      </a:r>
                      <a:r>
                        <a:rPr lang="uk-UA" sz="900"/>
                        <a:t>дуже складні</a:t>
                      </a:r>
                      <a:endParaRPr lang="uk-UA" sz="180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809">
                <a:tc>
                  <a:txBody>
                    <a:bodyPr/>
                    <a:lstStyle/>
                    <a:p>
                      <a:r>
                        <a:rPr lang="uk-UA" sz="1800"/>
                        <a:t>Склад і структура проекту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latin typeface="Wingdings"/>
                        </a:rPr>
                        <a:t>Ø</a:t>
                      </a:r>
                      <a:r>
                        <a:rPr lang="ru-RU" sz="700" dirty="0">
                          <a:latin typeface="Times New Roman"/>
                        </a:rPr>
                        <a:t>   </a:t>
                      </a:r>
                      <a:r>
                        <a:rPr lang="ru-RU" sz="900" dirty="0" err="1"/>
                        <a:t>монопроекти</a:t>
                      </a:r>
                      <a:endParaRPr lang="ru-RU" sz="1800" dirty="0"/>
                    </a:p>
                    <a:p>
                      <a:r>
                        <a:rPr lang="ru-RU" sz="900" dirty="0">
                          <a:latin typeface="Wingdings"/>
                        </a:rPr>
                        <a:t>Ø</a:t>
                      </a:r>
                      <a:r>
                        <a:rPr lang="ru-RU" sz="700" dirty="0">
                          <a:latin typeface="Times New Roman"/>
                        </a:rPr>
                        <a:t>   </a:t>
                      </a:r>
                      <a:r>
                        <a:rPr lang="ru-RU" sz="900" dirty="0" err="1"/>
                        <a:t>мультипроекти</a:t>
                      </a:r>
                      <a:endParaRPr lang="ru-RU" sz="1800" dirty="0"/>
                    </a:p>
                    <a:p>
                      <a:r>
                        <a:rPr lang="ru-RU" sz="900" dirty="0">
                          <a:latin typeface="Wingdings"/>
                        </a:rPr>
                        <a:t>Ø</a:t>
                      </a:r>
                      <a:r>
                        <a:rPr lang="ru-RU" sz="700" dirty="0">
                          <a:latin typeface="Times New Roman"/>
                        </a:rPr>
                        <a:t>   </a:t>
                      </a:r>
                      <a:r>
                        <a:rPr lang="ru-RU" sz="900" dirty="0" err="1"/>
                        <a:t>мегапроекти</a:t>
                      </a:r>
                      <a:endParaRPr lang="ru-RU" sz="1800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11">
                <a:tc>
                  <a:txBody>
                    <a:bodyPr/>
                    <a:lstStyle/>
                    <a:p>
                      <a:r>
                        <a:rPr lang="uk-UA" sz="1800"/>
                        <a:t>Рівень альтернативності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взаємовиключні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альтернативні по капіталу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незалежні 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 err="1"/>
                        <a:t>взаємовпливаючі</a:t>
                      </a:r>
                      <a:endParaRPr lang="uk-UA" sz="1800" dirty="0"/>
                    </a:p>
                    <a:p>
                      <a:r>
                        <a:rPr lang="en-GB" sz="900" dirty="0">
                          <a:latin typeface="Wingdings"/>
                        </a:rPr>
                        <a:t>Ø</a:t>
                      </a:r>
                      <a:r>
                        <a:rPr lang="en-GB" sz="700" dirty="0">
                          <a:latin typeface="Times New Roman"/>
                        </a:rPr>
                        <a:t>   </a:t>
                      </a:r>
                      <a:r>
                        <a:rPr lang="uk-UA" sz="900" dirty="0"/>
                        <a:t>взаємодоповнюючі</a:t>
                      </a:r>
                      <a:endParaRPr lang="uk-UA" sz="1800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18530" y="5551140"/>
          <a:ext cx="5977806" cy="566539"/>
        </p:xfrm>
        <a:graphic>
          <a:graphicData uri="http://schemas.openxmlformats.org/drawingml/2006/table">
            <a:tbl>
              <a:tblPr/>
              <a:tblGrid>
                <a:gridCol w="2224939"/>
                <a:gridCol w="3752867"/>
              </a:tblGrid>
              <a:tr h="566539"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Тривалість </a:t>
                      </a:r>
                      <a:r>
                        <a:rPr lang="uk-UA" sz="1800" dirty="0"/>
                        <a:t>проекту</a:t>
                      </a:r>
                    </a:p>
                  </a:txBody>
                  <a:tcPr marL="66842" marR="668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latin typeface="Wingdings"/>
                        </a:rPr>
                        <a:t>Ø</a:t>
                      </a:r>
                      <a:r>
                        <a:rPr lang="ru-RU" sz="700" dirty="0">
                          <a:latin typeface="Times New Roman"/>
                        </a:rPr>
                        <a:t>   </a:t>
                      </a:r>
                      <a:r>
                        <a:rPr lang="ru-RU" sz="900" dirty="0" err="1"/>
                        <a:t>короткострокові</a:t>
                      </a:r>
                      <a:endParaRPr lang="ru-RU" sz="1800" dirty="0"/>
                    </a:p>
                    <a:p>
                      <a:r>
                        <a:rPr lang="ru-RU" sz="900" dirty="0">
                          <a:latin typeface="Wingdings"/>
                        </a:rPr>
                        <a:t>Ø</a:t>
                      </a:r>
                      <a:r>
                        <a:rPr lang="ru-RU" sz="700" dirty="0">
                          <a:latin typeface="Times New Roman"/>
                        </a:rPr>
                        <a:t>   </a:t>
                      </a:r>
                      <a:r>
                        <a:rPr lang="ru-RU" sz="900" dirty="0" err="1"/>
                        <a:t>середньострокові</a:t>
                      </a:r>
                      <a:endParaRPr lang="ru-RU" sz="1800" dirty="0"/>
                    </a:p>
                    <a:p>
                      <a:r>
                        <a:rPr lang="ru-RU" sz="900" dirty="0">
                          <a:latin typeface="Wingdings"/>
                        </a:rPr>
                        <a:t>Ø</a:t>
                      </a:r>
                      <a:r>
                        <a:rPr lang="ru-RU" sz="700" dirty="0">
                          <a:latin typeface="Times New Roman"/>
                        </a:rPr>
                        <a:t>   </a:t>
                      </a:r>
                      <a:r>
                        <a:rPr lang="ru-RU" sz="900" dirty="0" err="1"/>
                        <a:t>довгострокові</a:t>
                      </a:r>
                      <a:endParaRPr lang="ru-RU" sz="1800" dirty="0"/>
                    </a:p>
                  </a:txBody>
                  <a:tcPr marL="66842" marR="66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222796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323528" y="0"/>
            <a:ext cx="3528392" cy="158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2132856"/>
            <a:ext cx="4030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 smtClean="0"/>
              <a:t>Учасники проекту</a:t>
            </a:r>
            <a:endParaRPr lang="ru-RU" sz="3200" dirty="0"/>
          </a:p>
        </p:txBody>
      </p:sp>
      <p:pic>
        <p:nvPicPr>
          <p:cNvPr id="23554" name="Picture 2" descr="http://www.bookz.com.ua/4/1.files/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08920"/>
            <a:ext cx="6124575" cy="340995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1520" y="404664"/>
            <a:ext cx="87849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		                 - це визнана у всьому світі методологія вирішення                   </a:t>
            </a:r>
          </a:p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організаційно-технічних проблем; </a:t>
            </a:r>
          </a:p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dirty="0" smtClean="0">
                <a:latin typeface="Arial" pitchFamily="34" charset="0"/>
                <a:cs typeface="Arial" pitchFamily="34" charset="0"/>
              </a:rPr>
              <a:t>			                 -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це філософія керівництва  проектами;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11396"/>
            <a:ext cx="2952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latin typeface="Arial" pitchFamily="34" charset="0"/>
                <a:cs typeface="Arial" pitchFamily="34" charset="0"/>
              </a:rPr>
              <a:t>Управління проектами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16424" y="105273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sz="1400" dirty="0" smtClean="0">
                <a:latin typeface="Arial" pitchFamily="34" charset="0"/>
                <a:cs typeface="Arial" pitchFamily="34" charset="0"/>
              </a:rPr>
              <a:t>- це процес управління командою, ресурсами проекту за допомогою спеціальних методів та прийомів з метою успішного здійснення поставленої цілі.</a:t>
            </a:r>
          </a:p>
        </p:txBody>
      </p:sp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58373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627784" y="188640"/>
            <a:ext cx="4006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Фази життєвого циклу проекту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1111250"/>
            <a:ext cx="6589713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400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ФУНКЦІЇ УПРАВЛІННЯ ПРОЕКТАМИ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08720"/>
            <a:ext cx="5549230" cy="549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6665" y="476672"/>
            <a:ext cx="543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Вплив організаційної структури на проект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1810271"/>
            <a:ext cx="72728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проект? Які різновиди проектів Ви знаєте?</a:t>
            </a:r>
            <a:endPara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ознаки відрізняють проекти від інших планів,програм?</a:t>
            </a:r>
            <a:endPara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управління проектами? В чому полягає об’єктивна необхідність управління проектами?</a:t>
            </a:r>
            <a:endPara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елементи системи управління проектами,їх склад і взаємозв’язок?</a:t>
            </a:r>
            <a:endPara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є фази життєвого циклу проекту ?</a:t>
            </a:r>
            <a:r>
              <a:rPr kumimoji="0" lang="uk-UA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uk-UA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836712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1978</TotalTime>
  <Words>159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 Лекція 1  ЗАГАЛЬНА ХАРАКТЕРИСТИКА УПРАВЛІННЯ ПРОЕКТАМИ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191</cp:revision>
  <dcterms:created xsi:type="dcterms:W3CDTF">2016-05-09T17:23:29Z</dcterms:created>
  <dcterms:modified xsi:type="dcterms:W3CDTF">2021-05-24T11:21:15Z</dcterms:modified>
</cp:coreProperties>
</file>