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311" r:id="rId2"/>
    <p:sldId id="313" r:id="rId3"/>
    <p:sldId id="314" r:id="rId4"/>
    <p:sldId id="317" r:id="rId5"/>
    <p:sldId id="315" r:id="rId6"/>
    <p:sldId id="316" r:id="rId7"/>
    <p:sldId id="31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>
        <p:scale>
          <a:sx n="66" d="100"/>
          <a:sy n="66" d="100"/>
        </p:scale>
        <p:origin x="-1284" y="-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291D-8D68-4A77-BEA3-CFEC15621E66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A332A-FDF3-4B26-9CCE-2F08B8CB7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59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98000"/>
              </a:srgbClr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3985058"/>
          </a:xfrm>
        </p:spPr>
        <p:txBody>
          <a:bodyPr>
            <a:normAutofit/>
          </a:bodyPr>
          <a:lstStyle/>
          <a:p>
            <a:pPr algn="ctr"/>
            <a:r>
              <a:rPr lang="uk-UA" sz="4800" b="0" dirty="0" smtClean="0">
                <a:solidFill>
                  <a:srgbClr val="002060"/>
                </a:solidFill>
              </a:rPr>
              <a:t>Лекція 2</a:t>
            </a:r>
            <a:br>
              <a:rPr lang="uk-UA" sz="4800" b="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>ОБГРУНТУВАННЯ ДОЦІЛЬНОСТІ </a:t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>ПРОЕКТУ </a:t>
            </a: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5157194"/>
            <a:ext cx="791986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 лекції: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2.1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інвестиційного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задуму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2.2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Оцінка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життєздатності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2.3 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Аналіз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 на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основі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комплексної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експертизи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Критерії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оцінки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проектної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944350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Блок-схема: память с посл. доступом 19"/>
          <p:cNvSpPr/>
          <p:nvPr/>
        </p:nvSpPr>
        <p:spPr>
          <a:xfrm>
            <a:off x="6012160" y="4581128"/>
            <a:ext cx="2736304" cy="165618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амять с посл. доступом 8"/>
          <p:cNvSpPr/>
          <p:nvPr/>
        </p:nvSpPr>
        <p:spPr>
          <a:xfrm>
            <a:off x="3551102" y="3140968"/>
            <a:ext cx="2736304" cy="165618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амять с посл. доступом 7"/>
          <p:cNvSpPr/>
          <p:nvPr/>
        </p:nvSpPr>
        <p:spPr>
          <a:xfrm>
            <a:off x="611560" y="2276872"/>
            <a:ext cx="2736304" cy="165618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411760" y="332656"/>
            <a:ext cx="4442792" cy="20882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Показники аналізу ефективності проекту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996952"/>
            <a:ext cx="2488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 smtClean="0">
                <a:solidFill>
                  <a:prstClr val="black"/>
                </a:solidFill>
              </a:rPr>
              <a:t>1. Сума інвестицій</a:t>
            </a:r>
            <a:r>
              <a:rPr lang="uk-UA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67126" y="3789040"/>
            <a:ext cx="2533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 2. </a:t>
            </a:r>
            <a:r>
              <a:rPr lang="uk-UA" i="1" dirty="0" smtClean="0">
                <a:solidFill>
                  <a:prstClr val="black"/>
                </a:solidFill>
              </a:rPr>
              <a:t>Грошовий потік</a:t>
            </a:r>
            <a:r>
              <a:rPr lang="uk-UA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78488" y="4725144"/>
            <a:ext cx="228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i="1" dirty="0" smtClean="0">
                <a:solidFill>
                  <a:prstClr val="black"/>
                </a:solidFill>
              </a:rPr>
              <a:t>3. Чиста теперішня вартість проекту – Net </a:t>
            </a:r>
            <a:r>
              <a:rPr lang="uk-UA" i="1" dirty="0" err="1" smtClean="0">
                <a:solidFill>
                  <a:prstClr val="black"/>
                </a:solidFill>
              </a:rPr>
              <a:t>Present</a:t>
            </a:r>
            <a:r>
              <a:rPr lang="uk-UA" i="1" dirty="0" smtClean="0">
                <a:solidFill>
                  <a:prstClr val="black"/>
                </a:solidFill>
              </a:rPr>
              <a:t> </a:t>
            </a:r>
            <a:r>
              <a:rPr lang="uk-UA" i="1" dirty="0" err="1" smtClean="0">
                <a:solidFill>
                  <a:prstClr val="black"/>
                </a:solidFill>
              </a:rPr>
              <a:t>Value</a:t>
            </a:r>
            <a:r>
              <a:rPr lang="uk-UA" i="1" dirty="0" smtClean="0">
                <a:solidFill>
                  <a:prstClr val="black"/>
                </a:solidFill>
              </a:rPr>
              <a:t> (NPV). </a:t>
            </a:r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899592" y="4869160"/>
            <a:ext cx="7088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NPV =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97152"/>
            <a:ext cx="704850" cy="44767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51520" y="6119336"/>
            <a:ext cx="6192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/>
              <a:t>де: </a:t>
            </a:r>
            <a:r>
              <a:rPr lang="uk-UA" sz="1400" i="1" dirty="0" err="1" smtClean="0"/>
              <a:t>В</a:t>
            </a:r>
            <a:r>
              <a:rPr lang="uk-UA" sz="1400" i="1" baseline="-25000" dirty="0" err="1" smtClean="0"/>
              <a:t>t</a:t>
            </a:r>
            <a:r>
              <a:rPr lang="uk-UA" sz="1400" i="1" dirty="0" smtClean="0"/>
              <a:t> </a:t>
            </a:r>
            <a:r>
              <a:rPr lang="uk-UA" sz="1400" dirty="0" smtClean="0"/>
              <a:t>– вигоди проекту в рік </a:t>
            </a:r>
            <a:r>
              <a:rPr lang="uk-UA" sz="1400" i="1" dirty="0" smtClean="0"/>
              <a:t>t</a:t>
            </a:r>
            <a:r>
              <a:rPr lang="uk-UA" sz="1400" dirty="0" smtClean="0"/>
              <a:t>; </a:t>
            </a:r>
            <a:r>
              <a:rPr lang="uk-UA" sz="1400" i="1" dirty="0" err="1" smtClean="0"/>
              <a:t>С</a:t>
            </a:r>
            <a:r>
              <a:rPr lang="uk-UA" sz="1400" i="1" baseline="-25000" dirty="0" err="1" smtClean="0"/>
              <a:t>t</a:t>
            </a:r>
            <a:r>
              <a:rPr lang="uk-UA" sz="1400" dirty="0" smtClean="0"/>
              <a:t> – витрати на проект у рік </a:t>
            </a:r>
            <a:r>
              <a:rPr lang="uk-UA" sz="1400" i="1" dirty="0" smtClean="0"/>
              <a:t>t</a:t>
            </a:r>
            <a:r>
              <a:rPr lang="uk-UA" sz="1400" dirty="0" smtClean="0"/>
              <a:t>; </a:t>
            </a:r>
          </a:p>
          <a:p>
            <a:r>
              <a:rPr lang="uk-UA" sz="1400" i="1" dirty="0" smtClean="0"/>
              <a:t>і</a:t>
            </a:r>
            <a:r>
              <a:rPr lang="uk-UA" sz="1400" dirty="0" smtClean="0"/>
              <a:t> – ставка дисконту; </a:t>
            </a:r>
            <a:r>
              <a:rPr lang="uk-UA" sz="1400" i="1" dirty="0" smtClean="0"/>
              <a:t>n</a:t>
            </a:r>
            <a:r>
              <a:rPr lang="uk-UA" sz="1400" dirty="0" smtClean="0"/>
              <a:t> – тривалість (строк життя) проекту.</a:t>
            </a:r>
            <a:endParaRPr lang="ru-RU" sz="1400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858366" y="5614168"/>
            <a:ext cx="9880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NPV =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 descr="http://www.bookz.com.ua/4/2.files/image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517232"/>
            <a:ext cx="1371600" cy="4476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амять с посл. доступом 2"/>
          <p:cNvSpPr/>
          <p:nvPr/>
        </p:nvSpPr>
        <p:spPr>
          <a:xfrm>
            <a:off x="395536" y="260648"/>
            <a:ext cx="2952328" cy="194421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i="1" dirty="0" smtClean="0">
                <a:solidFill>
                  <a:schemeClr val="tx1"/>
                </a:solidFill>
              </a:rPr>
              <a:t> 4. Термін окупності інвестицій</a:t>
            </a:r>
            <a:r>
              <a:rPr lang="uk-UA" sz="1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uk-UA" sz="1400" i="1" dirty="0" smtClean="0">
                <a:solidFill>
                  <a:schemeClr val="tx1"/>
                </a:solidFill>
              </a:rPr>
              <a:t>Термін окупності проекту </a:t>
            </a:r>
            <a:r>
              <a:rPr lang="uk-UA" sz="1400" b="1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</a:rPr>
              <a:t> </a:t>
            </a:r>
            <a:r>
              <a:rPr lang="uk-UA" sz="1400" i="1" dirty="0" err="1" smtClean="0">
                <a:solidFill>
                  <a:schemeClr val="tx1"/>
                </a:solidFill>
              </a:rPr>
              <a:t>Payback</a:t>
            </a:r>
            <a:r>
              <a:rPr lang="uk-UA" sz="1400" i="1" dirty="0" smtClean="0">
                <a:solidFill>
                  <a:schemeClr val="tx1"/>
                </a:solidFill>
              </a:rPr>
              <a:t> </a:t>
            </a:r>
            <a:r>
              <a:rPr lang="uk-UA" sz="1400" i="1" dirty="0" err="1" smtClean="0">
                <a:solidFill>
                  <a:schemeClr val="tx1"/>
                </a:solidFill>
              </a:rPr>
              <a:t>Period</a:t>
            </a:r>
            <a:r>
              <a:rPr lang="uk-UA" sz="1400" i="1" dirty="0" smtClean="0">
                <a:solidFill>
                  <a:schemeClr val="tx1"/>
                </a:solidFill>
              </a:rPr>
              <a:t> (РВР)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Блок-схема: память с посл. доступом 3"/>
          <p:cNvSpPr/>
          <p:nvPr/>
        </p:nvSpPr>
        <p:spPr>
          <a:xfrm>
            <a:off x="3419872" y="1412776"/>
            <a:ext cx="2880320" cy="165618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i="1" dirty="0" smtClean="0">
                <a:solidFill>
                  <a:schemeClr val="tx1"/>
                </a:solidFill>
              </a:rPr>
              <a:t>5. Внутрішня норма рентабельності – </a:t>
            </a:r>
            <a:r>
              <a:rPr lang="uk-UA" sz="1400" i="1" dirty="0" err="1" smtClean="0">
                <a:solidFill>
                  <a:schemeClr val="tx1"/>
                </a:solidFill>
              </a:rPr>
              <a:t>Internal</a:t>
            </a:r>
            <a:r>
              <a:rPr lang="uk-UA" sz="1400" i="1" dirty="0" smtClean="0">
                <a:solidFill>
                  <a:schemeClr val="tx1"/>
                </a:solidFill>
              </a:rPr>
              <a:t> </a:t>
            </a:r>
            <a:r>
              <a:rPr lang="uk-UA" sz="1400" i="1" dirty="0" err="1" smtClean="0">
                <a:solidFill>
                  <a:schemeClr val="tx1"/>
                </a:solidFill>
              </a:rPr>
              <a:t>Rate</a:t>
            </a:r>
            <a:r>
              <a:rPr lang="uk-UA" sz="1400" i="1" dirty="0" smtClean="0">
                <a:solidFill>
                  <a:schemeClr val="tx1"/>
                </a:solidFill>
              </a:rPr>
              <a:t> </a:t>
            </a:r>
            <a:r>
              <a:rPr lang="uk-UA" sz="1400" i="1" dirty="0" err="1" smtClean="0">
                <a:solidFill>
                  <a:schemeClr val="tx1"/>
                </a:solidFill>
              </a:rPr>
              <a:t>of</a:t>
            </a:r>
            <a:r>
              <a:rPr lang="uk-UA" sz="1400" i="1" dirty="0" smtClean="0">
                <a:solidFill>
                  <a:schemeClr val="tx1"/>
                </a:solidFill>
              </a:rPr>
              <a:t> </a:t>
            </a:r>
            <a:r>
              <a:rPr lang="uk-UA" sz="1400" i="1" dirty="0" err="1" smtClean="0">
                <a:solidFill>
                  <a:schemeClr val="tx1"/>
                </a:solidFill>
              </a:rPr>
              <a:t>Return</a:t>
            </a:r>
            <a:r>
              <a:rPr lang="uk-UA" sz="1400" i="1" dirty="0" smtClean="0">
                <a:solidFill>
                  <a:schemeClr val="tx1"/>
                </a:solidFill>
              </a:rPr>
              <a:t> (IRR)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924944"/>
            <a:ext cx="9017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267744" y="3645024"/>
            <a:ext cx="6479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IRR =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573016"/>
            <a:ext cx="847725" cy="41910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051720" y="4005064"/>
            <a:ext cx="41044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 - 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величина ставки дисконту, при якій NPV позитивна;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величина ставки дисконту, при якій NPV негативна;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величина позитивної NPV, при величині ставки дисконту </a:t>
            </a:r>
            <a:r>
              <a:rPr kumimoji="0" lang="uk-UA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А;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в- 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величина NPV, </a:t>
            </a:r>
            <a:r>
              <a:rPr kumimoji="0" lang="uk-UA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npu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величині ставки дисконту </a:t>
            </a:r>
            <a:r>
              <a:rPr kumimoji="0" lang="uk-UA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лок-схема: память с посл. доступом 11"/>
          <p:cNvSpPr/>
          <p:nvPr/>
        </p:nvSpPr>
        <p:spPr>
          <a:xfrm>
            <a:off x="6084168" y="2708920"/>
            <a:ext cx="2736304" cy="165618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i="1" dirty="0" smtClean="0">
                <a:solidFill>
                  <a:schemeClr val="tx1"/>
                </a:solidFill>
              </a:rPr>
              <a:t>6. Коефіцієнт вигід/витрат - </a:t>
            </a:r>
            <a:r>
              <a:rPr lang="en-GB" sz="1400" i="1" dirty="0" smtClean="0">
                <a:solidFill>
                  <a:schemeClr val="tx1"/>
                </a:solidFill>
              </a:rPr>
              <a:t>Benefit/Cost Ratio (BCR)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581128"/>
            <a:ext cx="11874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6516216" y="5445224"/>
            <a:ext cx="216024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BCR = (B-ПB)/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КB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        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  </a:t>
            </a:r>
            <a:r>
              <a:rPr kumimoji="0" lang="uk-UA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ПВ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- поточні витрати;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КВ - капітальні витрати.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6372200" y="6093296"/>
            <a:ext cx="2520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BCR = (B-C)/R,                         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 R- вартість дефіцитних ресурсів.</a:t>
            </a: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Блок-схема: память с посл. доступом 16"/>
          <p:cNvSpPr/>
          <p:nvPr/>
        </p:nvSpPr>
        <p:spPr>
          <a:xfrm>
            <a:off x="179512" y="4797152"/>
            <a:ext cx="2736304" cy="194421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i="1" dirty="0" smtClean="0">
                <a:solidFill>
                  <a:schemeClr val="tx1"/>
                </a:solidFill>
              </a:rPr>
              <a:t>7.  Індекс прибутковості - </a:t>
            </a:r>
            <a:r>
              <a:rPr lang="en-GB" sz="1400" i="1" dirty="0" smtClean="0">
                <a:solidFill>
                  <a:schemeClr val="tx1"/>
                </a:solidFill>
              </a:rPr>
              <a:t>Profitability Index (P1)</a:t>
            </a:r>
            <a:endParaRPr lang="uk-UA" sz="1400" i="1" dirty="0" smtClean="0">
              <a:solidFill>
                <a:schemeClr val="tx1"/>
              </a:solidFill>
            </a:endParaRP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6237312"/>
            <a:ext cx="1330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131840" y="4869160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/>
              <a:t>Якщо NPV позитивна, то й РІ &gt; 1, </a:t>
            </a:r>
          </a:p>
          <a:p>
            <a:r>
              <a:rPr lang="uk-UA" sz="1400" dirty="0" smtClean="0"/>
              <a:t>і навпаки, якщо РІ &gt; 1, проект ефективний, </a:t>
            </a:r>
          </a:p>
          <a:p>
            <a:r>
              <a:rPr lang="uk-UA" sz="1400" dirty="0" smtClean="0"/>
              <a:t>якщо РІ &lt; 1 – неефективний.</a:t>
            </a:r>
            <a:endParaRPr lang="ru-RU" sz="1400" dirty="0"/>
          </a:p>
        </p:txBody>
      </p:sp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77072"/>
            <a:ext cx="4382610" cy="228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99792" y="3573016"/>
            <a:ext cx="3748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</a:t>
            </a:r>
            <a:r>
              <a:rPr lang="uk-UA" dirty="0" smtClean="0"/>
              <a:t>ЖИТТЄВИЙ ЦИКЛ ПРОГРАМИ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548680"/>
            <a:ext cx="5008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ЗАГАЛЬНІ ХАРАКТЕРИСТИКИ ПРОГРАМИ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980728"/>
            <a:ext cx="44831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/>
              <a:t>Приклад </a:t>
            </a:r>
            <a:r>
              <a:rPr lang="uk-UA" sz="1600" dirty="0" smtClean="0"/>
              <a:t>визначення основних фінансових показників для обґрунтування доцільності проекту</a:t>
            </a:r>
            <a:endParaRPr lang="uk-UA" sz="1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55776" y="1340768"/>
          <a:ext cx="3795918" cy="4471763"/>
        </p:xfrm>
        <a:graphic>
          <a:graphicData uri="http://schemas.openxmlformats.org/drawingml/2006/table">
            <a:tbl>
              <a:tblPr/>
              <a:tblGrid>
                <a:gridCol w="1505750"/>
                <a:gridCol w="572542"/>
                <a:gridCol w="572542"/>
                <a:gridCol w="572542"/>
                <a:gridCol w="572542"/>
              </a:tblGrid>
              <a:tr h="162610">
                <a:tc>
                  <a:txBody>
                    <a:bodyPr/>
                    <a:lstStyle/>
                    <a:p>
                      <a:pPr algn="ctr"/>
                      <a:r>
                        <a:rPr lang="uk-UA" sz="500" b="1" i="1" dirty="0"/>
                        <a:t>Показник</a:t>
                      </a:r>
                      <a:endParaRPr lang="uk-UA" sz="500" dirty="0"/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 b="1" i="1" dirty="0" smtClean="0"/>
                        <a:t>2005</a:t>
                      </a:r>
                      <a:endParaRPr lang="uk-UA" sz="500" dirty="0"/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 b="1" i="1" dirty="0" smtClean="0"/>
                        <a:t>2010</a:t>
                      </a:r>
                      <a:endParaRPr lang="uk-UA" sz="500" dirty="0"/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 b="1" i="1" dirty="0" smtClean="0"/>
                        <a:t>2015</a:t>
                      </a:r>
                      <a:endParaRPr lang="uk-UA" sz="500" dirty="0"/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 b="1" i="1" dirty="0" smtClean="0"/>
                        <a:t>2020</a:t>
                      </a:r>
                      <a:endParaRPr lang="uk-UA" sz="500" dirty="0"/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914">
                <a:tc>
                  <a:txBody>
                    <a:bodyPr/>
                    <a:lstStyle/>
                    <a:p>
                      <a:r>
                        <a:rPr lang="ru-RU" sz="500"/>
                        <a:t>1. Сума інвестицій, тис. грн.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450,0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19">
                <a:tc>
                  <a:txBody>
                    <a:bodyPr/>
                    <a:lstStyle/>
                    <a:p>
                      <a:r>
                        <a:rPr lang="ru-RU" sz="500"/>
                        <a:t>2. Виручка від реалізації, тис. грн.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200,0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250,0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400,0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524">
                <a:tc>
                  <a:txBody>
                    <a:bodyPr/>
                    <a:lstStyle/>
                    <a:p>
                      <a:r>
                        <a:rPr lang="ru-RU" sz="500"/>
                        <a:t>3. Витрати на експлуатацію проекту, тис. грн.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50,0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40,0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45,0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829">
                <a:tc>
                  <a:txBody>
                    <a:bodyPr/>
                    <a:lstStyle/>
                    <a:p>
                      <a:pPr algn="l"/>
                      <a:r>
                        <a:rPr lang="ru-RU" sz="500"/>
                        <a:t>4. Амортизаційні відрахування, тис. грн.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5,0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5,0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8,0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914">
                <a:tc>
                  <a:txBody>
                    <a:bodyPr/>
                    <a:lstStyle/>
                    <a:p>
                      <a:r>
                        <a:rPr lang="uk-UA" sz="500" dirty="0"/>
                        <a:t>5. Ставка дисконту, %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18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18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18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914">
                <a:tc>
                  <a:txBody>
                    <a:bodyPr/>
                    <a:lstStyle/>
                    <a:p>
                      <a:r>
                        <a:rPr lang="ru-RU" sz="500"/>
                        <a:t>6. Грошові потоки, тис. грн.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245,0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215,0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363,0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524">
                <a:tc>
                  <a:txBody>
                    <a:bodyPr/>
                    <a:lstStyle/>
                    <a:p>
                      <a:r>
                        <a:rPr lang="ru-RU" sz="500"/>
                        <a:t>7. Дисконтовані грошові потоки, тис. грн.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207,63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154,41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220,93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743">
                <a:tc>
                  <a:txBody>
                    <a:bodyPr/>
                    <a:lstStyle/>
                    <a:p>
                      <a:r>
                        <a:rPr lang="ru-RU" sz="500"/>
                        <a:t>8. Дисконтований грошовий потік з початку експлуатації проекту, тис. грн.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207,63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362,04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582,97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134">
                <a:tc>
                  <a:txBody>
                    <a:bodyPr/>
                    <a:lstStyle/>
                    <a:p>
                      <a:r>
                        <a:rPr lang="ru-RU" sz="500"/>
                        <a:t>9. Дисконтовані грошові потоки за ставкою дисконту 40%.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175,0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109,69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132,29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19">
                <a:tc>
                  <a:txBody>
                    <a:bodyPr/>
                    <a:lstStyle/>
                    <a:p>
                      <a:r>
                        <a:rPr lang="ru-RU" sz="500"/>
                        <a:t>10. Дисконтовані вигоди, тис. грн.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173,73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183,14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248,32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19">
                <a:tc>
                  <a:txBody>
                    <a:bodyPr/>
                    <a:lstStyle/>
                    <a:p>
                      <a:r>
                        <a:rPr lang="ru-RU" sz="500"/>
                        <a:t>11. Дисконтовані витрати, тис. грн.</a:t>
                      </a:r>
                    </a:p>
                  </a:txBody>
                  <a:tcPr marL="18815" marR="18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-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42,37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/>
                        <a:t>28,73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00" dirty="0"/>
                        <a:t>27,39</a:t>
                      </a:r>
                    </a:p>
                  </a:txBody>
                  <a:tcPr marL="18815" marR="18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3059832" y="332656"/>
            <a:ext cx="2736304" cy="108012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293096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/>
              <a:t> </a:t>
            </a:r>
          </a:p>
          <a:p>
            <a:endParaRPr lang="uk-UA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548680"/>
            <a:ext cx="15824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600" b="1" dirty="0" smtClean="0">
                <a:solidFill>
                  <a:prstClr val="black"/>
                </a:solidFill>
              </a:rPr>
              <a:t>ВИСНОВКИ: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412776"/>
            <a:ext cx="76328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600" dirty="0" smtClean="0">
                <a:solidFill>
                  <a:prstClr val="black"/>
                </a:solidFill>
              </a:rPr>
              <a:t>Проект розпочинається з формування ідеї проекту, розробки концепції його реалізації та її обґрунтування:</a:t>
            </a:r>
          </a:p>
          <a:p>
            <a:r>
              <a:rPr lang="uk-UA" sz="1600" dirty="0" smtClean="0">
                <a:solidFill>
                  <a:prstClr val="black"/>
                </a:solidFill>
              </a:rPr>
              <a:t>- </a:t>
            </a:r>
            <a:r>
              <a:rPr lang="uk-UA" sz="1600" dirty="0" smtClean="0"/>
              <a:t>дослідження можливостей у даному регіоні;</a:t>
            </a:r>
          </a:p>
          <a:p>
            <a:r>
              <a:rPr lang="uk-UA" sz="1600" dirty="0" smtClean="0"/>
              <a:t>-</a:t>
            </a:r>
            <a:r>
              <a:rPr lang="en-GB" sz="1600" dirty="0" smtClean="0"/>
              <a:t> </a:t>
            </a:r>
            <a:r>
              <a:rPr lang="uk-UA" sz="1600" dirty="0" smtClean="0"/>
              <a:t>виробничі дослідження (виявлення можливостей у даній галузі промисловості);</a:t>
            </a:r>
          </a:p>
          <a:p>
            <a:r>
              <a:rPr lang="uk-UA" sz="1600" dirty="0" smtClean="0"/>
              <a:t>-</a:t>
            </a:r>
            <a:r>
              <a:rPr lang="en-GB" sz="1600" dirty="0" smtClean="0"/>
              <a:t> </a:t>
            </a:r>
            <a:r>
              <a:rPr lang="uk-UA" sz="1600" dirty="0" smtClean="0"/>
              <a:t>дослідження природних ресурсів, сільськогосподарської та промислової продукції.   </a:t>
            </a:r>
          </a:p>
          <a:p>
            <a:pPr lvl="0"/>
            <a:endParaRPr lang="uk-UA" sz="1600" dirty="0" smtClean="0">
              <a:solidFill>
                <a:prstClr val="black"/>
              </a:solidFill>
            </a:endParaRPr>
          </a:p>
        </p:txBody>
      </p:sp>
      <p:sp>
        <p:nvSpPr>
          <p:cNvPr id="6" name="Стрелка вправо с вырезом 5"/>
          <p:cNvSpPr/>
          <p:nvPr/>
        </p:nvSpPr>
        <p:spPr>
          <a:xfrm>
            <a:off x="323528" y="1484784"/>
            <a:ext cx="792088" cy="2880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323528" y="3356992"/>
            <a:ext cx="792088" cy="2880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3284984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/>
              <a:t>Обґрунтування технічної та економічної можливості виконання проекту. </a:t>
            </a:r>
            <a:endParaRPr lang="ru-RU" sz="1600" dirty="0"/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395536" y="4221088"/>
            <a:ext cx="792088" cy="2880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4005064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/>
              <a:t>Визначення джерела ризику, технічних можливостей, питання ринку збуту та закупівель, потреб матеріалів із врахуванням використовуваної техніки.</a:t>
            </a:r>
            <a:endParaRPr lang="ru-RU" sz="1600" dirty="0"/>
          </a:p>
        </p:txBody>
      </p:sp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1" y="1268760"/>
            <a:ext cx="784887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Як Ви розумієте поняття "ідея проекту"?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Що таке концепція проекту та які </a:t>
            </a:r>
            <a:r>
              <a:rPr kumimoji="0" lang="uk-UA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етапи її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розробки?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Що включають у себе такі етапи обґрунтування ефективності проекту, як передпроектне дослідження, додаткове дослідження проекту?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Яку інформацію надає аналітикам обґрунтування технічних і економічних можливостей виконання проекту?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5. Які основні етапи передбачає техніко-економічний, фінансовий та загальноекономічний аналіз?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6. 3 якою метою здійснюють екологічну та соціальну експертизу майбутнього проекту?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7. Охарактеризуйте основні показники оцінки ефективності проекту.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8. Які методи оцінки ефективності інвестицій Вам відомі?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9. Опишіть методику розрахунку основних фінансових показників, які застосовуються для відбору ефективних проектів?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10. Визначте переваги та недоліки різних фінансових показників оцінки ефективності проектів.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92696"/>
            <a:ext cx="768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/>
              <a:t>Контрольні  запитання для самоперевірки і повторення</a:t>
            </a:r>
            <a:endParaRPr lang="uk-UA" b="1" dirty="0"/>
          </a:p>
        </p:txBody>
      </p:sp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2071</TotalTime>
  <Words>575</Words>
  <Application>Microsoft Office PowerPoint</Application>
  <PresentationFormat>Экран (4:3)</PresentationFormat>
  <Paragraphs>114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Лекція 2  ОБГРУНТУВАННЯ ДОЦІЛЬНОСТІ  ПРОЕКТУ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 My</dc:creator>
  <cp:lastModifiedBy>User</cp:lastModifiedBy>
  <cp:revision>208</cp:revision>
  <dcterms:created xsi:type="dcterms:W3CDTF">2016-05-09T17:23:29Z</dcterms:created>
  <dcterms:modified xsi:type="dcterms:W3CDTF">2021-05-24T11:22:20Z</dcterms:modified>
</cp:coreProperties>
</file>