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311" r:id="rId2"/>
    <p:sldId id="319" r:id="rId3"/>
    <p:sldId id="322" r:id="rId4"/>
    <p:sldId id="315" r:id="rId5"/>
    <p:sldId id="317" r:id="rId6"/>
    <p:sldId id="318" r:id="rId7"/>
    <p:sldId id="320" r:id="rId8"/>
    <p:sldId id="316" r:id="rId9"/>
    <p:sldId id="32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291D-8D68-4A77-BEA3-CFEC15621E66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A332A-FDF3-4B26-9CCE-2F08B8CB7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59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98000"/>
              </a:srgbClr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398505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b="0" dirty="0" smtClean="0">
                <a:solidFill>
                  <a:srgbClr val="002060"/>
                </a:solidFill>
              </a:rPr>
              <a:t>Лекція 3</a:t>
            </a:r>
            <a:br>
              <a:rPr lang="uk-UA" sz="4800" b="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ОСНОВНІ ФОРМИ ОРГАНІЗАЦІЇ СТРУКТУРИ НАУКОВОГО ТА НАУКОВО – ТЕХНІЧНОГО ПРОЕКТУ </a:t>
            </a: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5049474"/>
            <a:ext cx="79198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 лекції: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3.1 Поняття  проектної організаційної структури.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3.2 Критерії вибору організаційної структури.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3.3 Типи організаційної структури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3.4 Визначення функціональних обов’язків учасників проекту.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44350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52120" y="2444695"/>
            <a:ext cx="327585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Види матричної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організаційної структури</a:t>
            </a:r>
            <a:r>
              <a:rPr lang="uk-UA" sz="24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868144" y="38084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7" name="Стрелка вправо 6"/>
          <p:cNvSpPr/>
          <p:nvPr/>
        </p:nvSpPr>
        <p:spPr>
          <a:xfrm>
            <a:off x="5868144" y="460055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8" name="Стрелка вправо 7"/>
          <p:cNvSpPr/>
          <p:nvPr/>
        </p:nvSpPr>
        <p:spPr>
          <a:xfrm>
            <a:off x="5868144" y="53206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9" name="Стрелка вправо 8"/>
          <p:cNvSpPr/>
          <p:nvPr/>
        </p:nvSpPr>
        <p:spPr>
          <a:xfrm>
            <a:off x="5868144" y="61127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3861048"/>
            <a:ext cx="2115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функціональна;</a:t>
            </a:r>
            <a:r>
              <a:rPr lang="uk-UA" sz="20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020272" y="4653136"/>
            <a:ext cx="15803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балансова;</a:t>
            </a:r>
            <a:r>
              <a:rPr lang="uk-UA" sz="20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5353471"/>
            <a:ext cx="1516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проектна;</a:t>
            </a:r>
            <a:r>
              <a:rPr lang="uk-UA" sz="20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020272" y="6093296"/>
            <a:ext cx="1778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контрактна</a:t>
            </a:r>
            <a:r>
              <a:rPr lang="uk-UA" sz="20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uk-UA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1412776"/>
            <a:ext cx="5400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uk-UA" dirty="0" smtClean="0"/>
              <a:t> системи управління організації / організацій, залучених до  проекту функціональна, матрична (слабка, збалансована, сильна), проектна); </a:t>
            </a:r>
          </a:p>
          <a:p>
            <a:pPr>
              <a:buFontTx/>
              <a:buChar char="-"/>
            </a:pPr>
            <a:endParaRPr lang="uk-UA" dirty="0" smtClean="0"/>
          </a:p>
          <a:p>
            <a:pPr>
              <a:buFontTx/>
              <a:buChar char="-"/>
            </a:pPr>
            <a:endParaRPr lang="uk-UA" dirty="0" smtClean="0"/>
          </a:p>
          <a:p>
            <a:pPr>
              <a:buFontTx/>
              <a:buChar char="-"/>
            </a:pPr>
            <a:r>
              <a:rPr lang="uk-UA" dirty="0" smtClean="0"/>
              <a:t> характеристики проекту  </a:t>
            </a:r>
          </a:p>
          <a:p>
            <a:r>
              <a:rPr lang="uk-UA" dirty="0" smtClean="0"/>
              <a:t>(повноваження  менеджера проекту, доступність ресурсів тощо); </a:t>
            </a:r>
          </a:p>
          <a:p>
            <a:pPr>
              <a:buFontTx/>
              <a:buChar char="-"/>
            </a:pPr>
            <a:endParaRPr lang="uk-UA" dirty="0" smtClean="0"/>
          </a:p>
          <a:p>
            <a:pPr>
              <a:buFontTx/>
              <a:buChar char="-"/>
            </a:pPr>
            <a:endParaRPr lang="uk-UA" dirty="0" smtClean="0"/>
          </a:p>
          <a:p>
            <a:r>
              <a:rPr lang="uk-UA" dirty="0" smtClean="0"/>
              <a:t>-  взаємозв’язки між зацікавленими учасниками проекту </a:t>
            </a:r>
          </a:p>
          <a:p>
            <a:r>
              <a:rPr lang="uk-UA" dirty="0" smtClean="0"/>
              <a:t>(замовники / користувачі, спонсор, виконавча організація, офіс управління). </a:t>
            </a:r>
            <a:endParaRPr lang="uk-UA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55576" y="620688"/>
            <a:ext cx="640871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400" b="1" dirty="0" err="1" smtClean="0">
                <a:solidFill>
                  <a:prstClr val="black"/>
                </a:solidFill>
              </a:rPr>
              <a:t>Організаційна</a:t>
            </a:r>
            <a:r>
              <a:rPr lang="ru-RU" sz="2400" b="1" dirty="0" smtClean="0">
                <a:solidFill>
                  <a:prstClr val="black"/>
                </a:solidFill>
              </a:rPr>
              <a:t> структура </a:t>
            </a:r>
            <a:r>
              <a:rPr lang="ru-RU" sz="2400" b="1" dirty="0" err="1" smtClean="0">
                <a:solidFill>
                  <a:prstClr val="black"/>
                </a:solidFill>
              </a:rPr>
              <a:t>містить</a:t>
            </a:r>
            <a:r>
              <a:rPr lang="ru-RU" sz="2400" b="1" dirty="0" smtClean="0">
                <a:solidFill>
                  <a:prstClr val="black"/>
                </a:solidFill>
              </a:rPr>
              <a:t>: </a:t>
            </a:r>
          </a:p>
        </p:txBody>
      </p:sp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692696"/>
            <a:ext cx="511256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</a:rPr>
              <a:t>ТИПИ ПРОЕКТНИХ ОФІСІВ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32791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548680"/>
            <a:ext cx="559836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b="1" dirty="0" smtClean="0"/>
              <a:t>Приклад проектної структури управління проектами</a:t>
            </a:r>
            <a:endParaRPr lang="ru-RU" b="1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 l="26869" t="18914" r="18204" b="30883"/>
          <a:stretch>
            <a:fillRect/>
          </a:stretch>
        </p:blipFill>
        <p:spPr bwMode="auto">
          <a:xfrm>
            <a:off x="1115616" y="1412776"/>
            <a:ext cx="66967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23728" y="548680"/>
            <a:ext cx="5148064" cy="80477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МАТРИЧНА ОРГАНІЗАЦІЯ </a:t>
            </a:r>
          </a:p>
          <a:p>
            <a:pPr marL="0" marR="0" lvl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УПРАВЛІННЯ ПРОЕКТАМИ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1553" t="27774" r="12888" b="27930"/>
          <a:stretch>
            <a:fillRect/>
          </a:stretch>
        </p:blipFill>
        <p:spPr bwMode="auto">
          <a:xfrm>
            <a:off x="683568" y="1556792"/>
            <a:ext cx="799288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548680"/>
            <a:ext cx="4572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uk-UA" b="1" dirty="0" smtClean="0"/>
              <a:t>СХЕМА ФУНКЦІОНАЛЬНОЇ ОРГАНІЗАЦІЙНОЇ СТРУКТУРИ УПРАВЛІННЯ</a:t>
            </a:r>
            <a:endParaRPr lang="ru-RU" b="1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 l="21553" t="24082" r="12888" b="23501"/>
          <a:stretch>
            <a:fillRect/>
          </a:stretch>
        </p:blipFill>
        <p:spPr bwMode="auto">
          <a:xfrm>
            <a:off x="1115616" y="1628800"/>
            <a:ext cx="7056784" cy="451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6"/>
            <a:ext cx="6228184" cy="8720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685800" algn="l"/>
                <a:tab pos="914400" algn="l"/>
              </a:tabLst>
            </a:pPr>
            <a:r>
              <a:rPr lang="uk-UA" b="1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ПОСЛІДОВНІСТЬ РОЗРОБКИ ОРГАНІЗАЦІЙНИХ СТРУКТУР ДЛЯ ВИКОНАННЯ ПРОЕКТУ 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340693"/>
            <a:ext cx="40100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908720"/>
            <a:ext cx="780600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надання консультаційної допомоги замовнику в розробці і реалізації проекту;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вибір проектувальників і підрядчиків;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складання планів робіт із проекту;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оформлення і підписання актів, що підтверджують виконання робіт (етапів,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підетапів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здачу об'єктів у дослідну і промислову експлуатації);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координація роботи всіх учасників проекту;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постійний контроль за: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дотриманням термінів виконання робіт по проекту;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науково-технічним рівнем і якістю розробок;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витратами;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приймання виконаних виконавцями і контрагентами робіт зі створення проекту;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9144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оформлення звітної документації на виконані роботи.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332656"/>
            <a:ext cx="3436590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85800" algn="l"/>
                <a:tab pos="914400" algn="l"/>
              </a:tabLst>
            </a:pPr>
            <a:r>
              <a:rPr lang="uk-UA" sz="1400" b="1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ФУНКЦІЇ КЕРІВНИКА ПРОЕКТУ :</a:t>
            </a:r>
            <a:endParaRPr lang="ru-RU" sz="9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645024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914400" algn="l"/>
              </a:tabLst>
            </a:pPr>
            <a:r>
              <a:rPr lang="uk-UA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Керівник проекту зобов'язаний: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85800" algn="l"/>
                <a:tab pos="914400" algn="l"/>
              </a:tabLs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домагатися від відділів, що беруть участь у проекті, виконання їхніх завдань по проекту;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85800" algn="l"/>
                <a:tab pos="914400" algn="l"/>
              </a:tabLs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стежити за тим, щоб робота відділів велася відповідно до плану графіка, кошторису витрат і специфікацій;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85800" algn="l"/>
                <a:tab pos="914400" algn="l"/>
              </a:tabLs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вчасно виявляти труднощі, помилки, нестачу ресурсів, низьку якість робіт;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85800" algn="l"/>
                <a:tab pos="914400" algn="l"/>
              </a:tabLs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вчасно вносити корективи в проект, якщо в цьому виникає необхідність;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85800" algn="l"/>
                <a:tab pos="914400" algn="l"/>
              </a:tabLs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інформувати всіх зацікавлених осіб про хід роботи над проектом.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71600" y="1124744"/>
            <a:ext cx="7318129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таке організаційна структура управління проектом?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принципи формування проектних груп?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базові елементи організаційної структури управління проектами?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Функціональний та цільовий підходи, їх переваги та недоліки.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види зовнішніх організаційних структур Ви знаєте? Їх характеристики та умови використання.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Визначте особливості функціонування проектної організаційної структури управління.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основні переваги та недоліки матричної організаційної структури?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Охарактеризуйте основні види матричної ОСУ. В яких проектах застосовується кожна з них?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Дайте характеристику внутрішнім організаційним структурам управління проектом.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858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Чому, на Вашу думку, більшість підприємств при реалізації проекту використовують змішану структуру управління?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548680"/>
            <a:ext cx="768351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/>
              <a:t>Контрольні  запитання для самоперевірки і повторення</a:t>
            </a:r>
            <a:endParaRPr lang="uk-UA" b="1" dirty="0"/>
          </a:p>
        </p:txBody>
      </p:sp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2442</TotalTime>
  <Words>392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Лекція 3  ОСНОВНІ ФОРМИ ОРГАНІЗАЦІЇ СТРУКТУРИ НАУКОВОГО ТА НАУКОВО – ТЕХНІЧНОГО ПРОЕКТУ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 My</dc:creator>
  <cp:lastModifiedBy>User</cp:lastModifiedBy>
  <cp:revision>219</cp:revision>
  <dcterms:created xsi:type="dcterms:W3CDTF">2016-05-09T17:23:29Z</dcterms:created>
  <dcterms:modified xsi:type="dcterms:W3CDTF">2021-05-24T11:22:44Z</dcterms:modified>
</cp:coreProperties>
</file>