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311" r:id="rId2"/>
    <p:sldId id="315" r:id="rId3"/>
    <p:sldId id="317" r:id="rId4"/>
    <p:sldId id="318" r:id="rId5"/>
    <p:sldId id="319" r:id="rId6"/>
    <p:sldId id="316" r:id="rId7"/>
    <p:sldId id="320" r:id="rId8"/>
    <p:sldId id="321" r:id="rId9"/>
    <p:sldId id="323" r:id="rId10"/>
    <p:sldId id="324" r:id="rId11"/>
    <p:sldId id="32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291D-8D68-4A77-BEA3-CFEC15621E66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A332A-FDF3-4B26-9CCE-2F08B8CB7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59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98000"/>
              </a:srgbClr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398505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b="0" dirty="0" smtClean="0">
                <a:solidFill>
                  <a:srgbClr val="002060"/>
                </a:solidFill>
              </a:rPr>
              <a:t>Лекція 4</a:t>
            </a:r>
            <a:br>
              <a:rPr lang="uk-UA" sz="4800" b="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400" dirty="0" smtClean="0">
                <a:solidFill>
                  <a:srgbClr val="002060"/>
                </a:solidFill>
              </a:rPr>
              <a:t>Загальні підходи до планування і контролю науковими та науково – технічними </a:t>
            </a:r>
            <a:r>
              <a:rPr lang="uk-UA" sz="4400" dirty="0" err="1" smtClean="0">
                <a:solidFill>
                  <a:srgbClr val="002060"/>
                </a:solidFill>
              </a:rPr>
              <a:t>проектми</a:t>
            </a:r>
            <a:r>
              <a:rPr lang="uk-UA" sz="4400" dirty="0" smtClean="0">
                <a:solidFill>
                  <a:srgbClr val="002060"/>
                </a:solidFill>
              </a:rPr>
              <a:t> </a:t>
            </a: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endParaRPr lang="uk-UA" sz="2200" dirty="0">
              <a:solidFill>
                <a:srgbClr val="00206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5049477"/>
            <a:ext cx="79198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 лекції: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4.1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4.2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Цілі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види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планів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4.3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Фінансове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за проектом.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4.4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Розробка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проектно-кошторисної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документації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та контроль за нею.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4.5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Вибір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завдання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проектних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фірм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6944350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6704013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23728" y="908720"/>
            <a:ext cx="5328592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ПРИКЛАД  структурної вартості проекту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768351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/>
              <a:t>Контрольні  запитання для самоперевірки і повторення</a:t>
            </a:r>
            <a:endParaRPr lang="uk-UA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1583907"/>
            <a:ext cx="76328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 таке проектне планування?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етапи включає загальний процес планування?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Назвіть основні процеси планування проектів, дайте їм характеристику.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Охарактеризуйте допоміжні процеси планування проектів.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 таке план проекту?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Засоби та джерела фінансування проекту.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Склад і порядок призначення кошторисної документації.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Назвіть три підходи до вибору проектних фірм.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є типи проектних фірм?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Засоби фінансування проекту.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2771800" y="144016"/>
            <a:ext cx="3240360" cy="134076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771800" y="144016"/>
            <a:ext cx="32403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Етапи 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 проектів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251520" y="134076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31640" y="1412776"/>
            <a:ext cx="27363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1400" dirty="0" smtClean="0">
                <a:solidFill>
                  <a:prstClr val="black"/>
                </a:solidFill>
              </a:rPr>
              <a:t>Структуризація проекту</a:t>
            </a:r>
            <a:endParaRPr lang="ru-RU" sz="1400" dirty="0" smtClean="0">
              <a:solidFill>
                <a:prstClr val="black"/>
              </a:solidFill>
            </a:endParaRPr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251520" y="1844824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с вырезом 7"/>
          <p:cNvSpPr/>
          <p:nvPr/>
        </p:nvSpPr>
        <p:spPr>
          <a:xfrm>
            <a:off x="251520" y="242088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251520" y="2996952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251520" y="3520432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03648" y="5877272"/>
            <a:ext cx="68945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/>
              <a:t>Підготовка</a:t>
            </a:r>
            <a:r>
              <a:rPr lang="ru-RU" sz="1400" dirty="0" smtClean="0"/>
              <a:t> та </a:t>
            </a:r>
            <a:r>
              <a:rPr lang="ru-RU" sz="1400" dirty="0" err="1" smtClean="0"/>
              <a:t>затвердження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звітної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документації</a:t>
            </a:r>
            <a:r>
              <a:rPr lang="ru-RU" sz="1400" dirty="0" smtClean="0"/>
              <a:t> для контролю </a:t>
            </a:r>
            <a:r>
              <a:rPr lang="ru-RU" sz="1400" dirty="0" err="1" smtClean="0"/>
              <a:t>планів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1916832"/>
            <a:ext cx="50466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err="1" smtClean="0">
                <a:solidFill>
                  <a:prstClr val="black"/>
                </a:solidFill>
              </a:rPr>
              <a:t>Прийняття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організаційно-технологічного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рішення</a:t>
            </a:r>
            <a:endParaRPr lang="ru-RU" sz="1400" dirty="0" smtClean="0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31640" y="2348880"/>
            <a:ext cx="78123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/>
              <a:t>Визначення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цілей</a:t>
            </a:r>
            <a:r>
              <a:rPr lang="ru-RU" sz="1400" dirty="0" smtClean="0"/>
              <a:t>, задач проекту, </a:t>
            </a:r>
            <a:r>
              <a:rPr lang="ru-RU" sz="1400" dirty="0" err="1" smtClean="0"/>
              <a:t>розрахунок</a:t>
            </a:r>
            <a:r>
              <a:rPr lang="ru-RU" sz="1400" dirty="0" smtClean="0"/>
              <a:t> </a:t>
            </a:r>
            <a:r>
              <a:rPr lang="ru-RU" sz="1400" dirty="0" err="1" smtClean="0"/>
              <a:t>техніко-економічних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показників</a:t>
            </a:r>
            <a:r>
              <a:rPr lang="ru-RU" sz="1400" dirty="0" smtClean="0"/>
              <a:t> для </a:t>
            </a:r>
            <a:r>
              <a:rPr lang="ru-RU" sz="1400" dirty="0" err="1" smtClean="0"/>
              <a:t>обгрунтування</a:t>
            </a:r>
            <a:r>
              <a:rPr lang="ru-RU" sz="1400" dirty="0" smtClean="0"/>
              <a:t> проекту, </a:t>
            </a:r>
            <a:r>
              <a:rPr lang="ru-RU" sz="1400" dirty="0" err="1" smtClean="0"/>
              <a:t>визначення</a:t>
            </a:r>
            <a:r>
              <a:rPr lang="ru-RU" sz="1400" dirty="0" smtClean="0"/>
              <a:t> потреби в ресурсах, </a:t>
            </a:r>
            <a:r>
              <a:rPr lang="ru-RU" sz="1400" dirty="0" err="1" smtClean="0"/>
              <a:t>тривалості</a:t>
            </a:r>
            <a:r>
              <a:rPr lang="ru-RU" sz="1400" dirty="0" smtClean="0"/>
              <a:t> та </a:t>
            </a:r>
            <a:r>
              <a:rPr lang="ru-RU" sz="1400" dirty="0" err="1" smtClean="0"/>
              <a:t>специфікації</a:t>
            </a:r>
            <a:r>
              <a:rPr lang="ru-RU" sz="1400" dirty="0" smtClean="0"/>
              <a:t> </a:t>
            </a:r>
            <a:r>
              <a:rPr lang="ru-RU" sz="1400" dirty="0" err="1" smtClean="0"/>
              <a:t>виконуваних</a:t>
            </a:r>
            <a:r>
              <a:rPr lang="ru-RU" sz="1400" dirty="0" smtClean="0"/>
              <a:t> </a:t>
            </a:r>
            <a:r>
              <a:rPr lang="ru-RU" sz="1400" dirty="0" err="1" smtClean="0"/>
              <a:t>робіт</a:t>
            </a:r>
            <a:r>
              <a:rPr lang="ru-RU" sz="1400" dirty="0" smtClean="0"/>
              <a:t>, </a:t>
            </a:r>
            <a:r>
              <a:rPr lang="ru-RU" sz="1400" dirty="0" err="1" smtClean="0"/>
              <a:t>етапів</a:t>
            </a:r>
            <a:r>
              <a:rPr lang="ru-RU" sz="1400" dirty="0" smtClean="0"/>
              <a:t> проекту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331640" y="3068960"/>
            <a:ext cx="3334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err="1" smtClean="0"/>
              <a:t>Розробка</a:t>
            </a:r>
            <a:r>
              <a:rPr lang="ru-RU" sz="1400" dirty="0" smtClean="0"/>
              <a:t> </a:t>
            </a:r>
            <a:r>
              <a:rPr lang="ru-RU" sz="1400" dirty="0" err="1" smtClean="0"/>
              <a:t>сіткових</a:t>
            </a:r>
            <a:r>
              <a:rPr lang="ru-RU" sz="1400" dirty="0" smtClean="0"/>
              <a:t> моделей </a:t>
            </a:r>
            <a:r>
              <a:rPr lang="ru-RU" sz="1400" dirty="0" err="1" smtClean="0"/>
              <a:t>робіт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501008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prstClr val="black"/>
                </a:solidFill>
              </a:rPr>
              <a:t>Оцінка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спроможності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реалізувати</a:t>
            </a:r>
            <a:r>
              <a:rPr lang="ru-RU" sz="1400" dirty="0" smtClean="0">
                <a:solidFill>
                  <a:prstClr val="black"/>
                </a:solidFill>
              </a:rPr>
              <a:t> проект, </a:t>
            </a:r>
            <a:r>
              <a:rPr lang="ru-RU" sz="1400" dirty="0" err="1" smtClean="0">
                <a:solidFill>
                  <a:prstClr val="black"/>
                </a:solidFill>
              </a:rPr>
              <a:t>оптимізацію</a:t>
            </a:r>
            <a:r>
              <a:rPr lang="ru-RU" sz="1400" dirty="0" smtClean="0">
                <a:solidFill>
                  <a:prstClr val="black"/>
                </a:solidFill>
              </a:rPr>
              <a:t> по </a:t>
            </a:r>
            <a:r>
              <a:rPr lang="ru-RU" sz="1400" dirty="0" err="1" smtClean="0">
                <a:solidFill>
                  <a:prstClr val="black"/>
                </a:solidFill>
              </a:rPr>
              <a:t>термінах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і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критеріях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якості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використання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ресурсів</a:t>
            </a:r>
            <a:r>
              <a:rPr lang="ru-RU" sz="1400" dirty="0" smtClean="0">
                <a:solidFill>
                  <a:prstClr val="black"/>
                </a:solidFill>
              </a:rPr>
              <a:t> та </a:t>
            </a:r>
            <a:r>
              <a:rPr lang="ru-RU" sz="1400" dirty="0" err="1" smtClean="0">
                <a:solidFill>
                  <a:prstClr val="black"/>
                </a:solidFill>
              </a:rPr>
              <a:t>інших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критеріях</a:t>
            </a:r>
            <a:endParaRPr lang="ru-RU" dirty="0"/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251520" y="4129656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251520" y="4705720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251520" y="5281784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251520" y="5805264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331640" y="4221088"/>
            <a:ext cx="65527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/>
              <a:t>Підготовка</a:t>
            </a:r>
            <a:r>
              <a:rPr lang="ru-RU" sz="1400" dirty="0" smtClean="0"/>
              <a:t> </a:t>
            </a:r>
            <a:r>
              <a:rPr lang="ru-RU" sz="1400" dirty="0" err="1" smtClean="0"/>
              <a:t>необхідних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документів</a:t>
            </a:r>
            <a:r>
              <a:rPr lang="ru-RU" sz="1400" dirty="0" smtClean="0"/>
              <a:t> до пакета </a:t>
            </a:r>
            <a:r>
              <a:rPr lang="ru-RU" sz="1400" dirty="0" err="1" smtClean="0"/>
              <a:t>планів</a:t>
            </a:r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4797152"/>
            <a:ext cx="34834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prstClr val="black"/>
                </a:solidFill>
              </a:rPr>
              <a:t>Затвердження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планів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err="1" smtClean="0">
                <a:solidFill>
                  <a:prstClr val="black"/>
                </a:solidFill>
              </a:rPr>
              <a:t>і</a:t>
            </a:r>
            <a:r>
              <a:rPr lang="ru-RU" sz="1400" dirty="0" smtClean="0">
                <a:solidFill>
                  <a:prstClr val="black"/>
                </a:solidFill>
              </a:rPr>
              <a:t> бюджету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331640" y="535347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err="1" smtClean="0"/>
              <a:t>Доведення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планових</a:t>
            </a:r>
            <a:r>
              <a:rPr lang="ru-RU" sz="1400" dirty="0" smtClean="0"/>
              <a:t> </a:t>
            </a:r>
            <a:r>
              <a:rPr lang="ru-RU" sz="1400" dirty="0" err="1" smtClean="0"/>
              <a:t>завдань</a:t>
            </a:r>
            <a:r>
              <a:rPr lang="ru-RU" sz="1400" dirty="0" smtClean="0"/>
              <a:t> до </a:t>
            </a:r>
            <a:r>
              <a:rPr lang="ru-RU" sz="1400" dirty="0" err="1" smtClean="0"/>
              <a:t>виконавців</a:t>
            </a:r>
            <a:endParaRPr lang="ru-RU" sz="1400" dirty="0" smtClean="0"/>
          </a:p>
        </p:txBody>
      </p:sp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1403648" y="332656"/>
            <a:ext cx="6624736" cy="187220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39752" y="548680"/>
            <a:ext cx="53285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4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ОСНОВНІ СТРАТЕГІЇ 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 ПРОЕКТІВ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04864"/>
            <a:ext cx="6526213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267744" y="692696"/>
            <a:ext cx="4752528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ОСНОВНІ ПРОЦЕСИ ПЛАНУВАННЯ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24506" t="34418" r="18204" b="12426"/>
          <a:stretch>
            <a:fillRect/>
          </a:stretch>
        </p:blipFill>
        <p:spPr bwMode="auto">
          <a:xfrm>
            <a:off x="1115616" y="1268760"/>
            <a:ext cx="698477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55776" y="1124744"/>
            <a:ext cx="4032448" cy="8617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ДОДАТКОВІ</a:t>
            </a: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ПРОЦЕСИ </a:t>
            </a: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21553" t="32941" r="11707" b="41219"/>
          <a:stretch>
            <a:fillRect/>
          </a:stretch>
        </p:blipFill>
        <p:spPr bwMode="auto">
          <a:xfrm>
            <a:off x="539552" y="2420888"/>
            <a:ext cx="813690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>
                <a:alpha val="98000"/>
              </a:srgbClr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699792" y="836712"/>
            <a:ext cx="4032448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ПРИКЛАД  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WBS  </a:t>
            </a: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проекту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625776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9550" y="876300"/>
            <a:ext cx="61849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43608" y="476672"/>
            <a:ext cx="7488832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ПРИКЛАД  побудови матриці відповідальності за проектом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76872"/>
            <a:ext cx="61214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39752" y="1124744"/>
            <a:ext cx="4536504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ПРИКЛАД  сітьової моделі проекту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7704" y="836712"/>
            <a:ext cx="5328592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ПРИКЛАД  ресурсного планування проекту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488113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2135</TotalTime>
  <Words>218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Лекція 4  Загальні підходи до планування і контролю науковими та науково – технічними проектми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 My</dc:creator>
  <cp:lastModifiedBy>User</cp:lastModifiedBy>
  <cp:revision>220</cp:revision>
  <dcterms:created xsi:type="dcterms:W3CDTF">2016-05-09T17:23:29Z</dcterms:created>
  <dcterms:modified xsi:type="dcterms:W3CDTF">2021-05-24T11:24:49Z</dcterms:modified>
</cp:coreProperties>
</file>