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11" r:id="rId2"/>
    <p:sldId id="321" r:id="rId3"/>
    <p:sldId id="322" r:id="rId4"/>
    <p:sldId id="323" r:id="rId5"/>
    <p:sldId id="320" r:id="rId6"/>
    <p:sldId id="324" r:id="rId7"/>
    <p:sldId id="325" r:id="rId8"/>
    <p:sldId id="319" r:id="rId9"/>
    <p:sldId id="317" r:id="rId10"/>
    <p:sldId id="31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291D-8D68-4A77-BEA3-CFEC15621E66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332A-FDF3-4B26-9CCE-2F08B8CB7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98000"/>
              </a:srgbClr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39850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0" dirty="0" smtClean="0">
                <a:solidFill>
                  <a:srgbClr val="002060"/>
                </a:solidFill>
              </a:rPr>
              <a:t>Лекція 6</a:t>
            </a:r>
            <a:br>
              <a:rPr lang="uk-UA" sz="4800" b="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СІТЬОВЕ І КАЛЕНДАРНЕ ПЛАНУВАННЯ НАУКОВОГО ТА НАУКОВО – ТЕХНІЧНОГО ПРОЕКТУ </a:t>
            </a: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r>
              <a:rPr lang="uk-UA" sz="4800" dirty="0" smtClean="0">
                <a:solidFill>
                  <a:srgbClr val="002060"/>
                </a:solidFill>
              </a:rPr>
              <a:t/>
            </a:r>
            <a:br>
              <a:rPr lang="uk-UA" sz="4800" dirty="0" smtClean="0">
                <a:solidFill>
                  <a:srgbClr val="002060"/>
                </a:solidFill>
              </a:rPr>
            </a:b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157199"/>
            <a:ext cx="79198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 лекції: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6.1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Математичні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методи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6.2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Сіткове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6.3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Календарне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6.4 </a:t>
            </a:r>
            <a:r>
              <a:rPr lang="ru-RU" sz="1400" b="1" i="1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Оптимізація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проекту.</a:t>
            </a:r>
          </a:p>
        </p:txBody>
      </p:sp>
    </p:spTree>
    <p:extLst>
      <p:ext uri="{BB962C8B-B14F-4D97-AF65-F5344CB8AC3E}">
        <p14:creationId xmlns="" xmlns:p14="http://schemas.microsoft.com/office/powerpoint/2010/main" val="26944350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6835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/>
              <a:t>Контрольні  запитання для самоперевірки і повторення</a:t>
            </a:r>
            <a:endParaRPr lang="uk-UA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700808"/>
            <a:ext cx="7920880" cy="410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форми графічного відображення робіт проекту Ви знаєте?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Наведіть приклади застосування сіткового планування.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Охарактеризуйте елементи побудови сіткового графіка.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Які основні принципи побудови стрілчастих графіків та графіків</a:t>
            </a:r>
            <a:b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передування?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Сутність, завдання та види календарних планів.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Назвіть основні етапи розробки календарних планів.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Яке значення сіткового планування в управлінні проектами?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критичний шлях?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 таке оптимізація сіткового графіка?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Охарактеризуйте основні напрямки оптимізації планів.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3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692696"/>
            <a:ext cx="595840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Етапи</a:t>
            </a:r>
            <a:r>
              <a:rPr lang="ru-RU" dirty="0" smtClean="0"/>
              <a:t> </a:t>
            </a:r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розбивки</a:t>
            </a:r>
            <a:r>
              <a:rPr lang="ru-RU" dirty="0" smtClean="0"/>
              <a:t> проекту 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7941" y="1295400"/>
            <a:ext cx="5809159" cy="458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188640"/>
            <a:ext cx="3493264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План управління проектом 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5"/>
            <a:ext cx="5718471" cy="549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 r="1587"/>
          <a:stretch>
            <a:fillRect/>
          </a:stretch>
        </p:blipFill>
        <p:spPr bwMode="auto">
          <a:xfrm>
            <a:off x="2032670" y="6143253"/>
            <a:ext cx="578735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022350"/>
            <a:ext cx="62738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404664"/>
            <a:ext cx="4006225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dirty="0" smtClean="0"/>
              <a:t>Моделі структуризації проектів </a:t>
            </a:r>
            <a:endParaRPr lang="uk-UA" dirty="0"/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4437112"/>
            <a:ext cx="784887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застосування сіткового планування необхідно знати: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Скільки часу потрібно на виконання усього проекту?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Протягом якого часу повинні розпочинатися та закінчуватися</a:t>
            </a:r>
            <a:b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окремі роботи?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Які роботи є "критичними" і повинні виконуватися точно за графіком, аби не зірвати терміни виконання проекту в цілому?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На який термін можна відкласти виконання "некритичних" робіт,</a:t>
            </a:r>
            <a:b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щоб це не вплинуло на строки виконання проекту?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76672"/>
            <a:ext cx="7776864" cy="92333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Сіткова модель</a:t>
            </a:r>
            <a:r>
              <a:rPr lang="uk-UA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множина поєднаних між собою елементів для опису технологічної залежності окремих робіт і етапів майбутніх проектів. </a:t>
            </a:r>
            <a:endParaRPr lang="uk-UA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556792"/>
            <a:ext cx="7704856" cy="120032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Основним плановим документом системи сіткового планування є </a:t>
            </a:r>
            <a:r>
              <a:rPr lang="uk-UA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сітковий графік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- інформаційно-динамічна модель, яка відображає всі логічні взаємозв'язки та результати робіт, необхідних для досягнення кінцевої мети планування.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3314716" cy="81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924944"/>
            <a:ext cx="2646288" cy="91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3861048"/>
            <a:ext cx="2520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Стрілчатий графік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3933056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Графік передування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332656"/>
            <a:ext cx="516632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 smtClean="0"/>
              <a:t>Календарне планування проекту</a:t>
            </a:r>
            <a:endParaRPr lang="ru-RU" sz="20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228184" y="4887451"/>
            <a:ext cx="273630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  <a:tab pos="817563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логічні мережі;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71500" algn="l"/>
                <a:tab pos="817563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графіки;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71500" algn="l"/>
                <a:tab pos="817563" algn="l"/>
              </a:tabLst>
            </a:pPr>
            <a:r>
              <a:rPr lang="uk-UA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діаграми 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232609"/>
            <a:ext cx="15841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рівнем планування: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23528" y="1304617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2168713"/>
            <a:ext cx="144016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календарні плани проекту 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024697"/>
            <a:ext cx="2545432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функціональні календарні плани робіт (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ФКПР)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типами робіт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888793"/>
            <a:ext cx="2286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ФКПР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проектування;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ФКПР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матеріально-технічного забезпечення;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ФКПР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будівництва;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ФКПР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введення в експлуатацію і освоєння;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ФКПР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також можуть бути складені як окремі елементи, підсистеми, комплекси великого проекту, які в цьому випадку розглядаються як </a:t>
            </a:r>
            <a:r>
              <a:rPr lang="uk-UA" sz="1400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мініпроекти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>
            <a:stCxn id="6" idx="2"/>
            <a:endCxn id="9" idx="0"/>
          </p:cNvCxnSpPr>
          <p:nvPr/>
        </p:nvCxnSpPr>
        <p:spPr>
          <a:xfrm flipH="1">
            <a:off x="1524236" y="1878940"/>
            <a:ext cx="1247564" cy="14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  <a:endCxn id="8" idx="0"/>
          </p:cNvCxnSpPr>
          <p:nvPr/>
        </p:nvCxnSpPr>
        <p:spPr>
          <a:xfrm>
            <a:off x="2771800" y="1878940"/>
            <a:ext cx="1008112" cy="289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право 19"/>
          <p:cNvSpPr/>
          <p:nvPr/>
        </p:nvSpPr>
        <p:spPr>
          <a:xfrm>
            <a:off x="4644008" y="1376625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72200" y="1880681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перспективні графіки;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графіки початку й завершення робіт по проекту; </a:t>
            </a:r>
            <a:endParaRPr lang="uk-UA" sz="14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Symbol" pitchFamily="18" charset="2"/>
              <a:buChar char=""/>
              <a:tabLst>
                <a:tab pos="571500" algn="l"/>
                <a:tab pos="817563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щомісячні, щотижневі, щоденні.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1376625"/>
            <a:ext cx="29053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глибиною </a:t>
            </a:r>
            <a:r>
              <a:rPr lang="uk-UA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планування: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00192" y="4184937"/>
            <a:ext cx="24093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 формою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подання:</a:t>
            </a:r>
            <a:endParaRPr lang="ru-RU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4716016" y="4184937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5733256"/>
            <a:ext cx="58326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74638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визначити ресурси і розподілити їх у часі;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74638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оптимізувати сумарні графіки потреби в ресурсах;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74638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визначити постачальників ресурсів за проектом;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74638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сформувати графіки постачання ресурсів.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373216"/>
            <a:ext cx="338437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74638" algn="l"/>
              </a:tabLst>
            </a:pPr>
            <a:r>
              <a:rPr lang="uk-UA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ОПТИМІЗАЦІЇ 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3511652"/>
          <a:ext cx="6095998" cy="1717548"/>
        </p:xfrm>
        <a:graphic>
          <a:graphicData uri="http://schemas.openxmlformats.org/drawingml/2006/table">
            <a:tbl>
              <a:tblPr/>
              <a:tblGrid>
                <a:gridCol w="761459"/>
                <a:gridCol w="762077"/>
                <a:gridCol w="762077"/>
                <a:gridCol w="762077"/>
                <a:gridCol w="762077"/>
                <a:gridCol w="762077"/>
                <a:gridCol w="762077"/>
                <a:gridCol w="762077"/>
              </a:tblGrid>
              <a:tr h="23901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Робота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Поточна дата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14.09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15.09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16.09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17.09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18.09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19.09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20.09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9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9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3528" y="2905780"/>
            <a:ext cx="8496944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Приклад : Діаграмний. Подання у вигляді діаграм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Ганта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(за ім'ям німецького інженера Генрі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Ганта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який вперше запропонував цей інструмент календарного планування проектів).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68895"/>
            <a:ext cx="331327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1400" dirty="0" smtClean="0">
                <a:latin typeface="Arial" pitchFamily="34" charset="0"/>
                <a:cs typeface="Arial" pitchFamily="34" charset="0"/>
              </a:rPr>
              <a:t>Приклад : Календарний план проекту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591614"/>
          <a:ext cx="6096000" cy="1973290"/>
        </p:xfrm>
        <a:graphic>
          <a:graphicData uri="http://schemas.openxmlformats.org/drawingml/2006/table">
            <a:tbl>
              <a:tblPr/>
              <a:tblGrid>
                <a:gridCol w="743120"/>
                <a:gridCol w="1514032"/>
                <a:gridCol w="1042784"/>
                <a:gridCol w="948535"/>
                <a:gridCol w="912889"/>
                <a:gridCol w="934640"/>
              </a:tblGrid>
              <a:tr h="466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Код роботи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Робота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Тривалість, дні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Дата початку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Дата кінця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Резерв, дні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Робота 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14.09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16.09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Робота 2</a:t>
                      </a:r>
                      <a:endParaRPr lang="ru-RU" sz="1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17.09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18.09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Робота 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17.09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18.09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Робота 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18.09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19.09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Робота 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20.09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20.09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5740400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476672"/>
            <a:ext cx="439254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dirty="0" smtClean="0"/>
              <a:t>ПРОЦЕС РОЗРОБЛЕННЯ СТРАТЕГІЇ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6767513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43808" y="908720"/>
            <a:ext cx="356219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dirty="0" smtClean="0"/>
              <a:t>СИСТЕМИ ЦІЛЕЙ СТРАТЕГІЇ 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5157192"/>
            <a:ext cx="806489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повний шлях від початкової до кінцевої події;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шлях, що передує даній події від початкової;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шлях, наступний за даною подією до кінцевої;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шлях між декількома подіями;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критичний шлях від початкової до кінцевої події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максимальної тривалості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uk-UA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797152"/>
            <a:ext cx="1496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Шляхи :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2209</TotalTime>
  <Words>425</Words>
  <Application>Microsoft Office PowerPoint</Application>
  <PresentationFormat>Экран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Лекція 6  СІТЬОВЕ І КАЛЕНДАРНЕ ПЛАНУВАННЯ НАУКОВОГО ТА НАУКОВО – ТЕХНІЧНОГО ПРОЕКТУ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My</dc:creator>
  <cp:lastModifiedBy>User</cp:lastModifiedBy>
  <cp:revision>220</cp:revision>
  <dcterms:created xsi:type="dcterms:W3CDTF">2016-05-09T17:23:29Z</dcterms:created>
  <dcterms:modified xsi:type="dcterms:W3CDTF">2021-05-24T14:35:28Z</dcterms:modified>
</cp:coreProperties>
</file>