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72" r:id="rId1"/>
  </p:sldMasterIdLst>
  <p:notesMasterIdLst>
    <p:notesMasterId r:id="rId11"/>
  </p:notesMasterIdLst>
  <p:sldIdLst>
    <p:sldId id="311" r:id="rId2"/>
    <p:sldId id="315" r:id="rId3"/>
    <p:sldId id="317" r:id="rId4"/>
    <p:sldId id="318" r:id="rId5"/>
    <p:sldId id="319" r:id="rId6"/>
    <p:sldId id="320" r:id="rId7"/>
    <p:sldId id="321" r:id="rId8"/>
    <p:sldId id="322" r:id="rId9"/>
    <p:sldId id="31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717" autoAdjust="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1998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CB291D-8D68-4A77-BEA3-CFEC15621E66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EA332A-FDF3-4B26-9CCE-2F08B8CB7FF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65972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2" y="329185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7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5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3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2" y="329185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7" y="434163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2" y="329185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3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4" y="930145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2" y="329185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1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>
                <a:alpha val="98000"/>
              </a:srgbClr>
            </a:gs>
            <a:gs pos="33000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2" y="329185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7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6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6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6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wipe dir="d"/>
  </p:transition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980728"/>
            <a:ext cx="7772400" cy="3985058"/>
          </a:xfrm>
        </p:spPr>
        <p:txBody>
          <a:bodyPr>
            <a:normAutofit fontScale="90000"/>
          </a:bodyPr>
          <a:lstStyle/>
          <a:p>
            <a:pPr algn="ctr"/>
            <a:r>
              <a:rPr lang="uk-UA" sz="4800" b="0" dirty="0" smtClean="0">
                <a:solidFill>
                  <a:srgbClr val="002060"/>
                </a:solidFill>
              </a:rPr>
              <a:t>Лекція 7</a:t>
            </a:r>
            <a:br>
              <a:rPr lang="uk-UA" sz="4800" b="0" dirty="0" smtClean="0">
                <a:solidFill>
                  <a:srgbClr val="002060"/>
                </a:solidFill>
              </a:rPr>
            </a:br>
            <a:r>
              <a:rPr lang="uk-UA" sz="4800" dirty="0" smtClean="0">
                <a:solidFill>
                  <a:srgbClr val="002060"/>
                </a:solidFill>
              </a:rPr>
              <a:t/>
            </a:r>
            <a:br>
              <a:rPr lang="uk-UA" sz="4800" dirty="0" smtClean="0">
                <a:solidFill>
                  <a:srgbClr val="002060"/>
                </a:solidFill>
              </a:rPr>
            </a:br>
            <a:r>
              <a:rPr lang="ru-RU" sz="4400" dirty="0" smtClean="0">
                <a:solidFill>
                  <a:srgbClr val="002060"/>
                </a:solidFill>
              </a:rPr>
              <a:t>ПЛАНУВАННЯ РЕСУРСІВ, ВИТРАТ І ПРОЕКТНОГО БЮДЖЕТУ </a:t>
            </a:r>
            <a:r>
              <a:rPr lang="uk-UA" sz="4800" dirty="0" smtClean="0">
                <a:solidFill>
                  <a:srgbClr val="002060"/>
                </a:solidFill>
              </a:rPr>
              <a:t/>
            </a:r>
            <a:br>
              <a:rPr lang="uk-UA" sz="4800" dirty="0" smtClean="0">
                <a:solidFill>
                  <a:srgbClr val="002060"/>
                </a:solidFill>
              </a:rPr>
            </a:br>
            <a:r>
              <a:rPr lang="uk-UA" sz="4800" dirty="0" smtClean="0">
                <a:solidFill>
                  <a:srgbClr val="002060"/>
                </a:solidFill>
              </a:rPr>
              <a:t/>
            </a:r>
            <a:br>
              <a:rPr lang="uk-UA" sz="4800" dirty="0" smtClean="0">
                <a:solidFill>
                  <a:srgbClr val="002060"/>
                </a:solidFill>
              </a:rPr>
            </a:br>
            <a:endParaRPr lang="uk-UA" sz="2200" dirty="0">
              <a:solidFill>
                <a:srgbClr val="002060"/>
              </a:solidFill>
            </a:endParaRPr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539552" y="5049478"/>
            <a:ext cx="791986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uk-UA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План лекції:</a:t>
            </a: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7.1 </a:t>
            </a:r>
            <a:r>
              <a:rPr lang="ru-RU" sz="1400" b="1" i="1" dirty="0" err="1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Матеріально-технічна</a:t>
            </a: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400" b="1" i="1" dirty="0" err="1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підготовка</a:t>
            </a: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 проекту.</a:t>
            </a: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7.2 </a:t>
            </a:r>
            <a:r>
              <a:rPr lang="ru-RU" sz="1400" b="1" i="1" dirty="0" err="1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Категорії</a:t>
            </a: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400" b="1" i="1" dirty="0" err="1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витрат</a:t>
            </a: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 проекту.</a:t>
            </a: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7.3 Порядок планування </a:t>
            </a:r>
            <a:r>
              <a:rPr lang="ru-RU" sz="1400" b="1" i="1" dirty="0" err="1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витрат</a:t>
            </a: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 за проектом.</a:t>
            </a: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7.4 </a:t>
            </a:r>
            <a:r>
              <a:rPr lang="ru-RU" sz="1400" b="1" i="1" dirty="0" err="1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Розробка</a:t>
            </a: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 бюджету проекту.</a:t>
            </a: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7.5 </a:t>
            </a:r>
            <a:r>
              <a:rPr lang="ru-RU" sz="1400" b="1" i="1" dirty="0" err="1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Можливості</a:t>
            </a: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400" b="1" i="1" dirty="0" err="1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внесення</a:t>
            </a: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400" b="1" i="1" dirty="0" err="1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змін</a:t>
            </a: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 до проектного бюджету.</a:t>
            </a:r>
            <a:endParaRPr lang="ru-RU" b="1" i="1" dirty="0" smtClean="0"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94435098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55776" y="980728"/>
            <a:ext cx="3764172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dirty="0" err="1" smtClean="0"/>
              <a:t>Управління</a:t>
            </a:r>
            <a:r>
              <a:rPr lang="ru-RU" dirty="0" smtClean="0"/>
              <a:t> </a:t>
            </a:r>
            <a:r>
              <a:rPr lang="ru-RU" dirty="0" err="1" smtClean="0"/>
              <a:t>вартістю</a:t>
            </a:r>
            <a:r>
              <a:rPr lang="ru-RU" dirty="0" smtClean="0"/>
              <a:t> проекту </a:t>
            </a:r>
            <a:endParaRPr lang="ru-RU" dirty="0"/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516236"/>
            <a:ext cx="6373813" cy="207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59023" y="3604468"/>
            <a:ext cx="6437313" cy="313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359024" y="188640"/>
            <a:ext cx="8784976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Основне завдання 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- забезпечити надходження устаткування, конструкцій, матеріалів і послуг у точній відповідності до плану проекту (купівлю ресурсів і послуг на конкурсній основі, постачання ресурсів на місце виконання робіт і правове регулювання 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договірник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відносин)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55776" y="692696"/>
            <a:ext cx="3764172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dirty="0" err="1" smtClean="0"/>
              <a:t>Управління</a:t>
            </a:r>
            <a:r>
              <a:rPr lang="ru-RU" dirty="0" smtClean="0"/>
              <a:t> </a:t>
            </a:r>
            <a:r>
              <a:rPr lang="ru-RU" dirty="0" err="1" smtClean="0"/>
              <a:t>вартістю</a:t>
            </a:r>
            <a:r>
              <a:rPr lang="ru-RU" dirty="0" smtClean="0"/>
              <a:t> проекту 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124744"/>
            <a:ext cx="5699472" cy="4977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483768" y="692696"/>
            <a:ext cx="3923928" cy="30777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Схема формування бюджету проекту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 l="26375" t="19731" r="23422" b="10872"/>
          <a:stretch>
            <a:fillRect/>
          </a:stretch>
        </p:blipFill>
        <p:spPr bwMode="auto">
          <a:xfrm>
            <a:off x="2195736" y="1124744"/>
            <a:ext cx="4608512" cy="5096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556792"/>
            <a:ext cx="7344816" cy="25292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uk-UA" dirty="0" smtClean="0"/>
              <a:t> визначення ресурсів (опис ресурсу та визначення максимально доступного кількості даного ресурсу). 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uk-UA" dirty="0" smtClean="0"/>
              <a:t>  відповідність ресурсів задачам. 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uk-UA" dirty="0" smtClean="0"/>
              <a:t> аналіз  розкладу  проекту  і  вирішення  протиріч,  що  виникли  між необхідною кількістю ресурсу та його кількістю, що є в наявності. </a:t>
            </a:r>
            <a:endParaRPr lang="uk-UA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1763688" y="620688"/>
            <a:ext cx="5688632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Алгоритм  </a:t>
            </a:r>
            <a:r>
              <a:rPr lang="ru-RU" dirty="0" smtClean="0"/>
              <a:t>ресурсного планування проекту: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4293096"/>
            <a:ext cx="55446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 smtClean="0"/>
              <a:t>Оцінка  обсягу  необхідних  ресурсів:  </a:t>
            </a:r>
            <a:endParaRPr lang="uk-UA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4149080"/>
            <a:ext cx="864096" cy="683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755576" y="4941168"/>
            <a:ext cx="748883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200" dirty="0" smtClean="0"/>
              <a:t>де Т — трудомісткість роботи; Ф </a:t>
            </a:r>
            <a:r>
              <a:rPr lang="uk-UA" sz="1200" dirty="0" err="1" smtClean="0"/>
              <a:t>кор</a:t>
            </a:r>
            <a:r>
              <a:rPr lang="uk-UA" sz="1200" dirty="0" smtClean="0"/>
              <a:t> — корисний фонд часу одного працівника. </a:t>
            </a:r>
            <a:endParaRPr lang="uk-UA" sz="1200" dirty="0"/>
          </a:p>
        </p:txBody>
      </p:sp>
    </p:spTree>
  </p:cSld>
  <p:clrMapOvr>
    <a:masterClrMapping/>
  </p:clrMapOvr>
  <p:transition spd="slow"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59832" y="836712"/>
            <a:ext cx="27655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 smtClean="0"/>
              <a:t>Типи</a:t>
            </a:r>
            <a:r>
              <a:rPr lang="ru-RU" dirty="0" smtClean="0"/>
              <a:t> </a:t>
            </a:r>
            <a:r>
              <a:rPr lang="ru-RU" dirty="0" err="1" smtClean="0"/>
              <a:t>оцінок</a:t>
            </a:r>
            <a:r>
              <a:rPr lang="ru-RU" dirty="0" smtClean="0"/>
              <a:t> </a:t>
            </a:r>
            <a:r>
              <a:rPr lang="ru-RU" dirty="0" err="1" smtClean="0"/>
              <a:t>вартості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50" y="1549400"/>
            <a:ext cx="6286500" cy="375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348880"/>
            <a:ext cx="6210300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419872" y="1412776"/>
            <a:ext cx="22942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 smtClean="0"/>
              <a:t>Види</a:t>
            </a:r>
            <a:r>
              <a:rPr lang="ru-RU" dirty="0" smtClean="0"/>
              <a:t> </a:t>
            </a:r>
            <a:r>
              <a:rPr lang="ru-RU" dirty="0" err="1" smtClean="0"/>
              <a:t>кошторисів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 spd="slow"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980728"/>
            <a:ext cx="5886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Структура бюджету проекту (приклад) </a:t>
            </a:r>
            <a:endParaRPr lang="ru-RU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485900"/>
            <a:ext cx="5943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99592" y="476672"/>
            <a:ext cx="7683514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b="1" dirty="0" smtClean="0"/>
              <a:t>Контрольні  запитання для самоперевірки і повторення</a:t>
            </a:r>
            <a:endParaRPr lang="uk-UA" b="1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827584" y="1412776"/>
            <a:ext cx="7848872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Назвіть категорії витрат?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R="0" lvl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Що включає в себе процес планування ресурсів?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R="0" lvl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Які існують джерела фінансування проекту?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R="0" lvl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Проведення яких етапів включає процес планування ресурсів?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R="0" lvl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Що регулює договір підряду?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R="0" lvl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Яка основна мета планування витрат?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R="0" lvl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Що таке кошторис витрат проекту? Для чого його складають?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R="0" lvl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Що розуміють під згладжуванням ресурсів?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R="0" lvl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Що таке бюджет проекту? Який порядок його складання?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R="0" lvl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З якою метою складають плановий баланс грошових надходжень і витрат?</a:t>
            </a:r>
            <a:endParaRPr kumimoji="0" lang="uk-UA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 dir="d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2128</TotalTime>
  <Words>253</Words>
  <Application>Microsoft Office PowerPoint</Application>
  <PresentationFormat>Экран (4:3)</PresentationFormat>
  <Paragraphs>31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Аспект</vt:lpstr>
      <vt:lpstr>Лекція 7  ПЛАНУВАННЯ РЕСУРСІВ, ВИТРАТ І ПРОЕКТНОГО БЮДЖЕТУ 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My My</dc:creator>
  <cp:lastModifiedBy>User</cp:lastModifiedBy>
  <cp:revision>217</cp:revision>
  <dcterms:created xsi:type="dcterms:W3CDTF">2016-05-09T17:23:29Z</dcterms:created>
  <dcterms:modified xsi:type="dcterms:W3CDTF">2021-05-24T15:52:52Z</dcterms:modified>
</cp:coreProperties>
</file>