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88" r:id="rId3"/>
    <p:sldId id="257" r:id="rId4"/>
    <p:sldId id="258" r:id="rId5"/>
    <p:sldId id="287" r:id="rId6"/>
    <p:sldId id="28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uk-UA" dirty="0"/>
              <a:t>Обґрунтування доцільності проекту та його ефективності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190834"/>
            <a:ext cx="7125113" cy="3833396"/>
          </a:xfrm>
        </p:spPr>
        <p:txBody>
          <a:bodyPr/>
          <a:lstStyle/>
          <a:p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розгляду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Розробка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концепції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	Структура проектного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аналізу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Обґрунтування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доцільності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проекту.</a:t>
            </a:r>
            <a:b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2.4.	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Оцінка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ефективності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проектів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8980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764704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Завдання</a:t>
            </a:r>
            <a:endParaRPr lang="ru-RU" dirty="0"/>
          </a:p>
          <a:p>
            <a:r>
              <a:rPr lang="uk-UA" dirty="0"/>
              <a:t>Розрахуйте чисту теперішню вартість, індекс прибутковості, внутрішню норму прибутковості та </a:t>
            </a:r>
            <a:r>
              <a:rPr lang="uk-UA" dirty="0" err="1"/>
              <a:t>дисконтований</a:t>
            </a:r>
            <a:r>
              <a:rPr lang="uk-UA" dirty="0"/>
              <a:t> строк окупності по проекту А та оцініть його фінансову привабливість, якщо відомо таке: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970550"/>
              </p:ext>
            </p:extLst>
          </p:nvPr>
        </p:nvGraphicFramePr>
        <p:xfrm>
          <a:off x="251679" y="3284984"/>
          <a:ext cx="8784658" cy="304292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65860"/>
                <a:gridCol w="939170"/>
                <a:gridCol w="951124"/>
                <a:gridCol w="963930"/>
                <a:gridCol w="975884"/>
                <a:gridCol w="988690"/>
              </a:tblGrid>
              <a:tr h="856659">
                <a:tc>
                  <a:txBody>
                    <a:bodyPr/>
                    <a:lstStyle/>
                    <a:p>
                      <a:pPr marL="484505" marR="47752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4620" marR="13017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</a:t>
                      </a:r>
                      <a:r>
                        <a:rPr lang="uk-UA" sz="1800" spc="-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7160" marR="13589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2-й</a:t>
                      </a:r>
                      <a:r>
                        <a:rPr lang="uk-UA" sz="1800" spc="-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2875" marR="13970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3-й</a:t>
                      </a:r>
                      <a:r>
                        <a:rPr lang="uk-UA" sz="1800" spc="-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7320" marR="14414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4-й</a:t>
                      </a:r>
                      <a:r>
                        <a:rPr lang="uk-UA" sz="1800" spc="-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0495" marR="15113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5-й</a:t>
                      </a:r>
                      <a:r>
                        <a:rPr lang="uk-UA" sz="1800" spc="-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284988">
                <a:tc>
                  <a:txBody>
                    <a:bodyPr/>
                    <a:lstStyle/>
                    <a:p>
                      <a:pPr marL="6794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Інвестиційні</a:t>
                      </a:r>
                      <a:r>
                        <a:rPr lang="uk-UA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</a:t>
                      </a:r>
                      <a:r>
                        <a:rPr lang="uk-UA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uk-UA" sz="1800" spc="-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проекту</a:t>
                      </a:r>
                      <a:r>
                        <a:rPr lang="uk-UA" sz="1800" spc="-2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А,</a:t>
                      </a:r>
                      <a:r>
                        <a:rPr lang="uk-UA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тис.</a:t>
                      </a:r>
                      <a:r>
                        <a:rPr lang="uk-UA" sz="1800" spc="-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7945" algn="ctr">
                        <a:lnSpc>
                          <a:spcPts val="119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(здійснюються</a:t>
                      </a:r>
                      <a:r>
                        <a:rPr lang="uk-UA" sz="1800" spc="-1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uk-UA" sz="1800" spc="-1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початку</a:t>
                      </a:r>
                      <a:r>
                        <a:rPr lang="uk-UA" sz="1800" spc="-25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періоду)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4620" marR="12954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7160" marR="13525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0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901277">
                <a:tc>
                  <a:txBody>
                    <a:bodyPr/>
                    <a:lstStyle/>
                    <a:p>
                      <a:pPr marL="6794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Чисті</a:t>
                      </a:r>
                      <a:r>
                        <a:rPr lang="uk-UA" sz="1800" spc="-1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доходи по</a:t>
                      </a:r>
                      <a:r>
                        <a:rPr lang="uk-UA" sz="1800" spc="-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проекту</a:t>
                      </a:r>
                      <a:r>
                        <a:rPr lang="uk-UA" sz="1800" spc="-1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А, тис.</a:t>
                      </a:r>
                      <a:r>
                        <a:rPr lang="uk-UA" sz="1800" spc="-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7945" algn="ctr">
                        <a:lnSpc>
                          <a:spcPts val="119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(здійснюються</a:t>
                      </a:r>
                      <a:r>
                        <a:rPr lang="uk-UA" sz="1800" spc="-2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наприкінці</a:t>
                      </a:r>
                      <a:r>
                        <a:rPr lang="uk-UA" sz="1800" spc="-2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періоду)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7160" marR="13525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2875" marR="13843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7320" marR="14351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0495" marR="15049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2636912"/>
            <a:ext cx="4174349" cy="60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618550" tIns="45720" rIns="91440" bIns="3174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/>
              <a:t>Вихідні дані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2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160988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90872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r>
              <a:rPr lang="uk-UA" b="1" dirty="0"/>
              <a:t>Завдання</a:t>
            </a:r>
            <a:endParaRPr lang="ru-RU" dirty="0"/>
          </a:p>
          <a:p>
            <a:pPr indent="530225" algn="just"/>
            <a:r>
              <a:rPr lang="uk-UA" dirty="0" smtClean="0"/>
              <a:t>Визначити </a:t>
            </a:r>
            <a:r>
              <a:rPr lang="uk-UA" dirty="0"/>
              <a:t>внутрішню норму прибутковості інвестиційного проекту, якщо тривалість проекту становить п’ять років, інвестиції за проектом становлять 900 тис. </a:t>
            </a:r>
            <a:r>
              <a:rPr lang="uk-UA" dirty="0" err="1"/>
              <a:t>грн</a:t>
            </a:r>
            <a:r>
              <a:rPr lang="uk-UA" dirty="0"/>
              <a:t>, відсоткова ставка для дисконтування становить 10%, а очікуваний чистий прибуток та амортизаційні відрахування будуть такі</a:t>
            </a:r>
            <a:r>
              <a:rPr lang="uk-UA" dirty="0" smtClean="0"/>
              <a:t>:</a:t>
            </a:r>
          </a:p>
          <a:p>
            <a:pPr indent="530225" algn="just"/>
            <a:endParaRPr lang="uk-UA" dirty="0"/>
          </a:p>
          <a:p>
            <a:pPr indent="530225" algn="just"/>
            <a:endParaRPr lang="uk-UA" dirty="0" smtClean="0"/>
          </a:p>
          <a:p>
            <a:pPr indent="530225" algn="ctr"/>
            <a:r>
              <a:rPr lang="uk-UA" dirty="0"/>
              <a:t>Вихідні дані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8759"/>
              </p:ext>
            </p:extLst>
          </p:nvPr>
        </p:nvGraphicFramePr>
        <p:xfrm>
          <a:off x="251520" y="3512658"/>
          <a:ext cx="8712967" cy="25086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324252"/>
                <a:gridCol w="875603"/>
                <a:gridCol w="888269"/>
                <a:gridCol w="895867"/>
                <a:gridCol w="904311"/>
                <a:gridCol w="916132"/>
                <a:gridCol w="908533"/>
              </a:tblGrid>
              <a:tr h="627157">
                <a:tc>
                  <a:txBody>
                    <a:bodyPr/>
                    <a:lstStyle/>
                    <a:p>
                      <a:pPr marL="748030" marR="74231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Показники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935" marR="10985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8110" marR="11620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0650" marR="11938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3-й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3825" marR="12255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4-й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9540" marR="12573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5-й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365" marR="12319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6-й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рік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254315">
                <a:tc>
                  <a:txBody>
                    <a:bodyPr/>
                    <a:lstStyle/>
                    <a:p>
                      <a:pPr marL="67945">
                        <a:lnSpc>
                          <a:spcPts val="1235"/>
                        </a:lnSpc>
                        <a:spcAft>
                          <a:spcPts val="0"/>
                        </a:spcAft>
                        <a:tabLst>
                          <a:tab pos="2197735" algn="l"/>
                        </a:tabLst>
                      </a:pPr>
                      <a:r>
                        <a:rPr lang="uk-UA" sz="1600" dirty="0">
                          <a:effectLst/>
                        </a:rPr>
                        <a:t>Амортизаційні</a:t>
                      </a:r>
                      <a:r>
                        <a:rPr lang="uk-UA" sz="1600" spc="-15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відрахування,	тис.</a:t>
                      </a:r>
                      <a:endParaRPr lang="ru-RU" sz="1600" dirty="0">
                        <a:effectLst/>
                      </a:endParaRPr>
                    </a:p>
                    <a:p>
                      <a:pPr marL="67945">
                        <a:lnSpc>
                          <a:spcPts val="119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</a:rPr>
                        <a:t>грн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935" marR="10922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8110" marR="11557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0650" marR="11874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3825" marR="12192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9540" marR="125095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365" marR="12192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27157">
                <a:tc>
                  <a:txBody>
                    <a:bodyPr/>
                    <a:lstStyle/>
                    <a:p>
                      <a:pPr marL="67945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Чисті</a:t>
                      </a:r>
                      <a:r>
                        <a:rPr lang="uk-UA" sz="1600" spc="-1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доходи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по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проекту, тис.</a:t>
                      </a:r>
                      <a:r>
                        <a:rPr lang="uk-UA" sz="1600" spc="-5">
                          <a:effectLst/>
                        </a:rPr>
                        <a:t> </a:t>
                      </a:r>
                      <a:r>
                        <a:rPr lang="uk-UA" sz="1600">
                          <a:effectLst/>
                        </a:rPr>
                        <a:t>грн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935" marR="10922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8110" marR="11557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120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0650" marR="11874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90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3825" marR="12192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130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9540" marR="12509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365" marR="12192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95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08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Аналізуються проекти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r>
              <a:rPr lang="uk-UA" dirty="0"/>
              <a:t>Вихідні дані, тис. грн.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56914"/>
              </p:ext>
            </p:extLst>
          </p:nvPr>
        </p:nvGraphicFramePr>
        <p:xfrm>
          <a:off x="395537" y="2276869"/>
          <a:ext cx="8280920" cy="29523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05071"/>
                <a:gridCol w="1615968"/>
                <a:gridCol w="1843913"/>
                <a:gridCol w="1615968"/>
              </a:tblGrid>
              <a:tr h="843523">
                <a:tc>
                  <a:txBody>
                    <a:bodyPr/>
                    <a:lstStyle/>
                    <a:p>
                      <a:pPr marL="749300" marR="74168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Проекти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ІС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СF1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СF2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43523">
                <a:tc>
                  <a:txBody>
                    <a:bodyPr/>
                    <a:lstStyle/>
                    <a:p>
                      <a:pPr marL="635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7045" marR="48450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-300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212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120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265284">
                <a:tc>
                  <a:txBody>
                    <a:bodyPr/>
                    <a:lstStyle/>
                    <a:p>
                      <a:pPr marL="444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2075" marR="484505" indent="90488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-</a:t>
                      </a:r>
                      <a:r>
                        <a:rPr lang="uk-UA" sz="2000" dirty="0" smtClean="0">
                          <a:effectLst/>
                        </a:rPr>
                        <a:t>300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198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130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7904" y="188640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pPr indent="987425"/>
            <a:r>
              <a:rPr lang="uk-UA" dirty="0"/>
              <a:t>Обсяг інвестиційних можливостей компанії обмежений	500 тис. грн. Є можливість вибору з п’яти таких проектів:</a:t>
            </a:r>
            <a:endParaRPr lang="ru-RU" dirty="0"/>
          </a:p>
          <a:p>
            <a:endParaRPr lang="uk-UA" dirty="0"/>
          </a:p>
          <a:p>
            <a:pPr algn="ctr"/>
            <a:r>
              <a:rPr lang="uk-UA" dirty="0"/>
              <a:t>Вихідні </a:t>
            </a:r>
            <a:r>
              <a:rPr lang="uk-UA" dirty="0" smtClean="0"/>
              <a:t>дані.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912614"/>
              </p:ext>
            </p:extLst>
          </p:nvPr>
        </p:nvGraphicFramePr>
        <p:xfrm>
          <a:off x="395537" y="2420888"/>
          <a:ext cx="8352926" cy="31683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32941"/>
                <a:gridCol w="1630019"/>
                <a:gridCol w="1859947"/>
                <a:gridCol w="1630019"/>
              </a:tblGrid>
              <a:tr h="669339">
                <a:tc>
                  <a:txBody>
                    <a:bodyPr/>
                    <a:lstStyle/>
                    <a:p>
                      <a:pPr marL="749300" marR="741680" algn="ctr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Проекти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54990" algn="r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ІС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СF1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СF2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54797">
                <a:tc>
                  <a:txBody>
                    <a:bodyPr/>
                    <a:lstStyle/>
                    <a:p>
                      <a:pPr marL="749300" marR="74231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А</a:t>
                      </a:r>
                      <a:r>
                        <a:rPr lang="uk-UA" sz="1400" spc="-1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(неподільний)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18160" algn="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3565" marR="58039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18,2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7045" marR="48323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marL="444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18160" algn="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747395" marR="74231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</a:t>
                      </a:r>
                      <a:r>
                        <a:rPr lang="uk-UA" sz="1400" spc="-1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(неподільний)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18160" algn="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180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5140" marR="48450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77260">
                <a:tc>
                  <a:txBody>
                    <a:bodyPr/>
                    <a:lstStyle/>
                    <a:p>
                      <a:pPr marL="635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D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18160" algn="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300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61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30852">
                <a:tc>
                  <a:txBody>
                    <a:bodyPr/>
                    <a:lstStyle/>
                    <a:p>
                      <a:pPr marL="444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F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18160" algn="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220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81660" marR="580390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6410" marR="484505" algn="ctr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849273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348</TotalTime>
  <Words>237</Words>
  <Application>Microsoft Office PowerPoint</Application>
  <PresentationFormat>Экран (4:3)</PresentationFormat>
  <Paragraphs>101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Summer</vt:lpstr>
      <vt:lpstr>Обґрунтування доцільності проекту та його ефективності</vt:lpstr>
      <vt:lpstr>Питання до розгляду: 2.1. Розробка концепції проекту. 2.2. Структура проектного аналізу. 2.3. Обґрунтування доцільності проекту. 2.4. Оцінка ефективності проектів.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51</cp:revision>
  <dcterms:created xsi:type="dcterms:W3CDTF">2021-04-08T16:14:25Z</dcterms:created>
  <dcterms:modified xsi:type="dcterms:W3CDTF">2021-05-22T11:51:24Z</dcterms:modified>
</cp:coreProperties>
</file>