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8"/>
  </p:notesMasterIdLst>
  <p:sldIdLst>
    <p:sldId id="256" r:id="rId2"/>
    <p:sldId id="288" r:id="rId3"/>
    <p:sldId id="257" r:id="rId4"/>
    <p:sldId id="258" r:id="rId5"/>
    <p:sldId id="287" r:id="rId6"/>
    <p:sldId id="289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CDF85F-27D2-4EA3-9B84-D2FBEA51BAF3}" type="datetimeFigureOut">
              <a:rPr lang="uk-UA" smtClean="0"/>
              <a:t>22.05.2021</a:t>
            </a:fld>
            <a:endParaRPr lang="uk-UA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847E8F-25D3-4005-8812-491B9C9FC1F1}" type="slidenum">
              <a:rPr lang="uk-UA" smtClean="0"/>
              <a:t>‹#›</a:t>
            </a:fld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5299318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2" y="1812927"/>
            <a:ext cx="347127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280" y="1812927"/>
            <a:ext cx="347127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1387058"/>
            <a:ext cx="3297953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3" y="2500312"/>
            <a:ext cx="3297954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grpSp>
        <p:nvGrpSpPr>
          <p:cNvPr id="16" name="Group 15"/>
          <p:cNvGrpSpPr/>
          <p:nvPr/>
        </p:nvGrpSpPr>
        <p:grpSpPr>
          <a:xfrm>
            <a:off x="4516154" y="994387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674192" y="1601512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ru-RU" dirty="0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Oval 55"/>
          <p:cNvSpPr>
            <a:spLocks noChangeAspect="1"/>
          </p:cNvSpPr>
          <p:nvPr/>
        </p:nvSpPr>
        <p:spPr>
          <a:xfrm>
            <a:off x="-69625" y="4042576"/>
            <a:ext cx="1743945" cy="1909234"/>
          </a:xfrm>
          <a:custGeom>
            <a:avLst/>
            <a:gdLst/>
            <a:ahLst/>
            <a:cxnLst/>
            <a:rect l="l" t="t" r="r" b="b"/>
            <a:pathLst>
              <a:path w="1743945" h="1909234">
                <a:moveTo>
                  <a:pt x="789328" y="0"/>
                </a:moveTo>
                <a:cubicBezTo>
                  <a:pt x="1316548" y="0"/>
                  <a:pt x="1743945" y="427397"/>
                  <a:pt x="1743945" y="954617"/>
                </a:cubicBezTo>
                <a:cubicBezTo>
                  <a:pt x="1743945" y="1481837"/>
                  <a:pt x="1316548" y="1909234"/>
                  <a:pt x="789328" y="1909234"/>
                </a:cubicBezTo>
                <a:cubicBezTo>
                  <a:pt x="461080" y="1909234"/>
                  <a:pt x="171527" y="1743562"/>
                  <a:pt x="0" y="1491086"/>
                </a:cubicBezTo>
                <a:lnTo>
                  <a:pt x="0" y="418149"/>
                </a:lnTo>
                <a:cubicBezTo>
                  <a:pt x="171527" y="165673"/>
                  <a:pt x="461080" y="0"/>
                  <a:pt x="789328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3" name="Oval 52"/>
          <p:cNvSpPr>
            <a:spLocks noChangeAspect="1"/>
          </p:cNvSpPr>
          <p:nvPr/>
        </p:nvSpPr>
        <p:spPr>
          <a:xfrm>
            <a:off x="520638" y="1095310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2" name="Oval 51"/>
          <p:cNvSpPr>
            <a:spLocks noChangeAspect="1"/>
          </p:cNvSpPr>
          <p:nvPr/>
        </p:nvSpPr>
        <p:spPr>
          <a:xfrm>
            <a:off x="1878729" y="28293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4" name="Oval 53"/>
          <p:cNvSpPr>
            <a:spLocks noChangeAspect="1"/>
          </p:cNvSpPr>
          <p:nvPr/>
        </p:nvSpPr>
        <p:spPr>
          <a:xfrm>
            <a:off x="520637" y="5729135"/>
            <a:ext cx="1909234" cy="1193756"/>
          </a:xfrm>
          <a:custGeom>
            <a:avLst/>
            <a:gdLst/>
            <a:ahLst/>
            <a:cxnLst/>
            <a:rect l="l" t="t" r="r" b="b"/>
            <a:pathLst>
              <a:path w="1909234" h="1193756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037305"/>
                  <a:pt x="1898721" y="1117537"/>
                  <a:pt x="1877819" y="1193756"/>
                </a:cubicBezTo>
                <a:lnTo>
                  <a:pt x="31415" y="1193756"/>
                </a:lnTo>
                <a:cubicBezTo>
                  <a:pt x="10513" y="1117537"/>
                  <a:pt x="0" y="103730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0" name="Oval 129"/>
          <p:cNvSpPr>
            <a:spLocks noChangeAspect="1"/>
          </p:cNvSpPr>
          <p:nvPr/>
        </p:nvSpPr>
        <p:spPr>
          <a:xfrm>
            <a:off x="-46711" y="-61709"/>
            <a:ext cx="1449107" cy="1677064"/>
          </a:xfrm>
          <a:custGeom>
            <a:avLst/>
            <a:gdLst/>
            <a:ahLst/>
            <a:cxnLst/>
            <a:rect l="l" t="t" r="r" b="b"/>
            <a:pathLst>
              <a:path w="1449107" h="1677064">
                <a:moveTo>
                  <a:pt x="0" y="0"/>
                </a:moveTo>
                <a:lnTo>
                  <a:pt x="1112019" y="0"/>
                </a:lnTo>
                <a:cubicBezTo>
                  <a:pt x="1319407" y="171874"/>
                  <a:pt x="1449107" y="432014"/>
                  <a:pt x="1449107" y="722447"/>
                </a:cubicBezTo>
                <a:cubicBezTo>
                  <a:pt x="1449107" y="1249667"/>
                  <a:pt x="1021710" y="1677064"/>
                  <a:pt x="494490" y="1677064"/>
                </a:cubicBezTo>
                <a:cubicBezTo>
                  <a:pt x="313232" y="1677064"/>
                  <a:pt x="143772" y="1626546"/>
                  <a:pt x="0" y="1537872"/>
                </a:cubicBezTo>
                <a:close/>
              </a:path>
            </a:pathLst>
          </a:custGeom>
          <a:solidFill>
            <a:schemeClr val="tx2">
              <a:lumMod val="75000"/>
              <a:alpha val="14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1" name="Oval 130"/>
          <p:cNvSpPr>
            <a:spLocks noChangeAspect="1"/>
          </p:cNvSpPr>
          <p:nvPr/>
        </p:nvSpPr>
        <p:spPr>
          <a:xfrm>
            <a:off x="924113" y="-16162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2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2" name="Oval 131"/>
          <p:cNvSpPr>
            <a:spLocks noChangeAspect="1"/>
          </p:cNvSpPr>
          <p:nvPr/>
        </p:nvSpPr>
        <p:spPr>
          <a:xfrm>
            <a:off x="0" y="66073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3" name="Oval 132"/>
          <p:cNvSpPr>
            <a:spLocks noChangeAspect="1"/>
          </p:cNvSpPr>
          <p:nvPr/>
        </p:nvSpPr>
        <p:spPr>
          <a:xfrm>
            <a:off x="7497531" y="-61709"/>
            <a:ext cx="1694467" cy="1677064"/>
          </a:xfrm>
          <a:custGeom>
            <a:avLst/>
            <a:gdLst/>
            <a:ahLst/>
            <a:cxnLst/>
            <a:rect l="l" t="t" r="r" b="b"/>
            <a:pathLst>
              <a:path w="1694467" h="1677064">
                <a:moveTo>
                  <a:pt x="337088" y="0"/>
                </a:moveTo>
                <a:lnTo>
                  <a:pt x="1573463" y="0"/>
                </a:lnTo>
                <a:cubicBezTo>
                  <a:pt x="1618202" y="37449"/>
                  <a:pt x="1658454" y="79950"/>
                  <a:pt x="1694467" y="126010"/>
                </a:cubicBezTo>
                <a:lnTo>
                  <a:pt x="1694467" y="1318884"/>
                </a:lnTo>
                <a:cubicBezTo>
                  <a:pt x="1522840" y="1538397"/>
                  <a:pt x="1254922" y="1677064"/>
                  <a:pt x="954617" y="1677064"/>
                </a:cubicBezTo>
                <a:cubicBezTo>
                  <a:pt x="427397" y="1677064"/>
                  <a:pt x="0" y="1249667"/>
                  <a:pt x="0" y="722447"/>
                </a:cubicBezTo>
                <a:cubicBezTo>
                  <a:pt x="0" y="432014"/>
                  <a:pt x="129700" y="171874"/>
                  <a:pt x="337088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4" name="Oval 133"/>
          <p:cNvSpPr>
            <a:spLocks noChangeAspect="1"/>
          </p:cNvSpPr>
          <p:nvPr/>
        </p:nvSpPr>
        <p:spPr>
          <a:xfrm>
            <a:off x="6117502" y="-61708"/>
            <a:ext cx="1909234" cy="1705448"/>
          </a:xfrm>
          <a:custGeom>
            <a:avLst/>
            <a:gdLst/>
            <a:ahLst/>
            <a:cxnLst/>
            <a:rect l="l" t="t" r="r" b="b"/>
            <a:pathLst>
              <a:path w="1909234" h="1705448">
                <a:moveTo>
                  <a:pt x="371490" y="0"/>
                </a:moveTo>
                <a:lnTo>
                  <a:pt x="1537745" y="0"/>
                </a:lnTo>
                <a:cubicBezTo>
                  <a:pt x="1764760" y="171517"/>
                  <a:pt x="1909234" y="444302"/>
                  <a:pt x="1909234" y="750831"/>
                </a:cubicBezTo>
                <a:cubicBezTo>
                  <a:pt x="1909234" y="1278051"/>
                  <a:pt x="1481837" y="1705448"/>
                  <a:pt x="954617" y="1705448"/>
                </a:cubicBezTo>
                <a:cubicBezTo>
                  <a:pt x="427397" y="1705448"/>
                  <a:pt x="0" y="1278051"/>
                  <a:pt x="0" y="750831"/>
                </a:cubicBezTo>
                <a:cubicBezTo>
                  <a:pt x="0" y="444302"/>
                  <a:pt x="144474" y="171517"/>
                  <a:pt x="37149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5" name="Oval 134"/>
          <p:cNvSpPr>
            <a:spLocks noChangeAspect="1"/>
          </p:cNvSpPr>
          <p:nvPr/>
        </p:nvSpPr>
        <p:spPr>
          <a:xfrm>
            <a:off x="7494454" y="1095309"/>
            <a:ext cx="1697544" cy="1909234"/>
          </a:xfrm>
          <a:custGeom>
            <a:avLst/>
            <a:gdLst/>
            <a:ahLst/>
            <a:cxnLst/>
            <a:rect l="l" t="t" r="r" b="b"/>
            <a:pathLst>
              <a:path w="1697544" h="1909234">
                <a:moveTo>
                  <a:pt x="954617" y="0"/>
                </a:moveTo>
                <a:cubicBezTo>
                  <a:pt x="1256666" y="0"/>
                  <a:pt x="1525952" y="140283"/>
                  <a:pt x="1697544" y="361910"/>
                </a:cubicBezTo>
                <a:lnTo>
                  <a:pt x="1697544" y="1547324"/>
                </a:lnTo>
                <a:cubicBezTo>
                  <a:pt x="1525952" y="1768951"/>
                  <a:pt x="1256666" y="1909234"/>
                  <a:pt x="954617" y="1909234"/>
                </a:cubicBezTo>
                <a:cubicBezTo>
                  <a:pt x="427397" y="1909234"/>
                  <a:pt x="0" y="1481837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6" name="Oval 135"/>
          <p:cNvSpPr>
            <a:spLocks noChangeAspect="1"/>
          </p:cNvSpPr>
          <p:nvPr/>
        </p:nvSpPr>
        <p:spPr>
          <a:xfrm>
            <a:off x="8056674" y="5140346"/>
            <a:ext cx="1137194" cy="1759729"/>
          </a:xfrm>
          <a:custGeom>
            <a:avLst/>
            <a:gdLst/>
            <a:ahLst/>
            <a:cxnLst/>
            <a:rect l="l" t="t" r="r" b="b"/>
            <a:pathLst>
              <a:path w="1137194" h="1759729">
                <a:moveTo>
                  <a:pt x="954617" y="0"/>
                </a:moveTo>
                <a:cubicBezTo>
                  <a:pt x="1017088" y="0"/>
                  <a:pt x="1078157" y="6001"/>
                  <a:pt x="1137194" y="17897"/>
                </a:cubicBezTo>
                <a:lnTo>
                  <a:pt x="1137194" y="1759729"/>
                </a:lnTo>
                <a:lnTo>
                  <a:pt x="443151" y="1759729"/>
                </a:lnTo>
                <a:cubicBezTo>
                  <a:pt x="176544" y="1591075"/>
                  <a:pt x="0" y="1293463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7" name="Oval 136"/>
          <p:cNvSpPr>
            <a:spLocks noChangeAspect="1"/>
          </p:cNvSpPr>
          <p:nvPr/>
        </p:nvSpPr>
        <p:spPr>
          <a:xfrm>
            <a:off x="6661711" y="4362912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8" name="Oval 137"/>
          <p:cNvSpPr>
            <a:spLocks noChangeAspect="1"/>
          </p:cNvSpPr>
          <p:nvPr/>
        </p:nvSpPr>
        <p:spPr>
          <a:xfrm>
            <a:off x="-69625" y="4948766"/>
            <a:ext cx="1353860" cy="1909234"/>
          </a:xfrm>
          <a:custGeom>
            <a:avLst/>
            <a:gdLst/>
            <a:ahLst/>
            <a:cxnLst/>
            <a:rect l="l" t="t" r="r" b="b"/>
            <a:pathLst>
              <a:path w="1353860" h="1909234">
                <a:moveTo>
                  <a:pt x="399243" y="0"/>
                </a:moveTo>
                <a:cubicBezTo>
                  <a:pt x="926463" y="0"/>
                  <a:pt x="1353860" y="427397"/>
                  <a:pt x="1353860" y="954617"/>
                </a:cubicBezTo>
                <a:cubicBezTo>
                  <a:pt x="1353860" y="1481837"/>
                  <a:pt x="926463" y="1909234"/>
                  <a:pt x="399243" y="1909234"/>
                </a:cubicBezTo>
                <a:cubicBezTo>
                  <a:pt x="256544" y="1909234"/>
                  <a:pt x="121158" y="1877924"/>
                  <a:pt x="0" y="1820890"/>
                </a:cubicBezTo>
                <a:lnTo>
                  <a:pt x="0" y="88345"/>
                </a:lnTo>
                <a:cubicBezTo>
                  <a:pt x="121158" y="31311"/>
                  <a:pt x="256544" y="0"/>
                  <a:pt x="399243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9" name="Oval 138"/>
          <p:cNvSpPr>
            <a:spLocks noChangeAspect="1"/>
          </p:cNvSpPr>
          <p:nvPr/>
        </p:nvSpPr>
        <p:spPr>
          <a:xfrm>
            <a:off x="708471" y="479033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0" name="Oval 139"/>
          <p:cNvSpPr>
            <a:spLocks noChangeAspect="1"/>
          </p:cNvSpPr>
          <p:nvPr/>
        </p:nvSpPr>
        <p:spPr>
          <a:xfrm>
            <a:off x="6117503" y="78398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1" name="Oval 140"/>
          <p:cNvSpPr>
            <a:spLocks noChangeAspect="1"/>
          </p:cNvSpPr>
          <p:nvPr/>
        </p:nvSpPr>
        <p:spPr>
          <a:xfrm>
            <a:off x="6459053" y="514034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18" name="Oval 117"/>
          <p:cNvSpPr>
            <a:spLocks noChangeAspect="1"/>
          </p:cNvSpPr>
          <p:nvPr/>
        </p:nvSpPr>
        <p:spPr>
          <a:xfrm>
            <a:off x="8398204" y="597861"/>
            <a:ext cx="793794" cy="1252918"/>
          </a:xfrm>
          <a:custGeom>
            <a:avLst/>
            <a:gdLst/>
            <a:ahLst/>
            <a:cxnLst/>
            <a:rect l="l" t="t" r="r" b="b"/>
            <a:pathLst>
              <a:path w="793794" h="1252918">
                <a:moveTo>
                  <a:pt x="626459" y="0"/>
                </a:moveTo>
                <a:cubicBezTo>
                  <a:pt x="684682" y="0"/>
                  <a:pt x="741049" y="7943"/>
                  <a:pt x="793794" y="25480"/>
                </a:cubicBezTo>
                <a:lnTo>
                  <a:pt x="793794" y="1227438"/>
                </a:lnTo>
                <a:cubicBezTo>
                  <a:pt x="741049" y="1244975"/>
                  <a:pt x="684682" y="1252918"/>
                  <a:pt x="626459" y="1252918"/>
                </a:cubicBezTo>
                <a:cubicBezTo>
                  <a:pt x="280475" y="1252918"/>
                  <a:pt x="0" y="972443"/>
                  <a:pt x="0" y="626459"/>
                </a:cubicBezTo>
                <a:cubicBezTo>
                  <a:pt x="0" y="280475"/>
                  <a:pt x="280475" y="0"/>
                  <a:pt x="626459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9" name="Oval 118"/>
          <p:cNvSpPr>
            <a:spLocks noChangeAspect="1"/>
          </p:cNvSpPr>
          <p:nvPr/>
        </p:nvSpPr>
        <p:spPr>
          <a:xfrm>
            <a:off x="6350100" y="206512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0" name="Oval 119"/>
          <p:cNvSpPr>
            <a:spLocks noChangeAspect="1"/>
          </p:cNvSpPr>
          <p:nvPr/>
        </p:nvSpPr>
        <p:spPr>
          <a:xfrm>
            <a:off x="6872127" y="1450645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1" name="Oval 120"/>
          <p:cNvSpPr>
            <a:spLocks noChangeAspect="1"/>
          </p:cNvSpPr>
          <p:nvPr/>
        </p:nvSpPr>
        <p:spPr>
          <a:xfrm>
            <a:off x="7219068" y="2049927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2" name="Oval 121"/>
          <p:cNvSpPr>
            <a:spLocks noChangeAspect="1"/>
          </p:cNvSpPr>
          <p:nvPr/>
        </p:nvSpPr>
        <p:spPr>
          <a:xfrm>
            <a:off x="7749416" y="2661634"/>
            <a:ext cx="721308" cy="721308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3" name="Oval 122"/>
          <p:cNvSpPr>
            <a:spLocks noChangeAspect="1"/>
          </p:cNvSpPr>
          <p:nvPr/>
        </p:nvSpPr>
        <p:spPr>
          <a:xfrm>
            <a:off x="685054" y="-100976"/>
            <a:ext cx="1193676" cy="697815"/>
          </a:xfrm>
          <a:custGeom>
            <a:avLst/>
            <a:gdLst/>
            <a:ahLst/>
            <a:cxnLst/>
            <a:rect l="l" t="t" r="r" b="b"/>
            <a:pathLst>
              <a:path w="1193676" h="697815">
                <a:moveTo>
                  <a:pt x="10179" y="0"/>
                </a:moveTo>
                <a:lnTo>
                  <a:pt x="1183497" y="0"/>
                </a:lnTo>
                <a:cubicBezTo>
                  <a:pt x="1190746" y="32633"/>
                  <a:pt x="1193676" y="66463"/>
                  <a:pt x="1193676" y="100977"/>
                </a:cubicBezTo>
                <a:cubicBezTo>
                  <a:pt x="1193676" y="430602"/>
                  <a:pt x="926463" y="697815"/>
                  <a:pt x="596838" y="697815"/>
                </a:cubicBezTo>
                <a:cubicBezTo>
                  <a:pt x="267213" y="697815"/>
                  <a:pt x="0" y="430602"/>
                  <a:pt x="0" y="100977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4" name="Oval 123"/>
          <p:cNvSpPr>
            <a:spLocks noChangeAspect="1"/>
          </p:cNvSpPr>
          <p:nvPr/>
        </p:nvSpPr>
        <p:spPr>
          <a:xfrm>
            <a:off x="1502638" y="-100976"/>
            <a:ext cx="1029028" cy="459889"/>
          </a:xfrm>
          <a:custGeom>
            <a:avLst/>
            <a:gdLst/>
            <a:ahLst/>
            <a:cxnLst/>
            <a:rect l="l" t="t" r="r" b="b"/>
            <a:pathLst>
              <a:path w="1029028" h="459889">
                <a:moveTo>
                  <a:pt x="0" y="0"/>
                </a:moveTo>
                <a:lnTo>
                  <a:pt x="1029028" y="0"/>
                </a:lnTo>
                <a:cubicBezTo>
                  <a:pt x="1001386" y="259074"/>
                  <a:pt x="781401" y="459889"/>
                  <a:pt x="514514" y="459889"/>
                </a:cubicBezTo>
                <a:cubicBezTo>
                  <a:pt x="247627" y="459889"/>
                  <a:pt x="27642" y="259074"/>
                  <a:pt x="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5" name="Oval 124"/>
          <p:cNvSpPr>
            <a:spLocks noChangeAspect="1"/>
          </p:cNvSpPr>
          <p:nvPr/>
        </p:nvSpPr>
        <p:spPr>
          <a:xfrm>
            <a:off x="-69624" y="-100976"/>
            <a:ext cx="590263" cy="612289"/>
          </a:xfrm>
          <a:custGeom>
            <a:avLst/>
            <a:gdLst/>
            <a:ahLst/>
            <a:cxnLst/>
            <a:rect l="l" t="t" r="r" b="b"/>
            <a:pathLst>
              <a:path w="590263" h="612289">
                <a:moveTo>
                  <a:pt x="0" y="0"/>
                </a:moveTo>
                <a:lnTo>
                  <a:pt x="581024" y="0"/>
                </a:lnTo>
                <a:cubicBezTo>
                  <a:pt x="587493" y="29611"/>
                  <a:pt x="590263" y="60308"/>
                  <a:pt x="590263" y="91651"/>
                </a:cubicBezTo>
                <a:cubicBezTo>
                  <a:pt x="590263" y="379191"/>
                  <a:pt x="357165" y="612289"/>
                  <a:pt x="69625" y="612289"/>
                </a:cubicBezTo>
                <a:lnTo>
                  <a:pt x="0" y="605270"/>
                </a:ln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6" name="Oval 125"/>
          <p:cNvSpPr>
            <a:spLocks noChangeAspect="1"/>
          </p:cNvSpPr>
          <p:nvPr/>
        </p:nvSpPr>
        <p:spPr>
          <a:xfrm>
            <a:off x="277432" y="4321783"/>
            <a:ext cx="1396887" cy="1396887"/>
          </a:xfrm>
          <a:prstGeom prst="ellipse">
            <a:avLst/>
          </a:pr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7" name="Oval 126"/>
          <p:cNvSpPr>
            <a:spLocks noChangeAspect="1"/>
          </p:cNvSpPr>
          <p:nvPr/>
        </p:nvSpPr>
        <p:spPr>
          <a:xfrm>
            <a:off x="5792131" y="6489965"/>
            <a:ext cx="1115939" cy="443769"/>
          </a:xfrm>
          <a:custGeom>
            <a:avLst/>
            <a:gdLst/>
            <a:ahLst/>
            <a:cxnLst/>
            <a:rect l="l" t="t" r="r" b="b"/>
            <a:pathLst>
              <a:path w="1115939" h="443769">
                <a:moveTo>
                  <a:pt x="557969" y="0"/>
                </a:moveTo>
                <a:cubicBezTo>
                  <a:pt x="830120" y="0"/>
                  <a:pt x="1058049" y="189335"/>
                  <a:pt x="1115939" y="443769"/>
                </a:cubicBezTo>
                <a:lnTo>
                  <a:pt x="0" y="443769"/>
                </a:lnTo>
                <a:cubicBezTo>
                  <a:pt x="57889" y="189335"/>
                  <a:pt x="285818" y="0"/>
                  <a:pt x="55796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8" name="Oval 127"/>
          <p:cNvSpPr>
            <a:spLocks noChangeAspect="1"/>
          </p:cNvSpPr>
          <p:nvPr/>
        </p:nvSpPr>
        <p:spPr>
          <a:xfrm>
            <a:off x="6127999" y="6408840"/>
            <a:ext cx="1237019" cy="524894"/>
          </a:xfrm>
          <a:custGeom>
            <a:avLst/>
            <a:gdLst/>
            <a:ahLst/>
            <a:cxnLst/>
            <a:rect l="l" t="t" r="r" b="b"/>
            <a:pathLst>
              <a:path w="1237019" h="524894">
                <a:moveTo>
                  <a:pt x="618509" y="0"/>
                </a:moveTo>
                <a:cubicBezTo>
                  <a:pt x="930325" y="0"/>
                  <a:pt x="1189147" y="226891"/>
                  <a:pt x="1237019" y="524894"/>
                </a:cubicBezTo>
                <a:lnTo>
                  <a:pt x="0" y="524894"/>
                </a:lnTo>
                <a:cubicBezTo>
                  <a:pt x="47872" y="226891"/>
                  <a:pt x="306694" y="0"/>
                  <a:pt x="61850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9" name="Oval 128"/>
          <p:cNvSpPr>
            <a:spLocks noChangeAspect="1"/>
          </p:cNvSpPr>
          <p:nvPr/>
        </p:nvSpPr>
        <p:spPr>
          <a:xfrm>
            <a:off x="7577655" y="6408841"/>
            <a:ext cx="1211408" cy="524893"/>
          </a:xfrm>
          <a:custGeom>
            <a:avLst/>
            <a:gdLst/>
            <a:ahLst/>
            <a:cxnLst/>
            <a:rect l="l" t="t" r="r" b="b"/>
            <a:pathLst>
              <a:path w="1211408" h="524893">
                <a:moveTo>
                  <a:pt x="605704" y="0"/>
                </a:moveTo>
                <a:cubicBezTo>
                  <a:pt x="914574" y="0"/>
                  <a:pt x="1170243" y="227782"/>
                  <a:pt x="1211408" y="524893"/>
                </a:cubicBezTo>
                <a:lnTo>
                  <a:pt x="0" y="524893"/>
                </a:lnTo>
                <a:cubicBezTo>
                  <a:pt x="41165" y="227782"/>
                  <a:pt x="296834" y="0"/>
                  <a:pt x="605704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7" name="Oval 96"/>
          <p:cNvSpPr>
            <a:spLocks noChangeAspect="1"/>
          </p:cNvSpPr>
          <p:nvPr/>
        </p:nvSpPr>
        <p:spPr>
          <a:xfrm>
            <a:off x="11073" y="4941986"/>
            <a:ext cx="611230" cy="61123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8" name="Oval 97"/>
          <p:cNvSpPr>
            <a:spLocks noChangeAspect="1"/>
          </p:cNvSpPr>
          <p:nvPr/>
        </p:nvSpPr>
        <p:spPr>
          <a:xfrm>
            <a:off x="-69625" y="6172569"/>
            <a:ext cx="778097" cy="750322"/>
          </a:xfrm>
          <a:custGeom>
            <a:avLst/>
            <a:gdLst/>
            <a:ahLst/>
            <a:cxnLst/>
            <a:rect l="l" t="t" r="r" b="b"/>
            <a:pathLst>
              <a:path w="778097" h="750322">
                <a:moveTo>
                  <a:pt x="261411" y="0"/>
                </a:moveTo>
                <a:cubicBezTo>
                  <a:pt x="546769" y="0"/>
                  <a:pt x="778097" y="231328"/>
                  <a:pt x="778097" y="516686"/>
                </a:cubicBezTo>
                <a:cubicBezTo>
                  <a:pt x="778097" y="601179"/>
                  <a:pt x="757816" y="680934"/>
                  <a:pt x="719843" y="750322"/>
                </a:cubicBezTo>
                <a:lnTo>
                  <a:pt x="0" y="750322"/>
                </a:lnTo>
                <a:lnTo>
                  <a:pt x="0" y="73330"/>
                </a:lnTo>
                <a:cubicBezTo>
                  <a:pt x="75863" y="26083"/>
                  <a:pt x="165591" y="0"/>
                  <a:pt x="26141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9" name="Oval 98"/>
          <p:cNvSpPr>
            <a:spLocks noChangeAspect="1"/>
          </p:cNvSpPr>
          <p:nvPr/>
        </p:nvSpPr>
        <p:spPr>
          <a:xfrm>
            <a:off x="-69625" y="5158575"/>
            <a:ext cx="563524" cy="897560"/>
          </a:xfrm>
          <a:custGeom>
            <a:avLst/>
            <a:gdLst/>
            <a:ahLst/>
            <a:cxnLst/>
            <a:rect l="l" t="t" r="r" b="b"/>
            <a:pathLst>
              <a:path w="563524" h="897560">
                <a:moveTo>
                  <a:pt x="114744" y="0"/>
                </a:moveTo>
                <a:cubicBezTo>
                  <a:pt x="362598" y="0"/>
                  <a:pt x="563524" y="200926"/>
                  <a:pt x="563524" y="448780"/>
                </a:cubicBezTo>
                <a:cubicBezTo>
                  <a:pt x="563524" y="696634"/>
                  <a:pt x="362598" y="897560"/>
                  <a:pt x="114744" y="897560"/>
                </a:cubicBezTo>
                <a:cubicBezTo>
                  <a:pt x="74918" y="897560"/>
                  <a:pt x="36304" y="892373"/>
                  <a:pt x="0" y="880900"/>
                </a:cubicBezTo>
                <a:lnTo>
                  <a:pt x="0" y="16661"/>
                </a:lnTo>
                <a:cubicBezTo>
                  <a:pt x="36304" y="5188"/>
                  <a:pt x="74918" y="0"/>
                  <a:pt x="11474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0" name="Oval 99"/>
          <p:cNvSpPr>
            <a:spLocks noChangeAspect="1"/>
          </p:cNvSpPr>
          <p:nvPr/>
        </p:nvSpPr>
        <p:spPr>
          <a:xfrm>
            <a:off x="-25758" y="482386"/>
            <a:ext cx="598416" cy="905704"/>
          </a:xfrm>
          <a:custGeom>
            <a:avLst/>
            <a:gdLst/>
            <a:ahLst/>
            <a:cxnLst/>
            <a:rect l="l" t="t" r="r" b="b"/>
            <a:pathLst>
              <a:path w="598416" h="905704">
                <a:moveTo>
                  <a:pt x="145564" y="0"/>
                </a:moveTo>
                <a:cubicBezTo>
                  <a:pt x="395667" y="0"/>
                  <a:pt x="598416" y="202749"/>
                  <a:pt x="598416" y="452852"/>
                </a:cubicBezTo>
                <a:cubicBezTo>
                  <a:pt x="598416" y="702955"/>
                  <a:pt x="395667" y="905704"/>
                  <a:pt x="145564" y="905704"/>
                </a:cubicBezTo>
                <a:cubicBezTo>
                  <a:pt x="94398" y="905704"/>
                  <a:pt x="45214" y="897218"/>
                  <a:pt x="0" y="879648"/>
                </a:cubicBezTo>
                <a:lnTo>
                  <a:pt x="0" y="26056"/>
                </a:lnTo>
                <a:cubicBezTo>
                  <a:pt x="45214" y="8486"/>
                  <a:pt x="94398" y="0"/>
                  <a:pt x="14556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1" name="Oval 100"/>
          <p:cNvSpPr>
            <a:spLocks noChangeAspect="1"/>
          </p:cNvSpPr>
          <p:nvPr/>
        </p:nvSpPr>
        <p:spPr>
          <a:xfrm>
            <a:off x="474208" y="836793"/>
            <a:ext cx="910817" cy="91081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" name="Oval 101"/>
          <p:cNvSpPr>
            <a:spLocks noChangeAspect="1"/>
          </p:cNvSpPr>
          <p:nvPr/>
        </p:nvSpPr>
        <p:spPr>
          <a:xfrm>
            <a:off x="319223" y="1452260"/>
            <a:ext cx="772993" cy="772993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Oval 102"/>
          <p:cNvSpPr>
            <a:spLocks noChangeAspect="1"/>
          </p:cNvSpPr>
          <p:nvPr/>
        </p:nvSpPr>
        <p:spPr>
          <a:xfrm>
            <a:off x="371257" y="1886983"/>
            <a:ext cx="610366" cy="610366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4" name="Oval 103"/>
          <p:cNvSpPr>
            <a:spLocks noChangeAspect="1"/>
          </p:cNvSpPr>
          <p:nvPr/>
        </p:nvSpPr>
        <p:spPr>
          <a:xfrm>
            <a:off x="154676" y="1919682"/>
            <a:ext cx="521764" cy="52176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Oval 104"/>
          <p:cNvSpPr>
            <a:spLocks noChangeAspect="1"/>
          </p:cNvSpPr>
          <p:nvPr/>
        </p:nvSpPr>
        <p:spPr>
          <a:xfrm>
            <a:off x="7302517" y="-61709"/>
            <a:ext cx="910818" cy="750833"/>
          </a:xfrm>
          <a:custGeom>
            <a:avLst/>
            <a:gdLst/>
            <a:ahLst/>
            <a:cxnLst/>
            <a:rect l="l" t="t" r="r" b="b"/>
            <a:pathLst>
              <a:path w="910818" h="750833">
                <a:moveTo>
                  <a:pt x="111441" y="0"/>
                </a:moveTo>
                <a:lnTo>
                  <a:pt x="799378" y="0"/>
                </a:lnTo>
                <a:cubicBezTo>
                  <a:pt x="869408" y="78400"/>
                  <a:pt x="910818" y="182076"/>
                  <a:pt x="910818" y="295424"/>
                </a:cubicBezTo>
                <a:cubicBezTo>
                  <a:pt x="910818" y="546939"/>
                  <a:pt x="706924" y="750833"/>
                  <a:pt x="455409" y="750833"/>
                </a:cubicBezTo>
                <a:cubicBezTo>
                  <a:pt x="203894" y="750833"/>
                  <a:pt x="0" y="546939"/>
                  <a:pt x="0" y="295424"/>
                </a:cubicBezTo>
                <a:cubicBezTo>
                  <a:pt x="0" y="182076"/>
                  <a:pt x="41410" y="78400"/>
                  <a:pt x="11144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6" name="Oval 105"/>
          <p:cNvSpPr>
            <a:spLocks noChangeAspect="1"/>
          </p:cNvSpPr>
          <p:nvPr/>
        </p:nvSpPr>
        <p:spPr>
          <a:xfrm>
            <a:off x="8718124" y="-61709"/>
            <a:ext cx="473874" cy="613011"/>
          </a:xfrm>
          <a:custGeom>
            <a:avLst/>
            <a:gdLst/>
            <a:ahLst/>
            <a:cxnLst/>
            <a:rect l="l" t="t" r="r" b="b"/>
            <a:pathLst>
              <a:path w="473874" h="613011">
                <a:moveTo>
                  <a:pt x="29684" y="0"/>
                </a:moveTo>
                <a:lnTo>
                  <a:pt x="473874" y="0"/>
                </a:lnTo>
                <a:lnTo>
                  <a:pt x="473874" y="611150"/>
                </a:lnTo>
                <a:cubicBezTo>
                  <a:pt x="467789" y="612887"/>
                  <a:pt x="461614" y="613011"/>
                  <a:pt x="455409" y="613011"/>
                </a:cubicBezTo>
                <a:cubicBezTo>
                  <a:pt x="203894" y="613011"/>
                  <a:pt x="0" y="409117"/>
                  <a:pt x="0" y="157602"/>
                </a:cubicBezTo>
                <a:cubicBezTo>
                  <a:pt x="0" y="101995"/>
                  <a:pt x="9966" y="48716"/>
                  <a:pt x="2968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7" name="Oval 106"/>
          <p:cNvSpPr>
            <a:spLocks noChangeAspect="1"/>
          </p:cNvSpPr>
          <p:nvPr/>
        </p:nvSpPr>
        <p:spPr>
          <a:xfrm>
            <a:off x="7748238" y="282933"/>
            <a:ext cx="1128521" cy="1128521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Oval 107"/>
          <p:cNvSpPr>
            <a:spLocks noChangeAspect="1"/>
          </p:cNvSpPr>
          <p:nvPr/>
        </p:nvSpPr>
        <p:spPr>
          <a:xfrm>
            <a:off x="8914718" y="749603"/>
            <a:ext cx="277280" cy="907992"/>
          </a:xfrm>
          <a:custGeom>
            <a:avLst/>
            <a:gdLst/>
            <a:ahLst/>
            <a:cxnLst/>
            <a:rect l="l" t="t" r="r" b="b"/>
            <a:pathLst>
              <a:path w="277280" h="907992">
                <a:moveTo>
                  <a:pt x="277280" y="0"/>
                </a:moveTo>
                <a:lnTo>
                  <a:pt x="277280" y="907992"/>
                </a:lnTo>
                <a:cubicBezTo>
                  <a:pt x="112021" y="824131"/>
                  <a:pt x="0" y="652146"/>
                  <a:pt x="0" y="453996"/>
                </a:cubicBezTo>
                <a:cubicBezTo>
                  <a:pt x="0" y="255847"/>
                  <a:pt x="112021" y="83861"/>
                  <a:pt x="277280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9" name="Oval 108"/>
          <p:cNvSpPr>
            <a:spLocks noChangeAspect="1"/>
          </p:cNvSpPr>
          <p:nvPr/>
        </p:nvSpPr>
        <p:spPr>
          <a:xfrm>
            <a:off x="7590871" y="728498"/>
            <a:ext cx="969734" cy="9697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0" name="Oval 109"/>
          <p:cNvSpPr>
            <a:spLocks noChangeAspect="1"/>
          </p:cNvSpPr>
          <p:nvPr/>
        </p:nvSpPr>
        <p:spPr>
          <a:xfrm>
            <a:off x="7470041" y="1326476"/>
            <a:ext cx="608190" cy="60819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Oval 110"/>
          <p:cNvSpPr>
            <a:spLocks noChangeAspect="1"/>
          </p:cNvSpPr>
          <p:nvPr/>
        </p:nvSpPr>
        <p:spPr>
          <a:xfrm>
            <a:off x="7629941" y="5611427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2" name="Oval 111"/>
          <p:cNvSpPr>
            <a:spLocks noChangeAspect="1"/>
          </p:cNvSpPr>
          <p:nvPr/>
        </p:nvSpPr>
        <p:spPr>
          <a:xfrm>
            <a:off x="6972882" y="5242254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3" name="Oval 112"/>
          <p:cNvSpPr>
            <a:spLocks noChangeAspect="1"/>
          </p:cNvSpPr>
          <p:nvPr/>
        </p:nvSpPr>
        <p:spPr>
          <a:xfrm>
            <a:off x="7494454" y="4928166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4" name="Oval 113"/>
          <p:cNvSpPr>
            <a:spLocks noChangeAspect="1"/>
          </p:cNvSpPr>
          <p:nvPr/>
        </p:nvSpPr>
        <p:spPr>
          <a:xfrm>
            <a:off x="8229034" y="5666511"/>
            <a:ext cx="605634" cy="6056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5" name="Oval 114"/>
          <p:cNvSpPr>
            <a:spLocks noChangeAspect="1"/>
          </p:cNvSpPr>
          <p:nvPr/>
        </p:nvSpPr>
        <p:spPr>
          <a:xfrm>
            <a:off x="8078231" y="4097842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6" name="Oval 115"/>
          <p:cNvSpPr>
            <a:spLocks noChangeAspect="1"/>
          </p:cNvSpPr>
          <p:nvPr/>
        </p:nvSpPr>
        <p:spPr>
          <a:xfrm>
            <a:off x="8411816" y="5057878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7" name="Oval 116"/>
          <p:cNvSpPr>
            <a:spLocks noChangeAspect="1"/>
          </p:cNvSpPr>
          <p:nvPr/>
        </p:nvSpPr>
        <p:spPr>
          <a:xfrm>
            <a:off x="8688590" y="4790335"/>
            <a:ext cx="503408" cy="553550"/>
          </a:xfrm>
          <a:custGeom>
            <a:avLst/>
            <a:gdLst/>
            <a:ahLst/>
            <a:cxnLst/>
            <a:rect l="l" t="t" r="r" b="b"/>
            <a:pathLst>
              <a:path w="503408" h="553550">
                <a:moveTo>
                  <a:pt x="276775" y="0"/>
                </a:moveTo>
                <a:cubicBezTo>
                  <a:pt x="370698" y="0"/>
                  <a:pt x="453694" y="46784"/>
                  <a:pt x="503408" y="118545"/>
                </a:cubicBezTo>
                <a:lnTo>
                  <a:pt x="503408" y="435005"/>
                </a:lnTo>
                <a:cubicBezTo>
                  <a:pt x="453694" y="506767"/>
                  <a:pt x="370698" y="553550"/>
                  <a:pt x="276775" y="553550"/>
                </a:cubicBezTo>
                <a:cubicBezTo>
                  <a:pt x="123916" y="553550"/>
                  <a:pt x="0" y="429634"/>
                  <a:pt x="0" y="276775"/>
                </a:cubicBezTo>
                <a:cubicBezTo>
                  <a:pt x="0" y="123916"/>
                  <a:pt x="123916" y="0"/>
                  <a:pt x="276775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55" name="Oval 54"/>
          <p:cNvSpPr>
            <a:spLocks noChangeAspect="1"/>
          </p:cNvSpPr>
          <p:nvPr/>
        </p:nvSpPr>
        <p:spPr>
          <a:xfrm>
            <a:off x="1583172" y="5454223"/>
            <a:ext cx="1909234" cy="1468668"/>
          </a:xfrm>
          <a:custGeom>
            <a:avLst/>
            <a:gdLst/>
            <a:ahLst/>
            <a:cxnLst/>
            <a:rect l="l" t="t" r="r" b="b"/>
            <a:pathLst>
              <a:path w="1909234" h="1468668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144075"/>
                  <a:pt x="1854043" y="1320642"/>
                  <a:pt x="1758159" y="1468668"/>
                </a:cubicBezTo>
                <a:lnTo>
                  <a:pt x="151075" y="1468668"/>
                </a:lnTo>
                <a:cubicBezTo>
                  <a:pt x="55192" y="1320642"/>
                  <a:pt x="0" y="114407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7" name="Oval 56"/>
          <p:cNvSpPr>
            <a:spLocks noChangeAspect="1"/>
          </p:cNvSpPr>
          <p:nvPr/>
        </p:nvSpPr>
        <p:spPr>
          <a:xfrm>
            <a:off x="8570944" y="3382942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8" name="Oval 57"/>
          <p:cNvSpPr>
            <a:spLocks noChangeAspect="1"/>
          </p:cNvSpPr>
          <p:nvPr/>
        </p:nvSpPr>
        <p:spPr>
          <a:xfrm>
            <a:off x="8398204" y="35360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Oval 58"/>
          <p:cNvSpPr>
            <a:spLocks noChangeAspect="1"/>
          </p:cNvSpPr>
          <p:nvPr/>
        </p:nvSpPr>
        <p:spPr>
          <a:xfrm>
            <a:off x="8608408" y="36884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0" name="Oval 59"/>
          <p:cNvSpPr>
            <a:spLocks noChangeAspect="1"/>
          </p:cNvSpPr>
          <p:nvPr/>
        </p:nvSpPr>
        <p:spPr>
          <a:xfrm>
            <a:off x="154676" y="2698928"/>
            <a:ext cx="467627" cy="46762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Oval 60"/>
          <p:cNvSpPr>
            <a:spLocks noChangeAspect="1"/>
          </p:cNvSpPr>
          <p:nvPr/>
        </p:nvSpPr>
        <p:spPr>
          <a:xfrm>
            <a:off x="474208" y="3166555"/>
            <a:ext cx="458770" cy="45877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2" name="Oval 61"/>
          <p:cNvSpPr>
            <a:spLocks noChangeAspect="1"/>
          </p:cNvSpPr>
          <p:nvPr/>
        </p:nvSpPr>
        <p:spPr>
          <a:xfrm>
            <a:off x="270258" y="3382942"/>
            <a:ext cx="352045" cy="3520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Oval 62"/>
          <p:cNvSpPr>
            <a:spLocks noChangeAspect="1"/>
          </p:cNvSpPr>
          <p:nvPr/>
        </p:nvSpPr>
        <p:spPr>
          <a:xfrm>
            <a:off x="-86601" y="2581479"/>
            <a:ext cx="1360441" cy="1909234"/>
          </a:xfrm>
          <a:custGeom>
            <a:avLst/>
            <a:gdLst/>
            <a:ahLst/>
            <a:cxnLst/>
            <a:rect l="l" t="t" r="r" b="b"/>
            <a:pathLst>
              <a:path w="1360441" h="1909234">
                <a:moveTo>
                  <a:pt x="405824" y="0"/>
                </a:moveTo>
                <a:cubicBezTo>
                  <a:pt x="933044" y="0"/>
                  <a:pt x="1360441" y="427397"/>
                  <a:pt x="1360441" y="954617"/>
                </a:cubicBezTo>
                <a:cubicBezTo>
                  <a:pt x="1360441" y="1481837"/>
                  <a:pt x="933044" y="1909234"/>
                  <a:pt x="405824" y="1909234"/>
                </a:cubicBezTo>
                <a:cubicBezTo>
                  <a:pt x="260527" y="1909234"/>
                  <a:pt x="122812" y="1876773"/>
                  <a:pt x="0" y="1817719"/>
                </a:cubicBezTo>
                <a:lnTo>
                  <a:pt x="0" y="91515"/>
                </a:lnTo>
                <a:cubicBezTo>
                  <a:pt x="122812" y="32461"/>
                  <a:pt x="260527" y="0"/>
                  <a:pt x="405824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64" name="Oval 63"/>
          <p:cNvSpPr>
            <a:spLocks noChangeAspect="1"/>
          </p:cNvSpPr>
          <p:nvPr/>
        </p:nvSpPr>
        <p:spPr>
          <a:xfrm>
            <a:off x="6173123" y="2395416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43608" y="1700808"/>
            <a:ext cx="7371046" cy="2140469"/>
          </a:xfrm>
        </p:spPr>
        <p:txBody>
          <a:bodyPr/>
          <a:lstStyle/>
          <a:p>
            <a:pPr algn="ctr"/>
            <a:r>
              <a:rPr lang="uk-UA" dirty="0"/>
              <a:t>Обґрунтування доцільності проекту та його ефективності</a:t>
            </a:r>
            <a:endParaRPr lang="uk-UA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3167178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043608" y="1190834"/>
            <a:ext cx="7125113" cy="3833396"/>
          </a:xfrm>
        </p:spPr>
        <p:txBody>
          <a:bodyPr/>
          <a:lstStyle/>
          <a:p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Питання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до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розгляду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  <a:b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2.1.	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Розробка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концепції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проекту.</a:t>
            </a:r>
            <a:b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2.2.	Структура проектного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аналізу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b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2.3.	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Обґрунтування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доцільності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проекту.</a:t>
            </a:r>
            <a:b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2.4.	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Оцінка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ефективності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800" dirty="0" err="1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проектів</a:t>
            </a:r>
            <a:r>
              <a:rPr lang="ru-RU" sz="2800" dirty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86320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675725"/>
            <a:ext cx="7125113" cy="88980"/>
          </a:xfrm>
        </p:spPr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827584" y="764704"/>
            <a:ext cx="763284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 smtClean="0"/>
              <a:t>Завдання</a:t>
            </a:r>
            <a:endParaRPr lang="ru-RU" dirty="0"/>
          </a:p>
          <a:p>
            <a:r>
              <a:rPr lang="uk-UA" dirty="0"/>
              <a:t>Розрахуйте чисту теперішню вартість, індекс прибутковості, внутрішню норму прибутковості та </a:t>
            </a:r>
            <a:r>
              <a:rPr lang="uk-UA" dirty="0" err="1"/>
              <a:t>дисконтований</a:t>
            </a:r>
            <a:r>
              <a:rPr lang="uk-UA" dirty="0"/>
              <a:t> строк окупності по проекту А та оцініть його фінансову привабливість, якщо відомо таке:</a:t>
            </a: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3970550"/>
              </p:ext>
            </p:extLst>
          </p:nvPr>
        </p:nvGraphicFramePr>
        <p:xfrm>
          <a:off x="251679" y="3284984"/>
          <a:ext cx="8784658" cy="3042924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965860"/>
                <a:gridCol w="939170"/>
                <a:gridCol w="951124"/>
                <a:gridCol w="963930"/>
                <a:gridCol w="975884"/>
                <a:gridCol w="988690"/>
              </a:tblGrid>
              <a:tr h="856659">
                <a:tc>
                  <a:txBody>
                    <a:bodyPr/>
                    <a:lstStyle/>
                    <a:p>
                      <a:pPr marL="484505" marR="47752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Показники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34620" marR="13017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1-й</a:t>
                      </a:r>
                      <a:r>
                        <a:rPr lang="uk-UA" sz="1800" spc="-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рік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37160" marR="13589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2-й</a:t>
                      </a:r>
                      <a:r>
                        <a:rPr lang="uk-UA" sz="1800" spc="-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рік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42875" marR="13970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3-й</a:t>
                      </a:r>
                      <a:r>
                        <a:rPr lang="uk-UA" sz="1800" spc="-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рік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47320" marR="14414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4-й</a:t>
                      </a:r>
                      <a:r>
                        <a:rPr lang="uk-UA" sz="1800" spc="-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рік</a:t>
                      </a:r>
                      <a:endParaRPr lang="ru-RU" sz="180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50495" marR="15113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5-й</a:t>
                      </a:r>
                      <a:r>
                        <a:rPr lang="uk-UA" sz="1800" spc="-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рік</a:t>
                      </a:r>
                      <a:endParaRPr lang="ru-RU" sz="180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284988">
                <a:tc>
                  <a:txBody>
                    <a:bodyPr/>
                    <a:lstStyle/>
                    <a:p>
                      <a:pPr marL="67945" algn="ctr">
                        <a:lnSpc>
                          <a:spcPts val="1235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Інвестиційні</a:t>
                      </a:r>
                      <a:r>
                        <a:rPr lang="uk-UA" sz="1800" spc="-1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витрати</a:t>
                      </a:r>
                      <a:r>
                        <a:rPr lang="uk-UA" sz="1800" spc="-1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</a:t>
                      </a:r>
                      <a:r>
                        <a:rPr lang="uk-UA" sz="1800" spc="-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проекту</a:t>
                      </a:r>
                      <a:r>
                        <a:rPr lang="uk-UA" sz="1800" spc="-2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А,</a:t>
                      </a:r>
                      <a:r>
                        <a:rPr lang="uk-UA" sz="1800" spc="-1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тис.</a:t>
                      </a:r>
                      <a:r>
                        <a:rPr lang="uk-UA" sz="1800" spc="-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 err="1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грн</a:t>
                      </a:r>
                      <a:endParaRPr lang="ru-RU" sz="1800" dirty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67945" algn="ctr">
                        <a:lnSpc>
                          <a:spcPts val="119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(здійснюються</a:t>
                      </a:r>
                      <a:r>
                        <a:rPr lang="uk-UA" sz="1800" spc="-1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</a:t>
                      </a:r>
                      <a:r>
                        <a:rPr lang="uk-UA" sz="1800" spc="-1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початку</a:t>
                      </a:r>
                      <a:r>
                        <a:rPr lang="uk-UA" sz="1800" spc="-25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періоду)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34620" marR="12954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2500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37160" marR="13525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2500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254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90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901277">
                <a:tc>
                  <a:txBody>
                    <a:bodyPr/>
                    <a:lstStyle/>
                    <a:p>
                      <a:pPr marL="67945" algn="ctr">
                        <a:lnSpc>
                          <a:spcPts val="1235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Чисті</a:t>
                      </a:r>
                      <a:r>
                        <a:rPr lang="uk-UA" sz="1800" spc="-1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доходи по</a:t>
                      </a:r>
                      <a:r>
                        <a:rPr lang="uk-UA" sz="1800" spc="-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проекту</a:t>
                      </a:r>
                      <a:r>
                        <a:rPr lang="uk-UA" sz="1800" spc="-1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А, тис.</a:t>
                      </a:r>
                      <a:r>
                        <a:rPr lang="uk-UA" sz="1800" spc="-5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грн</a:t>
                      </a:r>
                      <a:endParaRPr lang="ru-RU" sz="180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67945" algn="ctr">
                        <a:lnSpc>
                          <a:spcPts val="119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(здійснюються</a:t>
                      </a:r>
                      <a:r>
                        <a:rPr lang="uk-UA" sz="1800" spc="-2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наприкінці</a:t>
                      </a:r>
                      <a:r>
                        <a:rPr lang="uk-UA" sz="1800" spc="-2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періоду)</a:t>
                      </a:r>
                      <a:endParaRPr lang="ru-RU" sz="180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81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80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37160" marR="13525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1000</a:t>
                      </a:r>
                      <a:endParaRPr lang="ru-RU" sz="180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42875" marR="13843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1500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47320" marR="14351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2500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50495" marR="15049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3500</a:t>
                      </a:r>
                      <a:endParaRPr lang="ru-RU" sz="18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971600" y="2636912"/>
            <a:ext cx="4174349" cy="60336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2618550" tIns="45720" rIns="91440" bIns="3174" numCol="1" anchor="ctr" anchorCtr="0" compatLnSpc="1">
            <a:prstTxWarp prst="textNoShape">
              <a:avLst/>
            </a:prstTxWarp>
            <a:spAutoFit/>
          </a:bodyPr>
          <a:lstStyle/>
          <a:p>
            <a:pPr marR="0" lvl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/>
              <a:t>Вихідні дані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8923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009442" y="675725"/>
            <a:ext cx="7125113" cy="160988"/>
          </a:xfrm>
        </p:spPr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251520" y="908720"/>
            <a:ext cx="8280920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530225" algn="just"/>
            <a:r>
              <a:rPr lang="uk-UA" b="1" dirty="0"/>
              <a:t>Завдання</a:t>
            </a:r>
            <a:endParaRPr lang="ru-RU" dirty="0"/>
          </a:p>
          <a:p>
            <a:pPr indent="530225" algn="just"/>
            <a:r>
              <a:rPr lang="uk-UA" dirty="0" smtClean="0"/>
              <a:t>Визначити </a:t>
            </a:r>
            <a:r>
              <a:rPr lang="uk-UA" dirty="0"/>
              <a:t>внутрішню норму прибутковості інвестиційного проекту, якщо тривалість проекту становить п’ять років, інвестиції за проектом становлять 900 тис. </a:t>
            </a:r>
            <a:r>
              <a:rPr lang="uk-UA" dirty="0" err="1"/>
              <a:t>грн</a:t>
            </a:r>
            <a:r>
              <a:rPr lang="uk-UA" dirty="0"/>
              <a:t>, відсоткова ставка для дисконтування становить 10%, а очікуваний чистий прибуток та амортизаційні відрахування будуть такі</a:t>
            </a:r>
            <a:r>
              <a:rPr lang="uk-UA" dirty="0" smtClean="0"/>
              <a:t>:</a:t>
            </a:r>
          </a:p>
          <a:p>
            <a:pPr indent="530225" algn="just"/>
            <a:endParaRPr lang="uk-UA" dirty="0"/>
          </a:p>
          <a:p>
            <a:pPr indent="530225" algn="just"/>
            <a:endParaRPr lang="uk-UA" dirty="0" smtClean="0"/>
          </a:p>
          <a:p>
            <a:pPr indent="530225" algn="ctr"/>
            <a:r>
              <a:rPr lang="uk-UA" dirty="0"/>
              <a:t>Вихідні дані</a:t>
            </a: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008759"/>
              </p:ext>
            </p:extLst>
          </p:nvPr>
        </p:nvGraphicFramePr>
        <p:xfrm>
          <a:off x="251520" y="3512658"/>
          <a:ext cx="8712967" cy="2508629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324252"/>
                <a:gridCol w="875603"/>
                <a:gridCol w="888269"/>
                <a:gridCol w="895867"/>
                <a:gridCol w="904311"/>
                <a:gridCol w="916132"/>
                <a:gridCol w="908533"/>
              </a:tblGrid>
              <a:tr h="627157">
                <a:tc>
                  <a:txBody>
                    <a:bodyPr/>
                    <a:lstStyle/>
                    <a:p>
                      <a:pPr marL="748030" marR="74231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Показники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4935" marR="10985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8110" marR="11620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0650" marR="11938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3-й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3825" marR="12255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4-й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9540" marR="12573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5-й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6365" marR="12319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6-й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рік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1254315">
                <a:tc>
                  <a:txBody>
                    <a:bodyPr/>
                    <a:lstStyle/>
                    <a:p>
                      <a:pPr marL="67945">
                        <a:lnSpc>
                          <a:spcPts val="1235"/>
                        </a:lnSpc>
                        <a:spcAft>
                          <a:spcPts val="0"/>
                        </a:spcAft>
                        <a:tabLst>
                          <a:tab pos="2197735" algn="l"/>
                        </a:tabLst>
                      </a:pPr>
                      <a:r>
                        <a:rPr lang="uk-UA" sz="1600" dirty="0">
                          <a:effectLst/>
                        </a:rPr>
                        <a:t>Амортизаційні</a:t>
                      </a:r>
                      <a:r>
                        <a:rPr lang="uk-UA" sz="1600" spc="-15" dirty="0">
                          <a:effectLst/>
                        </a:rPr>
                        <a:t> </a:t>
                      </a:r>
                      <a:r>
                        <a:rPr lang="uk-UA" sz="1600" dirty="0">
                          <a:effectLst/>
                        </a:rPr>
                        <a:t>відрахування,	тис.</a:t>
                      </a:r>
                      <a:endParaRPr lang="ru-RU" sz="1600" dirty="0">
                        <a:effectLst/>
                      </a:endParaRPr>
                    </a:p>
                    <a:p>
                      <a:pPr marL="67945">
                        <a:lnSpc>
                          <a:spcPts val="119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uk-UA" sz="1600" dirty="0" err="1">
                          <a:effectLst/>
                        </a:rPr>
                        <a:t>грн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4935" marR="10922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20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8110" marR="11557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20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0650" marR="11874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20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3825" marR="12192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20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9540" marR="125095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20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6365" marR="12192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20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627157">
                <a:tc>
                  <a:txBody>
                    <a:bodyPr/>
                    <a:lstStyle/>
                    <a:p>
                      <a:pPr marL="67945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Чисті</a:t>
                      </a:r>
                      <a:r>
                        <a:rPr lang="uk-UA" sz="1600" spc="-1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доходи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по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проекту, тис.</a:t>
                      </a:r>
                      <a:r>
                        <a:rPr lang="uk-UA" sz="1600" spc="-5">
                          <a:effectLst/>
                        </a:rPr>
                        <a:t> </a:t>
                      </a:r>
                      <a:r>
                        <a:rPr lang="uk-UA" sz="1600">
                          <a:effectLst/>
                        </a:rPr>
                        <a:t>грн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4935" marR="10922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100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18110" marR="11557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120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0650" marR="11874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90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3825" marR="12192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130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9540" marR="12509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110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126365" marR="12192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95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480817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051720" y="548680"/>
            <a:ext cx="4572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Аналізуються проекти</a:t>
            </a:r>
            <a:r>
              <a:rPr lang="uk-UA" dirty="0" smtClean="0"/>
              <a:t>:</a:t>
            </a:r>
          </a:p>
          <a:p>
            <a:endParaRPr lang="uk-UA" dirty="0"/>
          </a:p>
          <a:p>
            <a:r>
              <a:rPr lang="uk-UA" dirty="0"/>
              <a:t>Вихідні дані, тис. грн.</a:t>
            </a: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3356914"/>
              </p:ext>
            </p:extLst>
          </p:nvPr>
        </p:nvGraphicFramePr>
        <p:xfrm>
          <a:off x="395537" y="2276869"/>
          <a:ext cx="8280920" cy="295233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205071"/>
                <a:gridCol w="1615968"/>
                <a:gridCol w="1843913"/>
                <a:gridCol w="1615968"/>
              </a:tblGrid>
              <a:tr h="843523">
                <a:tc>
                  <a:txBody>
                    <a:bodyPr/>
                    <a:lstStyle/>
                    <a:p>
                      <a:pPr marL="749300" marR="74168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Проекти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ІС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СF1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СF2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843523">
                <a:tc>
                  <a:txBody>
                    <a:bodyPr/>
                    <a:lstStyle/>
                    <a:p>
                      <a:pPr marL="635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А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7045" marR="48450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-300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212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120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1265284">
                <a:tc>
                  <a:txBody>
                    <a:bodyPr/>
                    <a:lstStyle/>
                    <a:p>
                      <a:pPr marL="444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В</a:t>
                      </a:r>
                      <a:endParaRPr lang="ru-RU" sz="2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92075" marR="484505" indent="90488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-</a:t>
                      </a:r>
                      <a:r>
                        <a:rPr lang="uk-UA" sz="2000" dirty="0" smtClean="0">
                          <a:effectLst/>
                        </a:rPr>
                        <a:t>300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198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130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863817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17904" y="188640"/>
            <a:ext cx="7344816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pPr indent="987425"/>
            <a:r>
              <a:rPr lang="uk-UA" dirty="0"/>
              <a:t>Обсяг інвестиційних можливостей компанії обмежений	500 тис. грн. Є можливість вибору з п’яти таких проектів:</a:t>
            </a:r>
            <a:endParaRPr lang="ru-RU" dirty="0"/>
          </a:p>
          <a:p>
            <a:endParaRPr lang="uk-UA" dirty="0"/>
          </a:p>
          <a:p>
            <a:pPr algn="ctr"/>
            <a:r>
              <a:rPr lang="uk-UA" dirty="0"/>
              <a:t>Вихідні </a:t>
            </a:r>
            <a:r>
              <a:rPr lang="uk-UA" dirty="0" smtClean="0"/>
              <a:t>дані.</a:t>
            </a: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2912614"/>
              </p:ext>
            </p:extLst>
          </p:nvPr>
        </p:nvGraphicFramePr>
        <p:xfrm>
          <a:off x="395537" y="2420888"/>
          <a:ext cx="8352926" cy="3168352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232941"/>
                <a:gridCol w="1630019"/>
                <a:gridCol w="1859947"/>
                <a:gridCol w="1630019"/>
              </a:tblGrid>
              <a:tr h="669339">
                <a:tc>
                  <a:txBody>
                    <a:bodyPr/>
                    <a:lstStyle/>
                    <a:p>
                      <a:pPr marL="749300" marR="741680" algn="ctr">
                        <a:lnSpc>
                          <a:spcPts val="1175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Проекти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54990" algn="r">
                        <a:lnSpc>
                          <a:spcPts val="1175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ІС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5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СF1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5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СF2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554797">
                <a:tc>
                  <a:txBody>
                    <a:bodyPr/>
                    <a:lstStyle/>
                    <a:p>
                      <a:pPr marL="749300" marR="74231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А</a:t>
                      </a:r>
                      <a:r>
                        <a:rPr lang="uk-UA" sz="1400" spc="-15" dirty="0">
                          <a:effectLst/>
                        </a:rPr>
                        <a:t> </a:t>
                      </a:r>
                      <a:r>
                        <a:rPr lang="uk-UA" sz="1400" dirty="0">
                          <a:effectLst/>
                        </a:rPr>
                        <a:t>(неподільний)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18160" algn="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160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3565" marR="58039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18,2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7045" marR="48323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0,8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432048">
                <a:tc>
                  <a:txBody>
                    <a:bodyPr/>
                    <a:lstStyle/>
                    <a:p>
                      <a:pPr marL="444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В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18160" algn="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300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20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40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504056">
                <a:tc>
                  <a:txBody>
                    <a:bodyPr/>
                    <a:lstStyle/>
                    <a:p>
                      <a:pPr marL="747395" marR="74231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С</a:t>
                      </a:r>
                      <a:r>
                        <a:rPr lang="uk-UA" sz="1400" spc="-15">
                          <a:effectLst/>
                        </a:rPr>
                        <a:t> </a:t>
                      </a:r>
                      <a:r>
                        <a:rPr lang="uk-UA" sz="1400">
                          <a:effectLst/>
                        </a:rPr>
                        <a:t>(неподільний)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18160" algn="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180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17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5140" marR="484505" algn="ctr">
                        <a:lnSpc>
                          <a:spcPts val="116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-15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477260">
                <a:tc>
                  <a:txBody>
                    <a:bodyPr/>
                    <a:lstStyle/>
                    <a:p>
                      <a:pPr marL="635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D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18160" algn="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300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23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61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  <a:tr h="530852">
                <a:tc>
                  <a:txBody>
                    <a:bodyPr/>
                    <a:lstStyle/>
                    <a:p>
                      <a:pPr marL="444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F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R="518160" algn="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220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581660" marR="580390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20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486410" marR="484505" algn="ctr">
                        <a:lnSpc>
                          <a:spcPts val="117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34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6849273"/>
      </p:ext>
    </p:extLst>
  </p:cSld>
  <p:clrMapOvr>
    <a:masterClrMapping/>
  </p:clrMapOvr>
</p:sld>
</file>

<file path=ppt/theme/theme1.xml><?xml version="1.0" encoding="utf-8"?>
<a:theme xmlns:a="http://schemas.openxmlformats.org/drawingml/2006/main" name="Summer">
  <a:themeElements>
    <a:clrScheme name="Исполнительная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Summer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ummer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2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30000"/>
                <a:lumMod val="10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TM01972873[[fn=Лето]]</Template>
  <TotalTime>348</TotalTime>
  <Words>237</Words>
  <Application>Microsoft Office PowerPoint</Application>
  <PresentationFormat>Экран (4:3)</PresentationFormat>
  <Paragraphs>101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Summer</vt:lpstr>
      <vt:lpstr>Обґрунтування доцільності проекту та його ефективності</vt:lpstr>
      <vt:lpstr>Питання до розгляду: 2.1. Розробка концепції проекту. 2.2. Структура проектного аналізу. 2.3. Обґрунтування доцільності проекту. 2.4. Оцінка ефективності проектів.</vt:lpstr>
      <vt:lpstr>.</vt:lpstr>
      <vt:lpstr>.</vt:lpstr>
      <vt:lpstr>.</vt:lpstr>
      <vt:lpstr>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Будова, принцип роботи та основні характеристики лемішних плугів.</dc:title>
  <dc:creator>SummerTime</dc:creator>
  <cp:lastModifiedBy>adm</cp:lastModifiedBy>
  <cp:revision>51</cp:revision>
  <dcterms:created xsi:type="dcterms:W3CDTF">2021-04-08T16:14:25Z</dcterms:created>
  <dcterms:modified xsi:type="dcterms:W3CDTF">2021-05-22T11:51:24Z</dcterms:modified>
</cp:coreProperties>
</file>

<file path=docProps/thumbnail.jpeg>
</file>