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88" r:id="rId3"/>
    <p:sldId id="257" r:id="rId4"/>
    <p:sldId id="258" r:id="rId5"/>
    <p:sldId id="28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5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DF85F-27D2-4EA3-9B84-D2FBEA51BAF3}" type="datetimeFigureOut">
              <a:rPr lang="uk-UA" smtClean="0"/>
              <a:t>22.05.2021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47E8F-25D3-4005-8812-491B9C9FC1F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2993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00808"/>
            <a:ext cx="7371046" cy="2140469"/>
          </a:xfrm>
        </p:spPr>
        <p:txBody>
          <a:bodyPr/>
          <a:lstStyle/>
          <a:p>
            <a:pPr algn="ctr"/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проекту </a:t>
            </a:r>
            <a:endParaRPr lang="uk-UA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671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90834"/>
            <a:ext cx="8496944" cy="3833396"/>
          </a:xfrm>
        </p:spPr>
        <p:txBody>
          <a:bodyPr/>
          <a:lstStyle/>
          <a:p>
            <a: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Питання до розгляду:</a:t>
            </a:r>
            <a:b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3.1.	Поняття проектної організаційної структури.</a:t>
            </a:r>
            <a:b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3.2.	Критерії вибору організаційної структури.</a:t>
            </a:r>
            <a:b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3.3.	Типи організаційних структур проекту.</a:t>
            </a:r>
            <a:b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3.4.	Визначення функціональних обов’язків учасників проекту.</a:t>
            </a:r>
            <a:b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6320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88980"/>
          </a:xfrm>
        </p:spPr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8585" y="11837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Завдання</a:t>
            </a:r>
            <a:endParaRPr lang="ru-RU" dirty="0"/>
          </a:p>
          <a:p>
            <a:r>
              <a:rPr lang="uk-UA" dirty="0"/>
              <a:t>Згрупуйте відповідні терміни та визначення згідно даних таблиці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764703"/>
            <a:ext cx="4174349" cy="60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618550" tIns="45720" rIns="91440" bIns="3174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/>
              <a:t>Вихідні дані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930257"/>
              </p:ext>
            </p:extLst>
          </p:nvPr>
        </p:nvGraphicFramePr>
        <p:xfrm>
          <a:off x="198585" y="1085879"/>
          <a:ext cx="8640960" cy="543449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44216"/>
                <a:gridCol w="6696744"/>
              </a:tblGrid>
              <a:tr h="264449">
                <a:tc>
                  <a:txBody>
                    <a:bodyPr/>
                    <a:lstStyle/>
                    <a:p>
                      <a:pPr marL="0" marR="817245" indent="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Термін</a:t>
                      </a:r>
                      <a:endParaRPr lang="ru-RU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797685" indent="0" algn="ctr"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uk-UA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Визначення</a:t>
                      </a:r>
                      <a:endParaRPr lang="ru-RU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8526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r>
                        <a:rPr lang="uk-UA" sz="1200" dirty="0" smtClean="0">
                          <a:effectLst/>
                        </a:rPr>
                        <a:t>А</a:t>
                      </a:r>
                      <a:r>
                        <a:rPr lang="uk-UA" sz="1200" dirty="0">
                          <a:effectLst/>
                        </a:rPr>
                        <a:t>.</a:t>
                      </a:r>
                      <a:r>
                        <a:rPr lang="uk-UA" sz="1200" spc="-3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Організаційна</a:t>
                      </a:r>
                      <a:r>
                        <a:rPr lang="uk-UA" sz="1200" spc="-3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структура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управління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проектом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04775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1. Це організаційна структура управління, при якій для</a:t>
                      </a:r>
                      <a:r>
                        <a:rPr lang="uk-UA" sz="1200" spc="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вирішення завдань перспективного розвитку в складі проектної</a:t>
                      </a:r>
                      <a:r>
                        <a:rPr lang="uk-UA" sz="1200" spc="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організації</a:t>
                      </a:r>
                      <a:r>
                        <a:rPr lang="uk-UA" sz="1200" spc="-3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підприємства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створюється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спеціальний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підрозділ,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що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займається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винятково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питаннями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стратегії,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а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керівники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проектів</a:t>
                      </a:r>
                      <a:endParaRPr lang="ru-RU" sz="1200" dirty="0">
                        <a:effectLst/>
                      </a:endParaRPr>
                    </a:p>
                    <a:p>
                      <a:pPr marL="66040" marR="10477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зосереджують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свою увагу</a:t>
                      </a:r>
                      <a:r>
                        <a:rPr lang="uk-UA" sz="1200" spc="-4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на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виконанні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конкретних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завдань.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Після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завершення, команда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проекту</a:t>
                      </a:r>
                      <a:r>
                        <a:rPr lang="uk-UA" sz="1200" spc="-4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розпускається.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091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r>
                        <a:rPr lang="uk-UA" sz="1200" dirty="0" smtClean="0">
                          <a:effectLst/>
                        </a:rPr>
                        <a:t>Б</a:t>
                      </a:r>
                      <a:r>
                        <a:rPr lang="uk-UA" sz="1200" dirty="0">
                          <a:effectLst/>
                        </a:rPr>
                        <a:t>.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Організаційна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форма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04775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2. Це організаційна структура управління, в якій відносини</a:t>
                      </a:r>
                      <a:r>
                        <a:rPr lang="uk-UA" sz="1200" spc="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будуються на вертикальних зв’язках – «керівник-підлеглий».</a:t>
                      </a:r>
                      <a:r>
                        <a:rPr lang="uk-UA" sz="1200" spc="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Для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вирішення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конкретних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проектних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завдань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у</a:t>
                      </a:r>
                      <a:r>
                        <a:rPr lang="uk-UA" sz="1200" spc="-3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цій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структурі</a:t>
                      </a:r>
                      <a:endParaRPr lang="ru-RU" sz="1200" dirty="0">
                        <a:effectLst/>
                      </a:endParaRPr>
                    </a:p>
                    <a:p>
                      <a:pPr marL="66040" marR="13271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створюються тимчасові творчі колективи чи тимчасові проектні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групи,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на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чолі яких</a:t>
                      </a:r>
                      <a:r>
                        <a:rPr lang="uk-UA" sz="1200" spc="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знаходяться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керівники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проектів.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4409">
                <a:tc>
                  <a:txBody>
                    <a:bodyPr/>
                    <a:lstStyle/>
                    <a:p>
                      <a:pPr marL="67945"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В.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Проектна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команда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3.</a:t>
                      </a:r>
                      <a:r>
                        <a:rPr lang="uk-UA" sz="1200" spc="-2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Сукупність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взаємопов’язаних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органів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управління,</a:t>
                      </a:r>
                      <a:r>
                        <a:rPr lang="uk-UA" sz="1200" spc="-2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що</a:t>
                      </a:r>
                      <a:endParaRPr lang="ru-RU" sz="1200">
                        <a:effectLst/>
                      </a:endParaRPr>
                    </a:p>
                    <a:p>
                      <a:pPr marL="6604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розташовані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на</a:t>
                      </a:r>
                      <a:r>
                        <a:rPr lang="uk-UA" sz="1200" spc="-2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різних</a:t>
                      </a:r>
                      <a:r>
                        <a:rPr lang="uk-UA" sz="1200" spc="-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ступенях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системи.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6345">
                <a:tc>
                  <a:txBody>
                    <a:bodyPr/>
                    <a:lstStyle/>
                    <a:p>
                      <a:pPr marL="67945" marR="335915"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Г. Проектна організаційна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структура</a:t>
                      </a:r>
                      <a:r>
                        <a:rPr lang="uk-UA" sz="1200" spc="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управління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4.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Це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система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зв’язків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між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окремими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виконавцями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й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групами,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які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працюють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над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проектом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як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окремі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організаційні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одиниці</a:t>
                      </a:r>
                      <a:endParaRPr lang="ru-RU" sz="1200" dirty="0">
                        <a:effectLst/>
                      </a:endParaRPr>
                    </a:p>
                    <a:p>
                      <a:pPr marL="66040">
                        <a:lnSpc>
                          <a:spcPts val="133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всередині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проектної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команди.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03204"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r>
                        <a:rPr lang="uk-UA" sz="1200" dirty="0" smtClean="0">
                          <a:effectLst/>
                        </a:rPr>
                        <a:t>Д</a:t>
                      </a:r>
                      <a:r>
                        <a:rPr lang="uk-UA" sz="1200" dirty="0">
                          <a:effectLst/>
                        </a:rPr>
                        <a:t>. Матрична організаційна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структура</a:t>
                      </a:r>
                      <a:r>
                        <a:rPr lang="uk-UA" sz="1200" spc="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управління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04775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5. Основою цієї структури є поділ функцій управління між</a:t>
                      </a:r>
                      <a:r>
                        <a:rPr lang="uk-UA" sz="1200" spc="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окремими підрозділами. Управління здійснюється лінійним</a:t>
                      </a:r>
                      <a:r>
                        <a:rPr lang="uk-UA" sz="1200" spc="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керівником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через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групу</a:t>
                      </a:r>
                      <a:r>
                        <a:rPr lang="uk-UA" sz="1200" spc="-3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підпорядкованих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йому</a:t>
                      </a:r>
                      <a:r>
                        <a:rPr lang="uk-UA" sz="1200" spc="-3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функціональних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керівників,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кожний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з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яких має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право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управління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підрозділами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</a:t>
                      </a:r>
                      <a:endParaRPr lang="ru-RU" sz="1200" dirty="0">
                        <a:effectLst/>
                      </a:endParaRPr>
                    </a:p>
                    <a:p>
                      <a:pPr marL="6604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межах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його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повноважень.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6345">
                <a:tc>
                  <a:txBody>
                    <a:bodyPr/>
                    <a:lstStyle/>
                    <a:p>
                      <a:pPr marL="67945" marR="47752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Ж. Функціональна</a:t>
                      </a:r>
                      <a:r>
                        <a:rPr lang="uk-UA" sz="1000" spc="5" dirty="0">
                          <a:effectLst/>
                        </a:rPr>
                        <a:t> </a:t>
                      </a:r>
                      <a:r>
                        <a:rPr lang="uk-UA" sz="1000" dirty="0">
                          <a:effectLst/>
                        </a:rPr>
                        <a:t>організаційна</a:t>
                      </a:r>
                      <a:r>
                        <a:rPr lang="uk-UA" sz="1000" spc="-40" dirty="0">
                          <a:effectLst/>
                        </a:rPr>
                        <a:t> </a:t>
                      </a:r>
                      <a:r>
                        <a:rPr lang="uk-UA" sz="1000" dirty="0">
                          <a:effectLst/>
                        </a:rPr>
                        <a:t>структура</a:t>
                      </a:r>
                      <a:endParaRPr lang="ru-RU" sz="1000" dirty="0">
                        <a:effectLst/>
                      </a:endParaRPr>
                    </a:p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управління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98000"/>
                        </a:lnSpc>
                        <a:spcBef>
                          <a:spcPts val="665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6.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Організація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взаємодії</a:t>
                      </a:r>
                      <a:r>
                        <a:rPr lang="uk-UA" sz="1200" spc="-2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та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взаємовідносин</a:t>
                      </a:r>
                      <a:r>
                        <a:rPr lang="uk-UA" sz="1200" spc="-2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між</a:t>
                      </a:r>
                      <a:r>
                        <a:rPr lang="uk-UA" sz="1200" spc="-3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усіма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учасниками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проекту.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6345">
                <a:tc>
                  <a:txBody>
                    <a:bodyPr/>
                    <a:lstStyle/>
                    <a:p>
                      <a:pPr marL="67945" marR="254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З. Внутрішня організаційна</a:t>
                      </a:r>
                      <a:r>
                        <a:rPr lang="uk-UA" sz="1000" spc="-285" dirty="0">
                          <a:effectLst/>
                        </a:rPr>
                        <a:t> </a:t>
                      </a:r>
                      <a:r>
                        <a:rPr lang="uk-UA" sz="1000" dirty="0">
                          <a:effectLst/>
                        </a:rPr>
                        <a:t>структура</a:t>
                      </a:r>
                      <a:r>
                        <a:rPr lang="uk-UA" sz="1000" spc="5" dirty="0">
                          <a:effectLst/>
                        </a:rPr>
                        <a:t> </a:t>
                      </a:r>
                      <a:r>
                        <a:rPr lang="uk-UA" sz="1000" dirty="0">
                          <a:effectLst/>
                        </a:rPr>
                        <a:t>управління</a:t>
                      </a:r>
                      <a:endParaRPr lang="ru-RU" sz="1000" dirty="0">
                        <a:effectLst/>
                      </a:endParaRPr>
                    </a:p>
                    <a:p>
                      <a:pPr marL="67945">
                        <a:lnSpc>
                          <a:spcPts val="133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проектами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65480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7. Це групи, сформовані так, що виконавці закріплені за</a:t>
                      </a:r>
                      <a:r>
                        <a:rPr lang="uk-UA" sz="1200" spc="-29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проектом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на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період його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життєвого</a:t>
                      </a:r>
                      <a:r>
                        <a:rPr lang="uk-UA" sz="1200" spc="-1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циклу</a:t>
                      </a:r>
                      <a:r>
                        <a:rPr lang="uk-UA" sz="1200" spc="-40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і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повністю</a:t>
                      </a:r>
                      <a:endParaRPr lang="ru-RU" sz="1200" dirty="0">
                        <a:effectLst/>
                      </a:endParaRPr>
                    </a:p>
                    <a:p>
                      <a:pPr marL="66040">
                        <a:lnSpc>
                          <a:spcPts val="133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підпорядковані</a:t>
                      </a:r>
                      <a:r>
                        <a:rPr lang="uk-UA" sz="1200" spc="-1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менеджеру</a:t>
                      </a:r>
                      <a:r>
                        <a:rPr lang="uk-UA" sz="1200" spc="-3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проекту.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92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160988"/>
          </a:xfrm>
        </p:spPr>
        <p:txBody>
          <a:bodyPr/>
          <a:lstStyle/>
          <a:p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908720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0225" algn="just"/>
            <a:r>
              <a:rPr lang="uk-UA" b="1" dirty="0"/>
              <a:t>Завдання</a:t>
            </a:r>
            <a:endParaRPr lang="ru-RU" dirty="0"/>
          </a:p>
          <a:p>
            <a:pPr indent="530225" algn="just"/>
            <a:r>
              <a:rPr lang="ru-RU" dirty="0" smtClean="0"/>
              <a:t>Охарактеризуйте </a:t>
            </a:r>
            <a:r>
              <a:rPr lang="ru-RU" dirty="0" err="1" smtClean="0"/>
              <a:t>наступні</a:t>
            </a:r>
            <a:r>
              <a:rPr lang="ru-RU" dirty="0" smtClean="0"/>
              <a:t> </a:t>
            </a:r>
            <a:r>
              <a:rPr lang="ru-RU" dirty="0" err="1" smtClean="0"/>
              <a:t>організаційні</a:t>
            </a:r>
            <a:r>
              <a:rPr lang="ru-RU" dirty="0" smtClean="0"/>
              <a:t> </a:t>
            </a:r>
            <a:r>
              <a:rPr lang="ru-RU" dirty="0" err="1" smtClean="0"/>
              <a:t>структури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за такою схемою:</a:t>
            </a:r>
            <a:endParaRPr lang="uk-UA" dirty="0" smtClean="0"/>
          </a:p>
          <a:p>
            <a:pPr indent="530225" algn="just"/>
            <a:endParaRPr lang="uk-UA" dirty="0" smtClean="0"/>
          </a:p>
          <a:p>
            <a:pPr indent="530225" algn="ctr"/>
            <a:r>
              <a:rPr lang="uk-UA" dirty="0" smtClean="0"/>
              <a:t>Вихідні дані</a:t>
            </a:r>
            <a:endParaRPr lang="uk-UA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810239"/>
              </p:ext>
            </p:extLst>
          </p:nvPr>
        </p:nvGraphicFramePr>
        <p:xfrm>
          <a:off x="251520" y="2780929"/>
          <a:ext cx="7833617" cy="17575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806723"/>
                <a:gridCol w="2410616"/>
                <a:gridCol w="1808139"/>
                <a:gridCol w="1808139"/>
              </a:tblGrid>
              <a:tr h="470618">
                <a:tc rowSpan="2">
                  <a:txBody>
                    <a:bodyPr/>
                    <a:lstStyle/>
                    <a:p>
                      <a:pPr marL="414655">
                        <a:spcBef>
                          <a:spcPts val="66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Схема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630555" marR="99695" indent="-515620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Сфера найбільш ефективного</a:t>
                      </a:r>
                      <a:r>
                        <a:rPr lang="uk-UA" sz="1400" spc="-29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використання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54800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Якісна</a:t>
                      </a:r>
                      <a:r>
                        <a:rPr lang="uk-UA" sz="1400" spc="-3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характеристика</a:t>
                      </a:r>
                      <a:r>
                        <a:rPr lang="uk-UA" sz="1400" spc="-3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побудови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8961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переваги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06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недоліки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8884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Проектна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8884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Матрична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8884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Функціональна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0694"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Змішана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08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72008"/>
          </a:xfrm>
        </p:spPr>
        <p:txBody>
          <a:bodyPr/>
          <a:lstStyle/>
          <a:p>
            <a:pPr algn="ctr"/>
            <a:r>
              <a:rPr lang="uk-UA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Завдання </a:t>
            </a:r>
            <a:endParaRPr lang="ru-RU" b="1" dirty="0"/>
          </a:p>
          <a:p>
            <a:r>
              <a:rPr lang="uk-UA" dirty="0"/>
              <a:t>Для розробки </a:t>
            </a:r>
            <a:r>
              <a:rPr lang="uk-UA" dirty="0" err="1"/>
              <a:t>трирівневої</a:t>
            </a:r>
            <a:r>
              <a:rPr lang="uk-UA" dirty="0"/>
              <a:t> робочої структури використати наведений нижче перелік робіт, групуючи їх належним чином. Відповідну організаційну структуру створити самостійно.</a:t>
            </a:r>
          </a:p>
          <a:p>
            <a:r>
              <a:rPr lang="uk-UA" dirty="0"/>
              <a:t>Перелік представлених робіт:</a:t>
            </a:r>
          </a:p>
          <a:p>
            <a:r>
              <a:rPr lang="uk-UA" dirty="0"/>
              <a:t>1.	Формування та узгодження програми семінару.</a:t>
            </a:r>
          </a:p>
          <a:p>
            <a:r>
              <a:rPr lang="uk-UA" dirty="0"/>
              <a:t>2.	Підготовка методичних матеріалів.</a:t>
            </a:r>
          </a:p>
          <a:p>
            <a:r>
              <a:rPr lang="uk-UA" dirty="0"/>
              <a:t>3.	Підбір викладачів.</a:t>
            </a:r>
          </a:p>
          <a:p>
            <a:r>
              <a:rPr lang="uk-UA" dirty="0"/>
              <a:t>4.	Забезпечення транспортом та харчуванням.</a:t>
            </a:r>
          </a:p>
          <a:p>
            <a:r>
              <a:rPr lang="uk-UA" dirty="0"/>
              <a:t>5.	Організація спеціального навчального семінару для робітників компанії.</a:t>
            </a:r>
          </a:p>
          <a:p>
            <a:r>
              <a:rPr lang="uk-UA" dirty="0"/>
              <a:t>6.	Формування авторського колективу та визначення вимог до матеріалів.</a:t>
            </a:r>
          </a:p>
          <a:p>
            <a:r>
              <a:rPr lang="uk-UA" dirty="0"/>
              <a:t>7.	Визначення потреб у навчанні.</a:t>
            </a:r>
          </a:p>
          <a:p>
            <a:r>
              <a:rPr lang="uk-UA" dirty="0"/>
              <a:t>8.	Складання програми семінару.</a:t>
            </a:r>
          </a:p>
          <a:p>
            <a:r>
              <a:rPr lang="uk-UA" dirty="0"/>
              <a:t>9.	Узгодження термінів та вартості навчання.</a:t>
            </a:r>
          </a:p>
          <a:p>
            <a:r>
              <a:rPr lang="uk-UA" dirty="0"/>
              <a:t>10.	Кадрове забезпечення семінару.</a:t>
            </a:r>
          </a:p>
          <a:p>
            <a:r>
              <a:rPr lang="uk-UA" dirty="0"/>
              <a:t>11.	Друкування методичних матеріалів.</a:t>
            </a:r>
          </a:p>
          <a:p>
            <a:r>
              <a:rPr lang="uk-UA" dirty="0"/>
              <a:t>12.	Написання методичних матеріалів.</a:t>
            </a:r>
          </a:p>
          <a:p>
            <a:r>
              <a:rPr lang="uk-UA" dirty="0"/>
              <a:t>13.	Діагностика персоналу компанії.</a:t>
            </a:r>
          </a:p>
          <a:p>
            <a:r>
              <a:rPr lang="uk-UA" dirty="0"/>
              <a:t>14.	Узгодження розкладу з викладачами.</a:t>
            </a:r>
          </a:p>
          <a:p>
            <a:r>
              <a:rPr lang="uk-UA" dirty="0"/>
              <a:t>15.	Організаційне забезпечення семінару.</a:t>
            </a:r>
          </a:p>
        </p:txBody>
      </p:sp>
    </p:spTree>
    <p:extLst>
      <p:ext uri="{BB962C8B-B14F-4D97-AF65-F5344CB8AC3E}">
        <p14:creationId xmlns:p14="http://schemas.microsoft.com/office/powerpoint/2010/main" val="1486381700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364</TotalTime>
  <Words>302</Words>
  <Application>Microsoft Office PowerPoint</Application>
  <PresentationFormat>Экран (4:3)</PresentationFormat>
  <Paragraphs>77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Summer</vt:lpstr>
      <vt:lpstr>Основні форми організації структури проекту </vt:lpstr>
      <vt:lpstr>Питання до розгляду: 3.1. Поняття проектної організаційної структури. 3.2. Критерії вибору організаційної структури. 3.3. Типи організаційних структур проекту. 3.4. Визначення функціональних обов’язків учасників проекту.  .</vt:lpstr>
      <vt:lpstr>.</vt:lpstr>
      <vt:lpstr>.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Будова, принцип роботи та основні характеристики лемішних плугів.</dc:title>
  <dc:creator>SummerTime</dc:creator>
  <cp:lastModifiedBy>adm</cp:lastModifiedBy>
  <cp:revision>54</cp:revision>
  <dcterms:created xsi:type="dcterms:W3CDTF">2021-04-08T16:14:25Z</dcterms:created>
  <dcterms:modified xsi:type="dcterms:W3CDTF">2021-05-22T12:08:26Z</dcterms:modified>
</cp:coreProperties>
</file>