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7"/>
  </p:notesMasterIdLst>
  <p:sldIdLst>
    <p:sldId id="256" r:id="rId2"/>
    <p:sldId id="288" r:id="rId3"/>
    <p:sldId id="257" r:id="rId4"/>
    <p:sldId id="258" r:id="rId5"/>
    <p:sldId id="287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2" d="100"/>
          <a:sy n="52" d="100"/>
        </p:scale>
        <p:origin x="-156" y="-2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CDF85F-27D2-4EA3-9B84-D2FBEA51BAF3}" type="datetimeFigureOut">
              <a:rPr lang="uk-UA" smtClean="0"/>
              <a:t>22.05.2021</a:t>
            </a:fld>
            <a:endParaRPr lang="uk-UA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847E8F-25D3-4005-8812-491B9C9FC1F1}" type="slidenum">
              <a:rPr lang="uk-UA" smtClean="0"/>
              <a:t>‹#›</a:t>
            </a:fld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25299318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2" y="1812927"/>
            <a:ext cx="347127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280" y="1812927"/>
            <a:ext cx="347127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1387058"/>
            <a:ext cx="3297953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3" y="2500312"/>
            <a:ext cx="3297954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grpSp>
        <p:nvGrpSpPr>
          <p:cNvPr id="16" name="Group 15"/>
          <p:cNvGrpSpPr/>
          <p:nvPr/>
        </p:nvGrpSpPr>
        <p:grpSpPr>
          <a:xfrm>
            <a:off x="4516154" y="994387"/>
            <a:ext cx="1847138" cy="1530439"/>
            <a:chOff x="4718762" y="993075"/>
            <a:chExt cx="1847138" cy="1530439"/>
          </a:xfrm>
        </p:grpSpPr>
        <p:sp>
          <p:nvSpPr>
            <p:cNvPr id="32" name="Oval 31"/>
            <p:cNvSpPr/>
            <p:nvPr/>
          </p:nvSpPr>
          <p:spPr>
            <a:xfrm>
              <a:off x="5479247" y="1436861"/>
              <a:ext cx="1086653" cy="1086653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3" name="Oval 32"/>
            <p:cNvSpPr/>
            <p:nvPr/>
          </p:nvSpPr>
          <p:spPr>
            <a:xfrm>
              <a:off x="5650541" y="1411791"/>
              <a:ext cx="830365" cy="830365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9" name="Oval 28"/>
            <p:cNvSpPr/>
            <p:nvPr/>
          </p:nvSpPr>
          <p:spPr>
            <a:xfrm>
              <a:off x="5256184" y="1894454"/>
              <a:ext cx="602364" cy="602364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1" name="Oval 30"/>
            <p:cNvSpPr/>
            <p:nvPr/>
          </p:nvSpPr>
          <p:spPr>
            <a:xfrm>
              <a:off x="5424145" y="1811313"/>
              <a:ext cx="489588" cy="48958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8" name="Oval 27"/>
            <p:cNvSpPr/>
            <p:nvPr/>
          </p:nvSpPr>
          <p:spPr>
            <a:xfrm>
              <a:off x="4718762" y="2083426"/>
              <a:ext cx="256601" cy="256601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0" name="Oval 29"/>
            <p:cNvSpPr/>
            <p:nvPr/>
          </p:nvSpPr>
          <p:spPr>
            <a:xfrm>
              <a:off x="6132091" y="993075"/>
              <a:ext cx="256601" cy="256601"/>
            </a:xfrm>
            <a:prstGeom prst="ellipse">
              <a:avLst/>
            </a:prstGeom>
            <a:noFill/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4" name="Oval 33"/>
            <p:cNvSpPr/>
            <p:nvPr/>
          </p:nvSpPr>
          <p:spPr>
            <a:xfrm>
              <a:off x="5059596" y="1894454"/>
              <a:ext cx="197439" cy="197439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5" name="Oval 34"/>
            <p:cNvSpPr/>
            <p:nvPr/>
          </p:nvSpPr>
          <p:spPr>
            <a:xfrm>
              <a:off x="6148801" y="1060593"/>
              <a:ext cx="197439" cy="197439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solidFill>
                <a:schemeClr val="tx2">
                  <a:lumMod val="75000"/>
                </a:schemeClr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674192" y="1601512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ru-RU" dirty="0" smtClean="0"/>
              <a:t>Вставка рисунка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Oval 55"/>
          <p:cNvSpPr>
            <a:spLocks noChangeAspect="1"/>
          </p:cNvSpPr>
          <p:nvPr/>
        </p:nvSpPr>
        <p:spPr>
          <a:xfrm>
            <a:off x="-69625" y="4042576"/>
            <a:ext cx="1743945" cy="1909234"/>
          </a:xfrm>
          <a:custGeom>
            <a:avLst/>
            <a:gdLst/>
            <a:ahLst/>
            <a:cxnLst/>
            <a:rect l="l" t="t" r="r" b="b"/>
            <a:pathLst>
              <a:path w="1743945" h="1909234">
                <a:moveTo>
                  <a:pt x="789328" y="0"/>
                </a:moveTo>
                <a:cubicBezTo>
                  <a:pt x="1316548" y="0"/>
                  <a:pt x="1743945" y="427397"/>
                  <a:pt x="1743945" y="954617"/>
                </a:cubicBezTo>
                <a:cubicBezTo>
                  <a:pt x="1743945" y="1481837"/>
                  <a:pt x="1316548" y="1909234"/>
                  <a:pt x="789328" y="1909234"/>
                </a:cubicBezTo>
                <a:cubicBezTo>
                  <a:pt x="461080" y="1909234"/>
                  <a:pt x="171527" y="1743562"/>
                  <a:pt x="0" y="1491086"/>
                </a:cubicBezTo>
                <a:lnTo>
                  <a:pt x="0" y="418149"/>
                </a:lnTo>
                <a:cubicBezTo>
                  <a:pt x="171527" y="165673"/>
                  <a:pt x="461080" y="0"/>
                  <a:pt x="789328" y="0"/>
                </a:cubicBezTo>
                <a:close/>
              </a:path>
            </a:pathLst>
          </a:cu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3" name="Oval 52"/>
          <p:cNvSpPr>
            <a:spLocks noChangeAspect="1"/>
          </p:cNvSpPr>
          <p:nvPr/>
        </p:nvSpPr>
        <p:spPr>
          <a:xfrm>
            <a:off x="520638" y="1095310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2" name="Oval 51"/>
          <p:cNvSpPr>
            <a:spLocks noChangeAspect="1"/>
          </p:cNvSpPr>
          <p:nvPr/>
        </p:nvSpPr>
        <p:spPr>
          <a:xfrm>
            <a:off x="1878729" y="282933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4" name="Oval 53"/>
          <p:cNvSpPr>
            <a:spLocks noChangeAspect="1"/>
          </p:cNvSpPr>
          <p:nvPr/>
        </p:nvSpPr>
        <p:spPr>
          <a:xfrm>
            <a:off x="520637" y="5729135"/>
            <a:ext cx="1909234" cy="1193756"/>
          </a:xfrm>
          <a:custGeom>
            <a:avLst/>
            <a:gdLst/>
            <a:ahLst/>
            <a:cxnLst/>
            <a:rect l="l" t="t" r="r" b="b"/>
            <a:pathLst>
              <a:path w="1909234" h="1193756">
                <a:moveTo>
                  <a:pt x="954617" y="0"/>
                </a:moveTo>
                <a:cubicBezTo>
                  <a:pt x="1481837" y="0"/>
                  <a:pt x="1909234" y="427397"/>
                  <a:pt x="1909234" y="954617"/>
                </a:cubicBezTo>
                <a:cubicBezTo>
                  <a:pt x="1909234" y="1037305"/>
                  <a:pt x="1898721" y="1117537"/>
                  <a:pt x="1877819" y="1193756"/>
                </a:cubicBezTo>
                <a:lnTo>
                  <a:pt x="31415" y="1193756"/>
                </a:lnTo>
                <a:cubicBezTo>
                  <a:pt x="10513" y="1117537"/>
                  <a:pt x="0" y="1037305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16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0" name="Oval 129"/>
          <p:cNvSpPr>
            <a:spLocks noChangeAspect="1"/>
          </p:cNvSpPr>
          <p:nvPr/>
        </p:nvSpPr>
        <p:spPr>
          <a:xfrm>
            <a:off x="-46711" y="-61709"/>
            <a:ext cx="1449107" cy="1677064"/>
          </a:xfrm>
          <a:custGeom>
            <a:avLst/>
            <a:gdLst/>
            <a:ahLst/>
            <a:cxnLst/>
            <a:rect l="l" t="t" r="r" b="b"/>
            <a:pathLst>
              <a:path w="1449107" h="1677064">
                <a:moveTo>
                  <a:pt x="0" y="0"/>
                </a:moveTo>
                <a:lnTo>
                  <a:pt x="1112019" y="0"/>
                </a:lnTo>
                <a:cubicBezTo>
                  <a:pt x="1319407" y="171874"/>
                  <a:pt x="1449107" y="432014"/>
                  <a:pt x="1449107" y="722447"/>
                </a:cubicBezTo>
                <a:cubicBezTo>
                  <a:pt x="1449107" y="1249667"/>
                  <a:pt x="1021710" y="1677064"/>
                  <a:pt x="494490" y="1677064"/>
                </a:cubicBezTo>
                <a:cubicBezTo>
                  <a:pt x="313232" y="1677064"/>
                  <a:pt x="143772" y="1626546"/>
                  <a:pt x="0" y="1537872"/>
                </a:cubicBezTo>
                <a:close/>
              </a:path>
            </a:pathLst>
          </a:custGeom>
          <a:solidFill>
            <a:schemeClr val="tx2">
              <a:lumMod val="75000"/>
              <a:alpha val="14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1" name="Oval 130"/>
          <p:cNvSpPr>
            <a:spLocks noChangeAspect="1"/>
          </p:cNvSpPr>
          <p:nvPr/>
        </p:nvSpPr>
        <p:spPr>
          <a:xfrm>
            <a:off x="924113" y="-161623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2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2" name="Oval 131"/>
          <p:cNvSpPr>
            <a:spLocks noChangeAspect="1"/>
          </p:cNvSpPr>
          <p:nvPr/>
        </p:nvSpPr>
        <p:spPr>
          <a:xfrm>
            <a:off x="0" y="660738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3" name="Oval 132"/>
          <p:cNvSpPr>
            <a:spLocks noChangeAspect="1"/>
          </p:cNvSpPr>
          <p:nvPr/>
        </p:nvSpPr>
        <p:spPr>
          <a:xfrm>
            <a:off x="7497531" y="-61709"/>
            <a:ext cx="1694467" cy="1677064"/>
          </a:xfrm>
          <a:custGeom>
            <a:avLst/>
            <a:gdLst/>
            <a:ahLst/>
            <a:cxnLst/>
            <a:rect l="l" t="t" r="r" b="b"/>
            <a:pathLst>
              <a:path w="1694467" h="1677064">
                <a:moveTo>
                  <a:pt x="337088" y="0"/>
                </a:moveTo>
                <a:lnTo>
                  <a:pt x="1573463" y="0"/>
                </a:lnTo>
                <a:cubicBezTo>
                  <a:pt x="1618202" y="37449"/>
                  <a:pt x="1658454" y="79950"/>
                  <a:pt x="1694467" y="126010"/>
                </a:cubicBezTo>
                <a:lnTo>
                  <a:pt x="1694467" y="1318884"/>
                </a:lnTo>
                <a:cubicBezTo>
                  <a:pt x="1522840" y="1538397"/>
                  <a:pt x="1254922" y="1677064"/>
                  <a:pt x="954617" y="1677064"/>
                </a:cubicBezTo>
                <a:cubicBezTo>
                  <a:pt x="427397" y="1677064"/>
                  <a:pt x="0" y="1249667"/>
                  <a:pt x="0" y="722447"/>
                </a:cubicBezTo>
                <a:cubicBezTo>
                  <a:pt x="0" y="432014"/>
                  <a:pt x="129700" y="171874"/>
                  <a:pt x="337088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4" name="Oval 133"/>
          <p:cNvSpPr>
            <a:spLocks noChangeAspect="1"/>
          </p:cNvSpPr>
          <p:nvPr/>
        </p:nvSpPr>
        <p:spPr>
          <a:xfrm>
            <a:off x="6117502" y="-61708"/>
            <a:ext cx="1909234" cy="1705448"/>
          </a:xfrm>
          <a:custGeom>
            <a:avLst/>
            <a:gdLst/>
            <a:ahLst/>
            <a:cxnLst/>
            <a:rect l="l" t="t" r="r" b="b"/>
            <a:pathLst>
              <a:path w="1909234" h="1705448">
                <a:moveTo>
                  <a:pt x="371490" y="0"/>
                </a:moveTo>
                <a:lnTo>
                  <a:pt x="1537745" y="0"/>
                </a:lnTo>
                <a:cubicBezTo>
                  <a:pt x="1764760" y="171517"/>
                  <a:pt x="1909234" y="444302"/>
                  <a:pt x="1909234" y="750831"/>
                </a:cubicBezTo>
                <a:cubicBezTo>
                  <a:pt x="1909234" y="1278051"/>
                  <a:pt x="1481837" y="1705448"/>
                  <a:pt x="954617" y="1705448"/>
                </a:cubicBezTo>
                <a:cubicBezTo>
                  <a:pt x="427397" y="1705448"/>
                  <a:pt x="0" y="1278051"/>
                  <a:pt x="0" y="750831"/>
                </a:cubicBezTo>
                <a:cubicBezTo>
                  <a:pt x="0" y="444302"/>
                  <a:pt x="144474" y="171517"/>
                  <a:pt x="371490" y="0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5" name="Oval 134"/>
          <p:cNvSpPr>
            <a:spLocks noChangeAspect="1"/>
          </p:cNvSpPr>
          <p:nvPr/>
        </p:nvSpPr>
        <p:spPr>
          <a:xfrm>
            <a:off x="7494454" y="1095309"/>
            <a:ext cx="1697544" cy="1909234"/>
          </a:xfrm>
          <a:custGeom>
            <a:avLst/>
            <a:gdLst/>
            <a:ahLst/>
            <a:cxnLst/>
            <a:rect l="l" t="t" r="r" b="b"/>
            <a:pathLst>
              <a:path w="1697544" h="1909234">
                <a:moveTo>
                  <a:pt x="954617" y="0"/>
                </a:moveTo>
                <a:cubicBezTo>
                  <a:pt x="1256666" y="0"/>
                  <a:pt x="1525952" y="140283"/>
                  <a:pt x="1697544" y="361910"/>
                </a:cubicBezTo>
                <a:lnTo>
                  <a:pt x="1697544" y="1547324"/>
                </a:lnTo>
                <a:cubicBezTo>
                  <a:pt x="1525952" y="1768951"/>
                  <a:pt x="1256666" y="1909234"/>
                  <a:pt x="954617" y="1909234"/>
                </a:cubicBezTo>
                <a:cubicBezTo>
                  <a:pt x="427397" y="1909234"/>
                  <a:pt x="0" y="1481837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1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6" name="Oval 135"/>
          <p:cNvSpPr>
            <a:spLocks noChangeAspect="1"/>
          </p:cNvSpPr>
          <p:nvPr/>
        </p:nvSpPr>
        <p:spPr>
          <a:xfrm>
            <a:off x="8056674" y="5140346"/>
            <a:ext cx="1137194" cy="1759729"/>
          </a:xfrm>
          <a:custGeom>
            <a:avLst/>
            <a:gdLst/>
            <a:ahLst/>
            <a:cxnLst/>
            <a:rect l="l" t="t" r="r" b="b"/>
            <a:pathLst>
              <a:path w="1137194" h="1759729">
                <a:moveTo>
                  <a:pt x="954617" y="0"/>
                </a:moveTo>
                <a:cubicBezTo>
                  <a:pt x="1017088" y="0"/>
                  <a:pt x="1078157" y="6001"/>
                  <a:pt x="1137194" y="17897"/>
                </a:cubicBezTo>
                <a:lnTo>
                  <a:pt x="1137194" y="1759729"/>
                </a:lnTo>
                <a:lnTo>
                  <a:pt x="443151" y="1759729"/>
                </a:lnTo>
                <a:cubicBezTo>
                  <a:pt x="176544" y="1591075"/>
                  <a:pt x="0" y="1293463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16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7" name="Oval 136"/>
          <p:cNvSpPr>
            <a:spLocks noChangeAspect="1"/>
          </p:cNvSpPr>
          <p:nvPr/>
        </p:nvSpPr>
        <p:spPr>
          <a:xfrm>
            <a:off x="6661711" y="4362912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8" name="Oval 137"/>
          <p:cNvSpPr>
            <a:spLocks noChangeAspect="1"/>
          </p:cNvSpPr>
          <p:nvPr/>
        </p:nvSpPr>
        <p:spPr>
          <a:xfrm>
            <a:off x="-69625" y="4948766"/>
            <a:ext cx="1353860" cy="1909234"/>
          </a:xfrm>
          <a:custGeom>
            <a:avLst/>
            <a:gdLst/>
            <a:ahLst/>
            <a:cxnLst/>
            <a:rect l="l" t="t" r="r" b="b"/>
            <a:pathLst>
              <a:path w="1353860" h="1909234">
                <a:moveTo>
                  <a:pt x="399243" y="0"/>
                </a:moveTo>
                <a:cubicBezTo>
                  <a:pt x="926463" y="0"/>
                  <a:pt x="1353860" y="427397"/>
                  <a:pt x="1353860" y="954617"/>
                </a:cubicBezTo>
                <a:cubicBezTo>
                  <a:pt x="1353860" y="1481837"/>
                  <a:pt x="926463" y="1909234"/>
                  <a:pt x="399243" y="1909234"/>
                </a:cubicBezTo>
                <a:cubicBezTo>
                  <a:pt x="256544" y="1909234"/>
                  <a:pt x="121158" y="1877924"/>
                  <a:pt x="0" y="1820890"/>
                </a:cubicBezTo>
                <a:lnTo>
                  <a:pt x="0" y="88345"/>
                </a:lnTo>
                <a:cubicBezTo>
                  <a:pt x="121158" y="31311"/>
                  <a:pt x="256544" y="0"/>
                  <a:pt x="399243" y="0"/>
                </a:cubicBezTo>
                <a:close/>
              </a:path>
            </a:pathLst>
          </a:custGeom>
          <a:solidFill>
            <a:schemeClr val="tx2">
              <a:lumMod val="75000"/>
              <a:alpha val="16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39" name="Oval 138"/>
          <p:cNvSpPr>
            <a:spLocks noChangeAspect="1"/>
          </p:cNvSpPr>
          <p:nvPr/>
        </p:nvSpPr>
        <p:spPr>
          <a:xfrm>
            <a:off x="708471" y="4790336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40" name="Oval 139"/>
          <p:cNvSpPr>
            <a:spLocks noChangeAspect="1"/>
          </p:cNvSpPr>
          <p:nvPr/>
        </p:nvSpPr>
        <p:spPr>
          <a:xfrm>
            <a:off x="6117503" y="783988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5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41" name="Oval 140"/>
          <p:cNvSpPr>
            <a:spLocks noChangeAspect="1"/>
          </p:cNvSpPr>
          <p:nvPr/>
        </p:nvSpPr>
        <p:spPr>
          <a:xfrm>
            <a:off x="6459053" y="5140346"/>
            <a:ext cx="1909233" cy="190923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118" name="Oval 117"/>
          <p:cNvSpPr>
            <a:spLocks noChangeAspect="1"/>
          </p:cNvSpPr>
          <p:nvPr/>
        </p:nvSpPr>
        <p:spPr>
          <a:xfrm>
            <a:off x="8398204" y="597861"/>
            <a:ext cx="793794" cy="1252918"/>
          </a:xfrm>
          <a:custGeom>
            <a:avLst/>
            <a:gdLst/>
            <a:ahLst/>
            <a:cxnLst/>
            <a:rect l="l" t="t" r="r" b="b"/>
            <a:pathLst>
              <a:path w="793794" h="1252918">
                <a:moveTo>
                  <a:pt x="626459" y="0"/>
                </a:moveTo>
                <a:cubicBezTo>
                  <a:pt x="684682" y="0"/>
                  <a:pt x="741049" y="7943"/>
                  <a:pt x="793794" y="25480"/>
                </a:cubicBezTo>
                <a:lnTo>
                  <a:pt x="793794" y="1227438"/>
                </a:lnTo>
                <a:cubicBezTo>
                  <a:pt x="741049" y="1244975"/>
                  <a:pt x="684682" y="1252918"/>
                  <a:pt x="626459" y="1252918"/>
                </a:cubicBezTo>
                <a:cubicBezTo>
                  <a:pt x="280475" y="1252918"/>
                  <a:pt x="0" y="972443"/>
                  <a:pt x="0" y="626459"/>
                </a:cubicBezTo>
                <a:cubicBezTo>
                  <a:pt x="0" y="280475"/>
                  <a:pt x="280475" y="0"/>
                  <a:pt x="626459" y="0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9" name="Oval 118"/>
          <p:cNvSpPr>
            <a:spLocks noChangeAspect="1"/>
          </p:cNvSpPr>
          <p:nvPr/>
        </p:nvSpPr>
        <p:spPr>
          <a:xfrm>
            <a:off x="6350100" y="206512"/>
            <a:ext cx="1041276" cy="1041276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0" name="Oval 119"/>
          <p:cNvSpPr>
            <a:spLocks noChangeAspect="1"/>
          </p:cNvSpPr>
          <p:nvPr/>
        </p:nvSpPr>
        <p:spPr>
          <a:xfrm>
            <a:off x="6872127" y="1450645"/>
            <a:ext cx="1218253" cy="121825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1" name="Oval 120"/>
          <p:cNvSpPr>
            <a:spLocks noChangeAspect="1"/>
          </p:cNvSpPr>
          <p:nvPr/>
        </p:nvSpPr>
        <p:spPr>
          <a:xfrm>
            <a:off x="7219068" y="2049927"/>
            <a:ext cx="1041276" cy="1041276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2" name="Oval 121"/>
          <p:cNvSpPr>
            <a:spLocks noChangeAspect="1"/>
          </p:cNvSpPr>
          <p:nvPr/>
        </p:nvSpPr>
        <p:spPr>
          <a:xfrm>
            <a:off x="7749416" y="2661634"/>
            <a:ext cx="721308" cy="721308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3" name="Oval 122"/>
          <p:cNvSpPr>
            <a:spLocks noChangeAspect="1"/>
          </p:cNvSpPr>
          <p:nvPr/>
        </p:nvSpPr>
        <p:spPr>
          <a:xfrm>
            <a:off x="685054" y="-100976"/>
            <a:ext cx="1193676" cy="697815"/>
          </a:xfrm>
          <a:custGeom>
            <a:avLst/>
            <a:gdLst/>
            <a:ahLst/>
            <a:cxnLst/>
            <a:rect l="l" t="t" r="r" b="b"/>
            <a:pathLst>
              <a:path w="1193676" h="697815">
                <a:moveTo>
                  <a:pt x="10179" y="0"/>
                </a:moveTo>
                <a:lnTo>
                  <a:pt x="1183497" y="0"/>
                </a:lnTo>
                <a:cubicBezTo>
                  <a:pt x="1190746" y="32633"/>
                  <a:pt x="1193676" y="66463"/>
                  <a:pt x="1193676" y="100977"/>
                </a:cubicBezTo>
                <a:cubicBezTo>
                  <a:pt x="1193676" y="430602"/>
                  <a:pt x="926463" y="697815"/>
                  <a:pt x="596838" y="697815"/>
                </a:cubicBezTo>
                <a:cubicBezTo>
                  <a:pt x="267213" y="697815"/>
                  <a:pt x="0" y="430602"/>
                  <a:pt x="0" y="100977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4" name="Oval 123"/>
          <p:cNvSpPr>
            <a:spLocks noChangeAspect="1"/>
          </p:cNvSpPr>
          <p:nvPr/>
        </p:nvSpPr>
        <p:spPr>
          <a:xfrm>
            <a:off x="1502638" y="-100976"/>
            <a:ext cx="1029028" cy="459889"/>
          </a:xfrm>
          <a:custGeom>
            <a:avLst/>
            <a:gdLst/>
            <a:ahLst/>
            <a:cxnLst/>
            <a:rect l="l" t="t" r="r" b="b"/>
            <a:pathLst>
              <a:path w="1029028" h="459889">
                <a:moveTo>
                  <a:pt x="0" y="0"/>
                </a:moveTo>
                <a:lnTo>
                  <a:pt x="1029028" y="0"/>
                </a:lnTo>
                <a:cubicBezTo>
                  <a:pt x="1001386" y="259074"/>
                  <a:pt x="781401" y="459889"/>
                  <a:pt x="514514" y="459889"/>
                </a:cubicBezTo>
                <a:cubicBezTo>
                  <a:pt x="247627" y="459889"/>
                  <a:pt x="27642" y="259074"/>
                  <a:pt x="0" y="0"/>
                </a:cubicBez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5" name="Oval 124"/>
          <p:cNvSpPr>
            <a:spLocks noChangeAspect="1"/>
          </p:cNvSpPr>
          <p:nvPr/>
        </p:nvSpPr>
        <p:spPr>
          <a:xfrm>
            <a:off x="-69624" y="-100976"/>
            <a:ext cx="590263" cy="612289"/>
          </a:xfrm>
          <a:custGeom>
            <a:avLst/>
            <a:gdLst/>
            <a:ahLst/>
            <a:cxnLst/>
            <a:rect l="l" t="t" r="r" b="b"/>
            <a:pathLst>
              <a:path w="590263" h="612289">
                <a:moveTo>
                  <a:pt x="0" y="0"/>
                </a:moveTo>
                <a:lnTo>
                  <a:pt x="581024" y="0"/>
                </a:lnTo>
                <a:cubicBezTo>
                  <a:pt x="587493" y="29611"/>
                  <a:pt x="590263" y="60308"/>
                  <a:pt x="590263" y="91651"/>
                </a:cubicBezTo>
                <a:cubicBezTo>
                  <a:pt x="590263" y="379191"/>
                  <a:pt x="357165" y="612289"/>
                  <a:pt x="69625" y="612289"/>
                </a:cubicBezTo>
                <a:lnTo>
                  <a:pt x="0" y="605270"/>
                </a:lnTo>
                <a:close/>
              </a:path>
            </a:pathLst>
          </a:cu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6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6" name="Oval 125"/>
          <p:cNvSpPr>
            <a:spLocks noChangeAspect="1"/>
          </p:cNvSpPr>
          <p:nvPr/>
        </p:nvSpPr>
        <p:spPr>
          <a:xfrm>
            <a:off x="277432" y="4321783"/>
            <a:ext cx="1396887" cy="1396887"/>
          </a:xfrm>
          <a:prstGeom prst="ellipse">
            <a:avLst/>
          </a:pr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7" name="Oval 126"/>
          <p:cNvSpPr>
            <a:spLocks noChangeAspect="1"/>
          </p:cNvSpPr>
          <p:nvPr/>
        </p:nvSpPr>
        <p:spPr>
          <a:xfrm>
            <a:off x="5792131" y="6489965"/>
            <a:ext cx="1115939" cy="443769"/>
          </a:xfrm>
          <a:custGeom>
            <a:avLst/>
            <a:gdLst/>
            <a:ahLst/>
            <a:cxnLst/>
            <a:rect l="l" t="t" r="r" b="b"/>
            <a:pathLst>
              <a:path w="1115939" h="443769">
                <a:moveTo>
                  <a:pt x="557969" y="0"/>
                </a:moveTo>
                <a:cubicBezTo>
                  <a:pt x="830120" y="0"/>
                  <a:pt x="1058049" y="189335"/>
                  <a:pt x="1115939" y="443769"/>
                </a:cubicBezTo>
                <a:lnTo>
                  <a:pt x="0" y="443769"/>
                </a:lnTo>
                <a:cubicBezTo>
                  <a:pt x="57889" y="189335"/>
                  <a:pt x="285818" y="0"/>
                  <a:pt x="557969" y="0"/>
                </a:cubicBezTo>
                <a:close/>
              </a:path>
            </a:pathLst>
          </a:cu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8" name="Oval 127"/>
          <p:cNvSpPr>
            <a:spLocks noChangeAspect="1"/>
          </p:cNvSpPr>
          <p:nvPr/>
        </p:nvSpPr>
        <p:spPr>
          <a:xfrm>
            <a:off x="6127999" y="6408840"/>
            <a:ext cx="1237019" cy="524894"/>
          </a:xfrm>
          <a:custGeom>
            <a:avLst/>
            <a:gdLst/>
            <a:ahLst/>
            <a:cxnLst/>
            <a:rect l="l" t="t" r="r" b="b"/>
            <a:pathLst>
              <a:path w="1237019" h="524894">
                <a:moveTo>
                  <a:pt x="618509" y="0"/>
                </a:moveTo>
                <a:cubicBezTo>
                  <a:pt x="930325" y="0"/>
                  <a:pt x="1189147" y="226891"/>
                  <a:pt x="1237019" y="524894"/>
                </a:cubicBezTo>
                <a:lnTo>
                  <a:pt x="0" y="524894"/>
                </a:lnTo>
                <a:cubicBezTo>
                  <a:pt x="47872" y="226891"/>
                  <a:pt x="306694" y="0"/>
                  <a:pt x="618509" y="0"/>
                </a:cubicBezTo>
                <a:close/>
              </a:path>
            </a:pathLst>
          </a:cu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9" name="Oval 128"/>
          <p:cNvSpPr>
            <a:spLocks noChangeAspect="1"/>
          </p:cNvSpPr>
          <p:nvPr/>
        </p:nvSpPr>
        <p:spPr>
          <a:xfrm>
            <a:off x="7577655" y="6408841"/>
            <a:ext cx="1211408" cy="524893"/>
          </a:xfrm>
          <a:custGeom>
            <a:avLst/>
            <a:gdLst/>
            <a:ahLst/>
            <a:cxnLst/>
            <a:rect l="l" t="t" r="r" b="b"/>
            <a:pathLst>
              <a:path w="1211408" h="524893">
                <a:moveTo>
                  <a:pt x="605704" y="0"/>
                </a:moveTo>
                <a:cubicBezTo>
                  <a:pt x="914574" y="0"/>
                  <a:pt x="1170243" y="227782"/>
                  <a:pt x="1211408" y="524893"/>
                </a:cubicBezTo>
                <a:lnTo>
                  <a:pt x="0" y="524893"/>
                </a:lnTo>
                <a:cubicBezTo>
                  <a:pt x="41165" y="227782"/>
                  <a:pt x="296834" y="0"/>
                  <a:pt x="605704" y="0"/>
                </a:cubicBezTo>
                <a:close/>
              </a:path>
            </a:pathLst>
          </a:custGeom>
          <a:solidFill>
            <a:schemeClr val="tx2">
              <a:lumMod val="75000"/>
              <a:alpha val="6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4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7" name="Oval 96"/>
          <p:cNvSpPr>
            <a:spLocks noChangeAspect="1"/>
          </p:cNvSpPr>
          <p:nvPr/>
        </p:nvSpPr>
        <p:spPr>
          <a:xfrm>
            <a:off x="11073" y="4941986"/>
            <a:ext cx="611230" cy="61123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8" name="Oval 97"/>
          <p:cNvSpPr>
            <a:spLocks noChangeAspect="1"/>
          </p:cNvSpPr>
          <p:nvPr/>
        </p:nvSpPr>
        <p:spPr>
          <a:xfrm>
            <a:off x="-69625" y="6172569"/>
            <a:ext cx="778097" cy="750322"/>
          </a:xfrm>
          <a:custGeom>
            <a:avLst/>
            <a:gdLst/>
            <a:ahLst/>
            <a:cxnLst/>
            <a:rect l="l" t="t" r="r" b="b"/>
            <a:pathLst>
              <a:path w="778097" h="750322">
                <a:moveTo>
                  <a:pt x="261411" y="0"/>
                </a:moveTo>
                <a:cubicBezTo>
                  <a:pt x="546769" y="0"/>
                  <a:pt x="778097" y="231328"/>
                  <a:pt x="778097" y="516686"/>
                </a:cubicBezTo>
                <a:cubicBezTo>
                  <a:pt x="778097" y="601179"/>
                  <a:pt x="757816" y="680934"/>
                  <a:pt x="719843" y="750322"/>
                </a:cubicBezTo>
                <a:lnTo>
                  <a:pt x="0" y="750322"/>
                </a:lnTo>
                <a:lnTo>
                  <a:pt x="0" y="73330"/>
                </a:lnTo>
                <a:cubicBezTo>
                  <a:pt x="75863" y="26083"/>
                  <a:pt x="165591" y="0"/>
                  <a:pt x="261411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9" name="Oval 98"/>
          <p:cNvSpPr>
            <a:spLocks noChangeAspect="1"/>
          </p:cNvSpPr>
          <p:nvPr/>
        </p:nvSpPr>
        <p:spPr>
          <a:xfrm>
            <a:off x="-69625" y="5158575"/>
            <a:ext cx="563524" cy="897560"/>
          </a:xfrm>
          <a:custGeom>
            <a:avLst/>
            <a:gdLst/>
            <a:ahLst/>
            <a:cxnLst/>
            <a:rect l="l" t="t" r="r" b="b"/>
            <a:pathLst>
              <a:path w="563524" h="897560">
                <a:moveTo>
                  <a:pt x="114744" y="0"/>
                </a:moveTo>
                <a:cubicBezTo>
                  <a:pt x="362598" y="0"/>
                  <a:pt x="563524" y="200926"/>
                  <a:pt x="563524" y="448780"/>
                </a:cubicBezTo>
                <a:cubicBezTo>
                  <a:pt x="563524" y="696634"/>
                  <a:pt x="362598" y="897560"/>
                  <a:pt x="114744" y="897560"/>
                </a:cubicBezTo>
                <a:cubicBezTo>
                  <a:pt x="74918" y="897560"/>
                  <a:pt x="36304" y="892373"/>
                  <a:pt x="0" y="880900"/>
                </a:cubicBezTo>
                <a:lnTo>
                  <a:pt x="0" y="16661"/>
                </a:lnTo>
                <a:cubicBezTo>
                  <a:pt x="36304" y="5188"/>
                  <a:pt x="74918" y="0"/>
                  <a:pt x="114744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0" name="Oval 99"/>
          <p:cNvSpPr>
            <a:spLocks noChangeAspect="1"/>
          </p:cNvSpPr>
          <p:nvPr/>
        </p:nvSpPr>
        <p:spPr>
          <a:xfrm>
            <a:off x="-25758" y="482386"/>
            <a:ext cx="598416" cy="905704"/>
          </a:xfrm>
          <a:custGeom>
            <a:avLst/>
            <a:gdLst/>
            <a:ahLst/>
            <a:cxnLst/>
            <a:rect l="l" t="t" r="r" b="b"/>
            <a:pathLst>
              <a:path w="598416" h="905704">
                <a:moveTo>
                  <a:pt x="145564" y="0"/>
                </a:moveTo>
                <a:cubicBezTo>
                  <a:pt x="395667" y="0"/>
                  <a:pt x="598416" y="202749"/>
                  <a:pt x="598416" y="452852"/>
                </a:cubicBezTo>
                <a:cubicBezTo>
                  <a:pt x="598416" y="702955"/>
                  <a:pt x="395667" y="905704"/>
                  <a:pt x="145564" y="905704"/>
                </a:cubicBezTo>
                <a:cubicBezTo>
                  <a:pt x="94398" y="905704"/>
                  <a:pt x="45214" y="897218"/>
                  <a:pt x="0" y="879648"/>
                </a:cubicBezTo>
                <a:lnTo>
                  <a:pt x="0" y="26056"/>
                </a:lnTo>
                <a:cubicBezTo>
                  <a:pt x="45214" y="8486"/>
                  <a:pt x="94398" y="0"/>
                  <a:pt x="145564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1" name="Oval 100"/>
          <p:cNvSpPr>
            <a:spLocks noChangeAspect="1"/>
          </p:cNvSpPr>
          <p:nvPr/>
        </p:nvSpPr>
        <p:spPr>
          <a:xfrm>
            <a:off x="474208" y="836793"/>
            <a:ext cx="910817" cy="910817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2" name="Oval 101"/>
          <p:cNvSpPr>
            <a:spLocks noChangeAspect="1"/>
          </p:cNvSpPr>
          <p:nvPr/>
        </p:nvSpPr>
        <p:spPr>
          <a:xfrm>
            <a:off x="319223" y="1452260"/>
            <a:ext cx="772993" cy="772993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3" name="Oval 102"/>
          <p:cNvSpPr>
            <a:spLocks noChangeAspect="1"/>
          </p:cNvSpPr>
          <p:nvPr/>
        </p:nvSpPr>
        <p:spPr>
          <a:xfrm>
            <a:off x="371257" y="1886983"/>
            <a:ext cx="610366" cy="610366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4" name="Oval 103"/>
          <p:cNvSpPr>
            <a:spLocks noChangeAspect="1"/>
          </p:cNvSpPr>
          <p:nvPr/>
        </p:nvSpPr>
        <p:spPr>
          <a:xfrm>
            <a:off x="154676" y="1919682"/>
            <a:ext cx="521764" cy="521764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5" name="Oval 104"/>
          <p:cNvSpPr>
            <a:spLocks noChangeAspect="1"/>
          </p:cNvSpPr>
          <p:nvPr/>
        </p:nvSpPr>
        <p:spPr>
          <a:xfrm>
            <a:off x="7302517" y="-61709"/>
            <a:ext cx="910818" cy="750833"/>
          </a:xfrm>
          <a:custGeom>
            <a:avLst/>
            <a:gdLst/>
            <a:ahLst/>
            <a:cxnLst/>
            <a:rect l="l" t="t" r="r" b="b"/>
            <a:pathLst>
              <a:path w="910818" h="750833">
                <a:moveTo>
                  <a:pt x="111441" y="0"/>
                </a:moveTo>
                <a:lnTo>
                  <a:pt x="799378" y="0"/>
                </a:lnTo>
                <a:cubicBezTo>
                  <a:pt x="869408" y="78400"/>
                  <a:pt x="910818" y="182076"/>
                  <a:pt x="910818" y="295424"/>
                </a:cubicBezTo>
                <a:cubicBezTo>
                  <a:pt x="910818" y="546939"/>
                  <a:pt x="706924" y="750833"/>
                  <a:pt x="455409" y="750833"/>
                </a:cubicBezTo>
                <a:cubicBezTo>
                  <a:pt x="203894" y="750833"/>
                  <a:pt x="0" y="546939"/>
                  <a:pt x="0" y="295424"/>
                </a:cubicBezTo>
                <a:cubicBezTo>
                  <a:pt x="0" y="182076"/>
                  <a:pt x="41410" y="78400"/>
                  <a:pt x="111441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6" name="Oval 105"/>
          <p:cNvSpPr>
            <a:spLocks noChangeAspect="1"/>
          </p:cNvSpPr>
          <p:nvPr/>
        </p:nvSpPr>
        <p:spPr>
          <a:xfrm>
            <a:off x="8718124" y="-61709"/>
            <a:ext cx="473874" cy="613011"/>
          </a:xfrm>
          <a:custGeom>
            <a:avLst/>
            <a:gdLst/>
            <a:ahLst/>
            <a:cxnLst/>
            <a:rect l="l" t="t" r="r" b="b"/>
            <a:pathLst>
              <a:path w="473874" h="613011">
                <a:moveTo>
                  <a:pt x="29684" y="0"/>
                </a:moveTo>
                <a:lnTo>
                  <a:pt x="473874" y="0"/>
                </a:lnTo>
                <a:lnTo>
                  <a:pt x="473874" y="611150"/>
                </a:lnTo>
                <a:cubicBezTo>
                  <a:pt x="467789" y="612887"/>
                  <a:pt x="461614" y="613011"/>
                  <a:pt x="455409" y="613011"/>
                </a:cubicBezTo>
                <a:cubicBezTo>
                  <a:pt x="203894" y="613011"/>
                  <a:pt x="0" y="409117"/>
                  <a:pt x="0" y="157602"/>
                </a:cubicBezTo>
                <a:cubicBezTo>
                  <a:pt x="0" y="101995"/>
                  <a:pt x="9966" y="48716"/>
                  <a:pt x="29684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7" name="Oval 106"/>
          <p:cNvSpPr>
            <a:spLocks noChangeAspect="1"/>
          </p:cNvSpPr>
          <p:nvPr/>
        </p:nvSpPr>
        <p:spPr>
          <a:xfrm>
            <a:off x="7748238" y="282933"/>
            <a:ext cx="1128521" cy="1128521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8" name="Oval 107"/>
          <p:cNvSpPr>
            <a:spLocks noChangeAspect="1"/>
          </p:cNvSpPr>
          <p:nvPr/>
        </p:nvSpPr>
        <p:spPr>
          <a:xfrm>
            <a:off x="8914718" y="749603"/>
            <a:ext cx="277280" cy="907992"/>
          </a:xfrm>
          <a:custGeom>
            <a:avLst/>
            <a:gdLst/>
            <a:ahLst/>
            <a:cxnLst/>
            <a:rect l="l" t="t" r="r" b="b"/>
            <a:pathLst>
              <a:path w="277280" h="907992">
                <a:moveTo>
                  <a:pt x="277280" y="0"/>
                </a:moveTo>
                <a:lnTo>
                  <a:pt x="277280" y="907992"/>
                </a:lnTo>
                <a:cubicBezTo>
                  <a:pt x="112021" y="824131"/>
                  <a:pt x="0" y="652146"/>
                  <a:pt x="0" y="453996"/>
                </a:cubicBezTo>
                <a:cubicBezTo>
                  <a:pt x="0" y="255847"/>
                  <a:pt x="112021" y="83861"/>
                  <a:pt x="277280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9" name="Oval 108"/>
          <p:cNvSpPr>
            <a:spLocks noChangeAspect="1"/>
          </p:cNvSpPr>
          <p:nvPr/>
        </p:nvSpPr>
        <p:spPr>
          <a:xfrm>
            <a:off x="7590871" y="728498"/>
            <a:ext cx="969734" cy="969734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0" name="Oval 109"/>
          <p:cNvSpPr>
            <a:spLocks noChangeAspect="1"/>
          </p:cNvSpPr>
          <p:nvPr/>
        </p:nvSpPr>
        <p:spPr>
          <a:xfrm>
            <a:off x="7470041" y="1326476"/>
            <a:ext cx="608190" cy="60819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3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1" name="Oval 110"/>
          <p:cNvSpPr>
            <a:spLocks noChangeAspect="1"/>
          </p:cNvSpPr>
          <p:nvPr/>
        </p:nvSpPr>
        <p:spPr>
          <a:xfrm>
            <a:off x="7629941" y="5611427"/>
            <a:ext cx="738345" cy="7383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2" name="Oval 111"/>
          <p:cNvSpPr>
            <a:spLocks noChangeAspect="1"/>
          </p:cNvSpPr>
          <p:nvPr/>
        </p:nvSpPr>
        <p:spPr>
          <a:xfrm>
            <a:off x="6972882" y="5242254"/>
            <a:ext cx="738345" cy="7383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3" name="Oval 112"/>
          <p:cNvSpPr>
            <a:spLocks noChangeAspect="1"/>
          </p:cNvSpPr>
          <p:nvPr/>
        </p:nvSpPr>
        <p:spPr>
          <a:xfrm>
            <a:off x="7494454" y="4928166"/>
            <a:ext cx="738345" cy="7383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4" name="Oval 113"/>
          <p:cNvSpPr>
            <a:spLocks noChangeAspect="1"/>
          </p:cNvSpPr>
          <p:nvPr/>
        </p:nvSpPr>
        <p:spPr>
          <a:xfrm>
            <a:off x="8229034" y="5666511"/>
            <a:ext cx="605634" cy="605634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5" name="Oval 114"/>
          <p:cNvSpPr>
            <a:spLocks noChangeAspect="1"/>
          </p:cNvSpPr>
          <p:nvPr/>
        </p:nvSpPr>
        <p:spPr>
          <a:xfrm>
            <a:off x="8078231" y="4097842"/>
            <a:ext cx="553549" cy="553549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6" name="Oval 115"/>
          <p:cNvSpPr>
            <a:spLocks noChangeAspect="1"/>
          </p:cNvSpPr>
          <p:nvPr/>
        </p:nvSpPr>
        <p:spPr>
          <a:xfrm>
            <a:off x="8411816" y="5057878"/>
            <a:ext cx="553549" cy="553549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7" name="Oval 116"/>
          <p:cNvSpPr>
            <a:spLocks noChangeAspect="1"/>
          </p:cNvSpPr>
          <p:nvPr/>
        </p:nvSpPr>
        <p:spPr>
          <a:xfrm>
            <a:off x="8688590" y="4790335"/>
            <a:ext cx="503408" cy="553550"/>
          </a:xfrm>
          <a:custGeom>
            <a:avLst/>
            <a:gdLst/>
            <a:ahLst/>
            <a:cxnLst/>
            <a:rect l="l" t="t" r="r" b="b"/>
            <a:pathLst>
              <a:path w="503408" h="553550">
                <a:moveTo>
                  <a:pt x="276775" y="0"/>
                </a:moveTo>
                <a:cubicBezTo>
                  <a:pt x="370698" y="0"/>
                  <a:pt x="453694" y="46784"/>
                  <a:pt x="503408" y="118545"/>
                </a:cubicBezTo>
                <a:lnTo>
                  <a:pt x="503408" y="435005"/>
                </a:lnTo>
                <a:cubicBezTo>
                  <a:pt x="453694" y="506767"/>
                  <a:pt x="370698" y="553550"/>
                  <a:pt x="276775" y="553550"/>
                </a:cubicBezTo>
                <a:cubicBezTo>
                  <a:pt x="123916" y="553550"/>
                  <a:pt x="0" y="429634"/>
                  <a:pt x="0" y="276775"/>
                </a:cubicBezTo>
                <a:cubicBezTo>
                  <a:pt x="0" y="123916"/>
                  <a:pt x="123916" y="0"/>
                  <a:pt x="276775" y="0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22.05.2021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55" name="Oval 54"/>
          <p:cNvSpPr>
            <a:spLocks noChangeAspect="1"/>
          </p:cNvSpPr>
          <p:nvPr/>
        </p:nvSpPr>
        <p:spPr>
          <a:xfrm>
            <a:off x="1583172" y="5454223"/>
            <a:ext cx="1909234" cy="1468668"/>
          </a:xfrm>
          <a:custGeom>
            <a:avLst/>
            <a:gdLst/>
            <a:ahLst/>
            <a:cxnLst/>
            <a:rect l="l" t="t" r="r" b="b"/>
            <a:pathLst>
              <a:path w="1909234" h="1468668">
                <a:moveTo>
                  <a:pt x="954617" y="0"/>
                </a:moveTo>
                <a:cubicBezTo>
                  <a:pt x="1481837" y="0"/>
                  <a:pt x="1909234" y="427397"/>
                  <a:pt x="1909234" y="954617"/>
                </a:cubicBezTo>
                <a:cubicBezTo>
                  <a:pt x="1909234" y="1144075"/>
                  <a:pt x="1854043" y="1320642"/>
                  <a:pt x="1758159" y="1468668"/>
                </a:cubicBezTo>
                <a:lnTo>
                  <a:pt x="151075" y="1468668"/>
                </a:lnTo>
                <a:cubicBezTo>
                  <a:pt x="55192" y="1320642"/>
                  <a:pt x="0" y="1144075"/>
                  <a:pt x="0" y="954617"/>
                </a:cubicBezTo>
                <a:cubicBezTo>
                  <a:pt x="0" y="427397"/>
                  <a:pt x="427397" y="0"/>
                  <a:pt x="954617" y="0"/>
                </a:cubicBezTo>
                <a:close/>
              </a:path>
            </a:pathLst>
          </a:cu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57" name="Oval 56"/>
          <p:cNvSpPr>
            <a:spLocks noChangeAspect="1"/>
          </p:cNvSpPr>
          <p:nvPr/>
        </p:nvSpPr>
        <p:spPr>
          <a:xfrm>
            <a:off x="8570944" y="3382942"/>
            <a:ext cx="306310" cy="30631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8" name="Oval 57"/>
          <p:cNvSpPr>
            <a:spLocks noChangeAspect="1"/>
          </p:cNvSpPr>
          <p:nvPr/>
        </p:nvSpPr>
        <p:spPr>
          <a:xfrm>
            <a:off x="8398204" y="3536097"/>
            <a:ext cx="306310" cy="30631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9" name="Oval 58"/>
          <p:cNvSpPr>
            <a:spLocks noChangeAspect="1"/>
          </p:cNvSpPr>
          <p:nvPr/>
        </p:nvSpPr>
        <p:spPr>
          <a:xfrm>
            <a:off x="8608408" y="3688497"/>
            <a:ext cx="306310" cy="30631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0" name="Oval 59"/>
          <p:cNvSpPr>
            <a:spLocks noChangeAspect="1"/>
          </p:cNvSpPr>
          <p:nvPr/>
        </p:nvSpPr>
        <p:spPr>
          <a:xfrm>
            <a:off x="154676" y="2698928"/>
            <a:ext cx="467627" cy="467627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1" name="Oval 60"/>
          <p:cNvSpPr>
            <a:spLocks noChangeAspect="1"/>
          </p:cNvSpPr>
          <p:nvPr/>
        </p:nvSpPr>
        <p:spPr>
          <a:xfrm>
            <a:off x="474208" y="3166555"/>
            <a:ext cx="458770" cy="458770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127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2" name="Oval 61"/>
          <p:cNvSpPr>
            <a:spLocks noChangeAspect="1"/>
          </p:cNvSpPr>
          <p:nvPr/>
        </p:nvSpPr>
        <p:spPr>
          <a:xfrm>
            <a:off x="270258" y="3382942"/>
            <a:ext cx="352045" cy="352045"/>
          </a:xfrm>
          <a:prstGeom prst="ellipse">
            <a:avLst/>
          </a:prstGeom>
          <a:solidFill>
            <a:schemeClr val="accent3">
              <a:lumMod val="60000"/>
              <a:lumOff val="40000"/>
              <a:alpha val="5000"/>
            </a:schemeClr>
          </a:solidFill>
          <a:ln w="63500" cap="rnd" cmpd="sng" algn="ctr">
            <a:solidFill>
              <a:schemeClr val="accent3">
                <a:lumMod val="60000"/>
                <a:lumOff val="40000"/>
                <a:alpha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3" name="Oval 62"/>
          <p:cNvSpPr>
            <a:spLocks noChangeAspect="1"/>
          </p:cNvSpPr>
          <p:nvPr/>
        </p:nvSpPr>
        <p:spPr>
          <a:xfrm>
            <a:off x="-86601" y="2581479"/>
            <a:ext cx="1360441" cy="1909234"/>
          </a:xfrm>
          <a:custGeom>
            <a:avLst/>
            <a:gdLst/>
            <a:ahLst/>
            <a:cxnLst/>
            <a:rect l="l" t="t" r="r" b="b"/>
            <a:pathLst>
              <a:path w="1360441" h="1909234">
                <a:moveTo>
                  <a:pt x="405824" y="0"/>
                </a:moveTo>
                <a:cubicBezTo>
                  <a:pt x="933044" y="0"/>
                  <a:pt x="1360441" y="427397"/>
                  <a:pt x="1360441" y="954617"/>
                </a:cubicBezTo>
                <a:cubicBezTo>
                  <a:pt x="1360441" y="1481837"/>
                  <a:pt x="933044" y="1909234"/>
                  <a:pt x="405824" y="1909234"/>
                </a:cubicBezTo>
                <a:cubicBezTo>
                  <a:pt x="260527" y="1909234"/>
                  <a:pt x="122812" y="1876773"/>
                  <a:pt x="0" y="1817719"/>
                </a:cubicBezTo>
                <a:lnTo>
                  <a:pt x="0" y="91515"/>
                </a:lnTo>
                <a:cubicBezTo>
                  <a:pt x="122812" y="32461"/>
                  <a:pt x="260527" y="0"/>
                  <a:pt x="405824" y="0"/>
                </a:cubicBezTo>
                <a:close/>
              </a:path>
            </a:pathLst>
          </a:custGeom>
          <a:solidFill>
            <a:schemeClr val="tx2">
              <a:lumMod val="75000"/>
              <a:alpha val="8000"/>
            </a:schemeClr>
          </a:solidFill>
          <a:ln w="330200" cap="rnd" cmpd="sng" algn="ctr">
            <a:solidFill>
              <a:schemeClr val="accent3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3175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n w="317500">
                <a:solidFill>
                  <a:schemeClr val="tx1"/>
                </a:solidFill>
              </a:ln>
            </a:endParaRPr>
          </a:p>
        </p:txBody>
      </p:sp>
      <p:sp>
        <p:nvSpPr>
          <p:cNvPr id="64" name="Oval 63"/>
          <p:cNvSpPr>
            <a:spLocks noChangeAspect="1"/>
          </p:cNvSpPr>
          <p:nvPr/>
        </p:nvSpPr>
        <p:spPr>
          <a:xfrm>
            <a:off x="6173123" y="2395416"/>
            <a:ext cx="1218253" cy="1218253"/>
          </a:xfrm>
          <a:prstGeom prst="ellipse">
            <a:avLst/>
          </a:prstGeom>
          <a:solidFill>
            <a:schemeClr val="tx2">
              <a:lumMod val="75000"/>
              <a:alpha val="10000"/>
            </a:schemeClr>
          </a:solidFill>
          <a:ln w="177800" cap="rnd" cmpd="sng" algn="ctr">
            <a:solidFill>
              <a:schemeClr val="tx2">
                <a:lumMod val="60000"/>
                <a:lumOff val="40000"/>
                <a:alpha val="0"/>
              </a:schemeClr>
            </a:solidFill>
            <a:prstDash val="solid"/>
            <a:round/>
            <a:headEnd type="none" w="med" len="med"/>
            <a:tailEnd type="none" w="med" len="med"/>
          </a:ln>
          <a:effectLst>
            <a:softEdge rad="152400"/>
          </a:effectLst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043608" y="1700808"/>
            <a:ext cx="7371046" cy="2140469"/>
          </a:xfrm>
        </p:spPr>
        <p:txBody>
          <a:bodyPr/>
          <a:lstStyle/>
          <a:p>
            <a:pPr algn="ctr"/>
            <a:r>
              <a:rPr lang="ru-RU" dirty="0" err="1"/>
              <a:t>Основні</a:t>
            </a:r>
            <a:r>
              <a:rPr lang="ru-RU" dirty="0"/>
              <a:t> </a:t>
            </a:r>
            <a:r>
              <a:rPr lang="ru-RU" dirty="0" err="1"/>
              <a:t>форми</a:t>
            </a:r>
            <a:r>
              <a:rPr lang="ru-RU" dirty="0"/>
              <a:t> </a:t>
            </a:r>
            <a:r>
              <a:rPr lang="ru-RU" dirty="0" err="1"/>
              <a:t>організації</a:t>
            </a:r>
            <a:r>
              <a:rPr lang="ru-RU" dirty="0"/>
              <a:t> </a:t>
            </a:r>
            <a:r>
              <a:rPr lang="ru-RU" dirty="0" err="1"/>
              <a:t>структури</a:t>
            </a:r>
            <a:r>
              <a:rPr lang="ru-RU" dirty="0"/>
              <a:t> проекту </a:t>
            </a:r>
            <a:endParaRPr lang="uk-UA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uk-UA" dirty="0" smtClean="0"/>
              <a:t>.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3167178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67544" y="1190834"/>
            <a:ext cx="8496944" cy="3833396"/>
          </a:xfrm>
        </p:spPr>
        <p:txBody>
          <a:bodyPr/>
          <a:lstStyle/>
          <a:p>
            <a: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Питання до розгляду:</a:t>
            </a:r>
            <a:b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3.1.	Поняття проектної організаційної структури.</a:t>
            </a:r>
            <a:b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3.2.	Критерії вибору організаційної структури.</a:t>
            </a:r>
            <a:b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3.3.	Типи організаційних структур проекту.</a:t>
            </a:r>
            <a:b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3.4.	Визначення функціональних обов’язків учасників проекту.</a:t>
            </a:r>
            <a:b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uk-UA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800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ru-RU" sz="2800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386320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9442" y="675725"/>
            <a:ext cx="7125113" cy="88980"/>
          </a:xfrm>
        </p:spPr>
        <p:txBody>
          <a:bodyPr/>
          <a:lstStyle/>
          <a:p>
            <a:r>
              <a:rPr lang="uk-UA" dirty="0" smtClean="0"/>
              <a:t>.</a:t>
            </a:r>
            <a:endParaRPr lang="uk-UA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198585" y="118372"/>
            <a:ext cx="864096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b="1" dirty="0" smtClean="0"/>
              <a:t>Завдання</a:t>
            </a:r>
            <a:endParaRPr lang="ru-RU" dirty="0"/>
          </a:p>
          <a:p>
            <a:r>
              <a:rPr lang="uk-UA" dirty="0"/>
              <a:t>Згрупуйте відповідні терміни та визначення згідно даних таблиці</a:t>
            </a:r>
            <a:r>
              <a:rPr lang="uk-UA" dirty="0" smtClean="0"/>
              <a:t>:</a:t>
            </a:r>
            <a:endParaRPr lang="ru-RU" dirty="0"/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971600" y="764703"/>
            <a:ext cx="4174349" cy="60336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2618550" tIns="45720" rIns="91440" bIns="3174" numCol="1" anchor="ctr" anchorCtr="0" compatLnSpc="1">
            <a:prstTxWarp prst="textNoShape">
              <a:avLst/>
            </a:prstTxWarp>
            <a:spAutoFit/>
          </a:bodyPr>
          <a:lstStyle/>
          <a:p>
            <a:pPr marR="0" lvl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/>
              <a:t>Вихідні дані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9930257"/>
              </p:ext>
            </p:extLst>
          </p:nvPr>
        </p:nvGraphicFramePr>
        <p:xfrm>
          <a:off x="198585" y="1085879"/>
          <a:ext cx="8640960" cy="5434493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1944216"/>
                <a:gridCol w="6696744"/>
              </a:tblGrid>
              <a:tr h="264449">
                <a:tc>
                  <a:txBody>
                    <a:bodyPr/>
                    <a:lstStyle/>
                    <a:p>
                      <a:pPr marL="0" marR="817245" indent="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200" b="1" kern="1200" dirty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Термін</a:t>
                      </a:r>
                      <a:endParaRPr lang="ru-RU" sz="1200" b="1" kern="1200" dirty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0" marR="1797685" indent="0" algn="ctr">
                        <a:spcBef>
                          <a:spcPts val="605"/>
                        </a:spcBef>
                        <a:spcAft>
                          <a:spcPts val="0"/>
                        </a:spcAft>
                      </a:pPr>
                      <a:r>
                        <a:rPr lang="uk-UA" sz="1200" b="1" kern="1200" dirty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Визначення</a:t>
                      </a:r>
                      <a:endParaRPr lang="ru-RU" sz="1200" b="1" kern="1200" dirty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/>
                </a:tc>
              </a:tr>
              <a:tr h="8526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 </a:t>
                      </a:r>
                      <a:r>
                        <a:rPr lang="uk-UA" sz="1200" dirty="0" smtClean="0">
                          <a:effectLst/>
                        </a:rPr>
                        <a:t>А</a:t>
                      </a:r>
                      <a:r>
                        <a:rPr lang="uk-UA" sz="1200" dirty="0">
                          <a:effectLst/>
                        </a:rPr>
                        <a:t>.</a:t>
                      </a:r>
                      <a:r>
                        <a:rPr lang="uk-UA" sz="1200" spc="-3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Організаційна</a:t>
                      </a:r>
                      <a:r>
                        <a:rPr lang="uk-UA" sz="1200" spc="-3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структура</a:t>
                      </a:r>
                      <a:r>
                        <a:rPr lang="uk-UA" sz="1200" spc="-28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управління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проектом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04775"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1. Це організаційна структура управління, при якій для</a:t>
                      </a:r>
                      <a:r>
                        <a:rPr lang="uk-UA" sz="1200" spc="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вирішення завдань перспективного розвитку в складі проектної</a:t>
                      </a:r>
                      <a:r>
                        <a:rPr lang="uk-UA" sz="1200" spc="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організації</a:t>
                      </a:r>
                      <a:r>
                        <a:rPr lang="uk-UA" sz="1200" spc="-3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підприємства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створюється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спеціальний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підрозділ,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що</a:t>
                      </a:r>
                      <a:r>
                        <a:rPr lang="uk-UA" sz="1200" spc="-28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займається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винятково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питаннями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стратегії,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а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керівники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проектів</a:t>
                      </a:r>
                      <a:endParaRPr lang="ru-RU" sz="1200" dirty="0">
                        <a:effectLst/>
                      </a:endParaRPr>
                    </a:p>
                    <a:p>
                      <a:pPr marL="66040" marR="104775">
                        <a:lnSpc>
                          <a:spcPts val="135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зосереджують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свою увагу</a:t>
                      </a:r>
                      <a:r>
                        <a:rPr lang="uk-UA" sz="1200" spc="-4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на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виконанні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конкретних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завдань.</a:t>
                      </a:r>
                      <a:r>
                        <a:rPr lang="uk-UA" sz="1200" spc="-28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Після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завершення, команда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проекту</a:t>
                      </a:r>
                      <a:r>
                        <a:rPr lang="uk-UA" sz="1200" spc="-4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розпускається.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70918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 </a:t>
                      </a:r>
                      <a:endParaRPr lang="ru-RU" sz="1200" dirty="0">
                        <a:effectLst/>
                      </a:endParaRPr>
                    </a:p>
                    <a:p>
                      <a:pPr>
                        <a:spcBef>
                          <a:spcPts val="25"/>
                        </a:spcBef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 </a:t>
                      </a:r>
                      <a:r>
                        <a:rPr lang="uk-UA" sz="1200" dirty="0" smtClean="0">
                          <a:effectLst/>
                        </a:rPr>
                        <a:t>Б</a:t>
                      </a:r>
                      <a:r>
                        <a:rPr lang="uk-UA" sz="1200" dirty="0">
                          <a:effectLst/>
                        </a:rPr>
                        <a:t>.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Організаційна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форма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04775"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2. Це організаційна структура управління, в якій відносини</a:t>
                      </a:r>
                      <a:r>
                        <a:rPr lang="uk-UA" sz="1200" spc="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будуються на вертикальних зв’язках – «керівник-підлеглий».</a:t>
                      </a:r>
                      <a:r>
                        <a:rPr lang="uk-UA" sz="1200" spc="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Для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вирішення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конкретних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проектних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завдань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у</a:t>
                      </a:r>
                      <a:r>
                        <a:rPr lang="uk-UA" sz="1200" spc="-3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цій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структурі</a:t>
                      </a:r>
                      <a:endParaRPr lang="ru-RU" sz="1200" dirty="0">
                        <a:effectLst/>
                      </a:endParaRPr>
                    </a:p>
                    <a:p>
                      <a:pPr marL="66040" marR="132715">
                        <a:lnSpc>
                          <a:spcPts val="135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створюються тимчасові творчі колективи чи тимчасові проектні</a:t>
                      </a:r>
                      <a:r>
                        <a:rPr lang="uk-UA" sz="1200" spc="-28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групи,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на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чолі яких</a:t>
                      </a:r>
                      <a:r>
                        <a:rPr lang="uk-UA" sz="1200" spc="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знаходяться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керівники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проектів.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274409">
                <a:tc>
                  <a:txBody>
                    <a:bodyPr/>
                    <a:lstStyle/>
                    <a:p>
                      <a:pPr marL="67945">
                        <a:spcBef>
                          <a:spcPts val="640"/>
                        </a:spcBef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В.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Проектна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команда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>
                        <a:lnSpc>
                          <a:spcPts val="134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3.</a:t>
                      </a:r>
                      <a:r>
                        <a:rPr lang="uk-UA" sz="1200" spc="-25">
                          <a:effectLst/>
                        </a:rPr>
                        <a:t> </a:t>
                      </a:r>
                      <a:r>
                        <a:rPr lang="uk-UA" sz="1200">
                          <a:effectLst/>
                        </a:rPr>
                        <a:t>Сукупність</a:t>
                      </a:r>
                      <a:r>
                        <a:rPr lang="uk-UA" sz="1200" spc="-15">
                          <a:effectLst/>
                        </a:rPr>
                        <a:t> </a:t>
                      </a:r>
                      <a:r>
                        <a:rPr lang="uk-UA" sz="1200">
                          <a:effectLst/>
                        </a:rPr>
                        <a:t>взаємопов’язаних</a:t>
                      </a:r>
                      <a:r>
                        <a:rPr lang="uk-UA" sz="1200" spc="-10">
                          <a:effectLst/>
                        </a:rPr>
                        <a:t> </a:t>
                      </a:r>
                      <a:r>
                        <a:rPr lang="uk-UA" sz="1200">
                          <a:effectLst/>
                        </a:rPr>
                        <a:t>органів</a:t>
                      </a:r>
                      <a:r>
                        <a:rPr lang="uk-UA" sz="1200" spc="-10">
                          <a:effectLst/>
                        </a:rPr>
                        <a:t> </a:t>
                      </a:r>
                      <a:r>
                        <a:rPr lang="uk-UA" sz="1200">
                          <a:effectLst/>
                        </a:rPr>
                        <a:t>управління,</a:t>
                      </a:r>
                      <a:r>
                        <a:rPr lang="uk-UA" sz="1200" spc="-20">
                          <a:effectLst/>
                        </a:rPr>
                        <a:t> </a:t>
                      </a:r>
                      <a:r>
                        <a:rPr lang="uk-UA" sz="1200">
                          <a:effectLst/>
                        </a:rPr>
                        <a:t>що</a:t>
                      </a:r>
                      <a:endParaRPr lang="ru-RU" sz="1200">
                        <a:effectLst/>
                      </a:endParaRPr>
                    </a:p>
                    <a:p>
                      <a:pPr marL="66040">
                        <a:lnSpc>
                          <a:spcPts val="132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розташовані</a:t>
                      </a:r>
                      <a:r>
                        <a:rPr lang="uk-UA" sz="1200" spc="-15">
                          <a:effectLst/>
                        </a:rPr>
                        <a:t> </a:t>
                      </a:r>
                      <a:r>
                        <a:rPr lang="uk-UA" sz="1200">
                          <a:effectLst/>
                        </a:rPr>
                        <a:t>на</a:t>
                      </a:r>
                      <a:r>
                        <a:rPr lang="uk-UA" sz="1200" spc="-20">
                          <a:effectLst/>
                        </a:rPr>
                        <a:t> </a:t>
                      </a:r>
                      <a:r>
                        <a:rPr lang="uk-UA" sz="1200">
                          <a:effectLst/>
                        </a:rPr>
                        <a:t>різних</a:t>
                      </a:r>
                      <a:r>
                        <a:rPr lang="uk-UA" sz="1200" spc="-5">
                          <a:effectLst/>
                        </a:rPr>
                        <a:t> </a:t>
                      </a:r>
                      <a:r>
                        <a:rPr lang="uk-UA" sz="1200">
                          <a:effectLst/>
                        </a:rPr>
                        <a:t>ступенях</a:t>
                      </a:r>
                      <a:r>
                        <a:rPr lang="uk-UA" sz="1200" spc="-10">
                          <a:effectLst/>
                        </a:rPr>
                        <a:t> </a:t>
                      </a:r>
                      <a:r>
                        <a:rPr lang="uk-UA" sz="1200">
                          <a:effectLst/>
                        </a:rPr>
                        <a:t>системи.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416345">
                <a:tc>
                  <a:txBody>
                    <a:bodyPr/>
                    <a:lstStyle/>
                    <a:p>
                      <a:pPr marL="67945" marR="335915">
                        <a:spcBef>
                          <a:spcPts val="650"/>
                        </a:spcBef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Г. Проектна організаційна</a:t>
                      </a:r>
                      <a:r>
                        <a:rPr lang="uk-UA" sz="1200" spc="-28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структура</a:t>
                      </a:r>
                      <a:r>
                        <a:rPr lang="uk-UA" sz="1200" spc="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управління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4.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Це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система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зв’язків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між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окремими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виконавцями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й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групами,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які</a:t>
                      </a:r>
                      <a:r>
                        <a:rPr lang="uk-UA" sz="1200" spc="-28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працюють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над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проектом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як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окремі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організаційні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одиниці</a:t>
                      </a:r>
                      <a:endParaRPr lang="ru-RU" sz="1200" dirty="0">
                        <a:effectLst/>
                      </a:endParaRPr>
                    </a:p>
                    <a:p>
                      <a:pPr marL="66040">
                        <a:lnSpc>
                          <a:spcPts val="133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всередині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проектної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команди.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703204">
                <a:tc>
                  <a:txBody>
                    <a:bodyPr/>
                    <a:lstStyle/>
                    <a:p>
                      <a:pPr>
                        <a:spcBef>
                          <a:spcPts val="20"/>
                        </a:spcBef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 </a:t>
                      </a:r>
                      <a:r>
                        <a:rPr lang="uk-UA" sz="1200" dirty="0" smtClean="0">
                          <a:effectLst/>
                        </a:rPr>
                        <a:t>Д</a:t>
                      </a:r>
                      <a:r>
                        <a:rPr lang="uk-UA" sz="1200" dirty="0">
                          <a:effectLst/>
                        </a:rPr>
                        <a:t>. Матрична організаційна</a:t>
                      </a:r>
                      <a:r>
                        <a:rPr lang="uk-UA" sz="1200" spc="-28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структура</a:t>
                      </a:r>
                      <a:r>
                        <a:rPr lang="uk-UA" sz="1200" spc="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управління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04775"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5. Основою цієї структури є поділ функцій управління між</a:t>
                      </a:r>
                      <a:r>
                        <a:rPr lang="uk-UA" sz="1200" spc="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окремими підрозділами. Управління здійснюється лінійним</a:t>
                      </a:r>
                      <a:r>
                        <a:rPr lang="uk-UA" sz="1200" spc="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керівником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через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групу</a:t>
                      </a:r>
                      <a:r>
                        <a:rPr lang="uk-UA" sz="1200" spc="-3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підпорядкованих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йому</a:t>
                      </a:r>
                      <a:r>
                        <a:rPr lang="uk-UA" sz="1200" spc="-3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функціональних</a:t>
                      </a:r>
                      <a:r>
                        <a:rPr lang="uk-UA" sz="1200" spc="-28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керівників,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кожний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з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яких має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право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управління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підрозділами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в</a:t>
                      </a:r>
                      <a:endParaRPr lang="ru-RU" sz="1200" dirty="0">
                        <a:effectLst/>
                      </a:endParaRPr>
                    </a:p>
                    <a:p>
                      <a:pPr marL="66040">
                        <a:lnSpc>
                          <a:spcPts val="132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межах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його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повноважень.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416345">
                <a:tc>
                  <a:txBody>
                    <a:bodyPr/>
                    <a:lstStyle/>
                    <a:p>
                      <a:pPr marL="67945" marR="477520">
                        <a:spcAft>
                          <a:spcPts val="0"/>
                        </a:spcAft>
                      </a:pPr>
                      <a:r>
                        <a:rPr lang="uk-UA" sz="1000" dirty="0">
                          <a:effectLst/>
                        </a:rPr>
                        <a:t>Ж. Функціональна</a:t>
                      </a:r>
                      <a:r>
                        <a:rPr lang="uk-UA" sz="1000" spc="5" dirty="0">
                          <a:effectLst/>
                        </a:rPr>
                        <a:t> </a:t>
                      </a:r>
                      <a:r>
                        <a:rPr lang="uk-UA" sz="1000" dirty="0">
                          <a:effectLst/>
                        </a:rPr>
                        <a:t>організаційна</a:t>
                      </a:r>
                      <a:r>
                        <a:rPr lang="uk-UA" sz="1000" spc="-40" dirty="0">
                          <a:effectLst/>
                        </a:rPr>
                        <a:t> </a:t>
                      </a:r>
                      <a:r>
                        <a:rPr lang="uk-UA" sz="1000" dirty="0">
                          <a:effectLst/>
                        </a:rPr>
                        <a:t>структура</a:t>
                      </a:r>
                      <a:endParaRPr lang="ru-RU" sz="1000" dirty="0">
                        <a:effectLst/>
                      </a:endParaRPr>
                    </a:p>
                    <a:p>
                      <a:pPr marL="67945">
                        <a:lnSpc>
                          <a:spcPts val="1320"/>
                        </a:lnSpc>
                        <a:spcAft>
                          <a:spcPts val="0"/>
                        </a:spcAft>
                      </a:pPr>
                      <a:r>
                        <a:rPr lang="uk-UA" sz="1000" dirty="0">
                          <a:effectLst/>
                        </a:rPr>
                        <a:t>управління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>
                        <a:lnSpc>
                          <a:spcPct val="98000"/>
                        </a:lnSpc>
                        <a:spcBef>
                          <a:spcPts val="665"/>
                        </a:spcBef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6.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Організація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взаємодії</a:t>
                      </a:r>
                      <a:r>
                        <a:rPr lang="uk-UA" sz="1200" spc="-2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та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взаємовідносин</a:t>
                      </a:r>
                      <a:r>
                        <a:rPr lang="uk-UA" sz="1200" spc="-2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між</a:t>
                      </a:r>
                      <a:r>
                        <a:rPr lang="uk-UA" sz="1200" spc="-3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усіма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учасниками</a:t>
                      </a:r>
                      <a:r>
                        <a:rPr lang="uk-UA" sz="1200" spc="-28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проекту.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416345">
                <a:tc>
                  <a:txBody>
                    <a:bodyPr/>
                    <a:lstStyle/>
                    <a:p>
                      <a:pPr marL="67945" marR="254000">
                        <a:spcAft>
                          <a:spcPts val="0"/>
                        </a:spcAft>
                      </a:pPr>
                      <a:r>
                        <a:rPr lang="uk-UA" sz="1000" dirty="0">
                          <a:effectLst/>
                        </a:rPr>
                        <a:t>З. Внутрішня організаційна</a:t>
                      </a:r>
                      <a:r>
                        <a:rPr lang="uk-UA" sz="1000" spc="-285" dirty="0">
                          <a:effectLst/>
                        </a:rPr>
                        <a:t> </a:t>
                      </a:r>
                      <a:r>
                        <a:rPr lang="uk-UA" sz="1000" dirty="0">
                          <a:effectLst/>
                        </a:rPr>
                        <a:t>структура</a:t>
                      </a:r>
                      <a:r>
                        <a:rPr lang="uk-UA" sz="1000" spc="5" dirty="0">
                          <a:effectLst/>
                        </a:rPr>
                        <a:t> </a:t>
                      </a:r>
                      <a:r>
                        <a:rPr lang="uk-UA" sz="1000" dirty="0">
                          <a:effectLst/>
                        </a:rPr>
                        <a:t>управління</a:t>
                      </a:r>
                      <a:endParaRPr lang="ru-RU" sz="1000" dirty="0">
                        <a:effectLst/>
                      </a:endParaRPr>
                    </a:p>
                    <a:p>
                      <a:pPr marL="67945">
                        <a:lnSpc>
                          <a:spcPts val="1330"/>
                        </a:lnSpc>
                        <a:spcAft>
                          <a:spcPts val="0"/>
                        </a:spcAft>
                      </a:pPr>
                      <a:r>
                        <a:rPr lang="uk-UA" sz="1000" dirty="0">
                          <a:effectLst/>
                        </a:rPr>
                        <a:t>проектами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65480"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7. Це групи, сформовані так, що виконавці закріплені за</a:t>
                      </a:r>
                      <a:r>
                        <a:rPr lang="uk-UA" sz="1200" spc="-29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проектом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на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період його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життєвого</a:t>
                      </a:r>
                      <a:r>
                        <a:rPr lang="uk-UA" sz="1200" spc="-1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циклу</a:t>
                      </a:r>
                      <a:r>
                        <a:rPr lang="uk-UA" sz="1200" spc="-40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і</a:t>
                      </a:r>
                      <a:r>
                        <a:rPr lang="uk-UA" sz="1200" spc="-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повністю</a:t>
                      </a:r>
                      <a:endParaRPr lang="ru-RU" sz="1200" dirty="0">
                        <a:effectLst/>
                      </a:endParaRPr>
                    </a:p>
                    <a:p>
                      <a:pPr marL="66040">
                        <a:lnSpc>
                          <a:spcPts val="133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підпорядковані</a:t>
                      </a:r>
                      <a:r>
                        <a:rPr lang="uk-UA" sz="1200" spc="-1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менеджеру</a:t>
                      </a:r>
                      <a:r>
                        <a:rPr lang="uk-UA" sz="1200" spc="-35" dirty="0">
                          <a:effectLst/>
                        </a:rPr>
                        <a:t> </a:t>
                      </a:r>
                      <a:r>
                        <a:rPr lang="uk-UA" sz="1200" dirty="0">
                          <a:effectLst/>
                        </a:rPr>
                        <a:t>проекту.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789237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1009442" y="675725"/>
            <a:ext cx="7125113" cy="160988"/>
          </a:xfrm>
        </p:spPr>
        <p:txBody>
          <a:bodyPr/>
          <a:lstStyle/>
          <a:p>
            <a:r>
              <a:rPr lang="uk-UA" dirty="0" smtClean="0"/>
              <a:t>.</a:t>
            </a:r>
            <a:endParaRPr lang="uk-UA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251520" y="908720"/>
            <a:ext cx="828092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530225" algn="just"/>
            <a:r>
              <a:rPr lang="uk-UA" b="1" dirty="0"/>
              <a:t>Завдання</a:t>
            </a:r>
            <a:endParaRPr lang="ru-RU" dirty="0"/>
          </a:p>
          <a:p>
            <a:pPr indent="530225" algn="just"/>
            <a:r>
              <a:rPr lang="ru-RU" dirty="0" smtClean="0"/>
              <a:t>Охарактеризуйте </a:t>
            </a:r>
            <a:r>
              <a:rPr lang="ru-RU" dirty="0" err="1" smtClean="0"/>
              <a:t>наступні</a:t>
            </a:r>
            <a:r>
              <a:rPr lang="ru-RU" dirty="0" smtClean="0"/>
              <a:t> </a:t>
            </a:r>
            <a:r>
              <a:rPr lang="ru-RU" dirty="0" err="1" smtClean="0"/>
              <a:t>організаційні</a:t>
            </a:r>
            <a:r>
              <a:rPr lang="ru-RU" dirty="0" smtClean="0"/>
              <a:t> </a:t>
            </a:r>
            <a:r>
              <a:rPr lang="ru-RU" dirty="0" err="1" smtClean="0"/>
              <a:t>структури</a:t>
            </a:r>
            <a:r>
              <a:rPr lang="ru-RU" dirty="0" smtClean="0"/>
              <a:t> </a:t>
            </a:r>
            <a:r>
              <a:rPr lang="ru-RU" dirty="0" err="1" smtClean="0"/>
              <a:t>управління</a:t>
            </a:r>
            <a:r>
              <a:rPr lang="ru-RU" dirty="0" smtClean="0"/>
              <a:t> за такою схемою:</a:t>
            </a:r>
            <a:endParaRPr lang="uk-UA" dirty="0" smtClean="0"/>
          </a:p>
          <a:p>
            <a:pPr indent="530225" algn="just"/>
            <a:endParaRPr lang="uk-UA" dirty="0" smtClean="0"/>
          </a:p>
          <a:p>
            <a:pPr indent="530225" algn="ctr"/>
            <a:r>
              <a:rPr lang="uk-UA" dirty="0" smtClean="0"/>
              <a:t>Вихідні дані</a:t>
            </a:r>
            <a:endParaRPr lang="uk-UA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4810239"/>
              </p:ext>
            </p:extLst>
          </p:nvPr>
        </p:nvGraphicFramePr>
        <p:xfrm>
          <a:off x="251520" y="2780929"/>
          <a:ext cx="7833617" cy="1757575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1806723"/>
                <a:gridCol w="2410616"/>
                <a:gridCol w="1808139"/>
                <a:gridCol w="1808139"/>
              </a:tblGrid>
              <a:tr h="470618">
                <a:tc rowSpan="2">
                  <a:txBody>
                    <a:bodyPr/>
                    <a:lstStyle/>
                    <a:p>
                      <a:pPr marL="414655">
                        <a:spcBef>
                          <a:spcPts val="665"/>
                        </a:spcBef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Схема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 rowSpan="2">
                  <a:txBody>
                    <a:bodyPr/>
                    <a:lstStyle/>
                    <a:p>
                      <a:pPr marL="630555" marR="99695" indent="-515620">
                        <a:lnSpc>
                          <a:spcPts val="1380"/>
                        </a:lnSpc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Сфера найбільш ефективного</a:t>
                      </a:r>
                      <a:r>
                        <a:rPr lang="uk-UA" sz="1400" spc="-290" dirty="0">
                          <a:effectLst/>
                        </a:rPr>
                        <a:t> </a:t>
                      </a:r>
                      <a:r>
                        <a:rPr lang="uk-UA" sz="1400" dirty="0">
                          <a:effectLst/>
                        </a:rPr>
                        <a:t>використання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548005">
                        <a:lnSpc>
                          <a:spcPts val="128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Якісна</a:t>
                      </a:r>
                      <a:r>
                        <a:rPr lang="uk-UA" sz="1400" spc="-35">
                          <a:effectLst/>
                        </a:rPr>
                        <a:t> </a:t>
                      </a:r>
                      <a:r>
                        <a:rPr lang="uk-UA" sz="1400">
                          <a:effectLst/>
                        </a:rPr>
                        <a:t>характеристика</a:t>
                      </a:r>
                      <a:r>
                        <a:rPr lang="uk-UA" sz="1400" spc="-30">
                          <a:effectLst/>
                        </a:rPr>
                        <a:t> </a:t>
                      </a:r>
                      <a:r>
                        <a:rPr lang="uk-UA" sz="1400">
                          <a:effectLst/>
                        </a:rPr>
                        <a:t>побудови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289611"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520700">
                        <a:lnSpc>
                          <a:spcPts val="128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переваги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20065">
                        <a:lnSpc>
                          <a:spcPts val="128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недоліки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248884">
                <a:tc>
                  <a:txBody>
                    <a:bodyPr/>
                    <a:lstStyle/>
                    <a:p>
                      <a:pPr marL="67945">
                        <a:lnSpc>
                          <a:spcPts val="128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Проектна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 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 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 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248884">
                <a:tc>
                  <a:txBody>
                    <a:bodyPr/>
                    <a:lstStyle/>
                    <a:p>
                      <a:pPr marL="67945">
                        <a:lnSpc>
                          <a:spcPts val="128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Матрична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 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 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 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248884">
                <a:tc>
                  <a:txBody>
                    <a:bodyPr/>
                    <a:lstStyle/>
                    <a:p>
                      <a:pPr marL="67945">
                        <a:lnSpc>
                          <a:spcPts val="128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Функціональна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 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 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 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250694"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Змішана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 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>
                          <a:effectLst/>
                        </a:rPr>
                        <a:t> 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400" dirty="0">
                          <a:effectLst/>
                        </a:rPr>
                        <a:t> 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480817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9442" y="404664"/>
            <a:ext cx="7125113" cy="72008"/>
          </a:xfrm>
        </p:spPr>
        <p:txBody>
          <a:bodyPr/>
          <a:lstStyle/>
          <a:p>
            <a:pPr algn="ctr"/>
            <a:r>
              <a:rPr lang="uk-UA" sz="4800" b="1" dirty="0" smtClean="0"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uk-UA" sz="4800" b="1" dirty="0">
              <a:solidFill>
                <a:schemeClr val="accent5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67544" y="54868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b="1" dirty="0"/>
              <a:t>Завдання </a:t>
            </a:r>
            <a:endParaRPr lang="ru-RU" b="1" dirty="0"/>
          </a:p>
          <a:p>
            <a:r>
              <a:rPr lang="uk-UA" dirty="0"/>
              <a:t>Для розробки </a:t>
            </a:r>
            <a:r>
              <a:rPr lang="uk-UA" dirty="0" err="1"/>
              <a:t>трирівневої</a:t>
            </a:r>
            <a:r>
              <a:rPr lang="uk-UA" dirty="0"/>
              <a:t> робочої структури використати наведений нижче перелік робіт, групуючи їх належним чином. Відповідну організаційну структуру створити самостійно.</a:t>
            </a:r>
          </a:p>
          <a:p>
            <a:r>
              <a:rPr lang="uk-UA" dirty="0"/>
              <a:t>Перелік представлених робіт:</a:t>
            </a:r>
          </a:p>
          <a:p>
            <a:r>
              <a:rPr lang="uk-UA" dirty="0"/>
              <a:t>1.	Формування та узгодження програми семінару.</a:t>
            </a:r>
          </a:p>
          <a:p>
            <a:r>
              <a:rPr lang="uk-UA" dirty="0"/>
              <a:t>2.	Підготовка методичних матеріалів.</a:t>
            </a:r>
          </a:p>
          <a:p>
            <a:r>
              <a:rPr lang="uk-UA" dirty="0"/>
              <a:t>3.	Підбір викладачів.</a:t>
            </a:r>
          </a:p>
          <a:p>
            <a:r>
              <a:rPr lang="uk-UA" dirty="0"/>
              <a:t>4.	Забезпечення транспортом та харчуванням.</a:t>
            </a:r>
          </a:p>
          <a:p>
            <a:r>
              <a:rPr lang="uk-UA" dirty="0"/>
              <a:t>5.	Організація спеціального навчального семінару для робітників компанії.</a:t>
            </a:r>
          </a:p>
          <a:p>
            <a:r>
              <a:rPr lang="uk-UA" dirty="0"/>
              <a:t>6.	Формування авторського колективу та визначення вимог до матеріалів.</a:t>
            </a:r>
          </a:p>
          <a:p>
            <a:r>
              <a:rPr lang="uk-UA" dirty="0"/>
              <a:t>7.	Визначення потреб у навчанні.</a:t>
            </a:r>
          </a:p>
          <a:p>
            <a:r>
              <a:rPr lang="uk-UA" dirty="0"/>
              <a:t>8.	Складання програми семінару.</a:t>
            </a:r>
          </a:p>
          <a:p>
            <a:r>
              <a:rPr lang="uk-UA" dirty="0"/>
              <a:t>9.	Узгодження термінів та вартості навчання.</a:t>
            </a:r>
          </a:p>
          <a:p>
            <a:r>
              <a:rPr lang="uk-UA" dirty="0"/>
              <a:t>10.	Кадрове забезпечення семінару.</a:t>
            </a:r>
          </a:p>
          <a:p>
            <a:r>
              <a:rPr lang="uk-UA" dirty="0"/>
              <a:t>11.	Друкування методичних матеріалів.</a:t>
            </a:r>
          </a:p>
          <a:p>
            <a:r>
              <a:rPr lang="uk-UA" dirty="0"/>
              <a:t>12.	Написання методичних матеріалів.</a:t>
            </a:r>
          </a:p>
          <a:p>
            <a:r>
              <a:rPr lang="uk-UA" dirty="0"/>
              <a:t>13.	Діагностика персоналу компанії.</a:t>
            </a:r>
          </a:p>
          <a:p>
            <a:r>
              <a:rPr lang="uk-UA" dirty="0"/>
              <a:t>14.	Узгодження розкладу з викладачами.</a:t>
            </a:r>
          </a:p>
          <a:p>
            <a:r>
              <a:rPr lang="uk-UA" dirty="0"/>
              <a:t>15.	Організаційне забезпечення семінару.</a:t>
            </a:r>
          </a:p>
        </p:txBody>
      </p:sp>
    </p:spTree>
    <p:extLst>
      <p:ext uri="{BB962C8B-B14F-4D97-AF65-F5344CB8AC3E}">
        <p14:creationId xmlns:p14="http://schemas.microsoft.com/office/powerpoint/2010/main" val="1486381700"/>
      </p:ext>
    </p:extLst>
  </p:cSld>
  <p:clrMapOvr>
    <a:masterClrMapping/>
  </p:clrMapOvr>
</p:sld>
</file>

<file path=ppt/theme/theme1.xml><?xml version="1.0" encoding="utf-8"?>
<a:theme xmlns:a="http://schemas.openxmlformats.org/drawingml/2006/main" name="Summer">
  <a:themeElements>
    <a:clrScheme name="Исполнительная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Summer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Summer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shade val="80000"/>
                <a:hueMod val="110000"/>
                <a:satMod val="120000"/>
              </a:schemeClr>
            </a:gs>
            <a:gs pos="100000">
              <a:schemeClr val="phClr">
                <a:shade val="60000"/>
                <a:hueMod val="40000"/>
                <a:satMod val="120000"/>
                <a:lumMod val="103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7000"/>
                <a:shade val="80000"/>
                <a:hueMod val="110000"/>
                <a:satMod val="130000"/>
                <a:lumMod val="100000"/>
              </a:schemeClr>
            </a:gs>
            <a:gs pos="100000">
              <a:schemeClr val="phClr">
                <a:shade val="60000"/>
                <a:hueMod val="40000"/>
                <a:satMod val="120000"/>
                <a:lumMod val="103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TM01972873[[fn=Лето]]</Template>
  <TotalTime>364</TotalTime>
  <Words>302</Words>
  <Application>Microsoft Office PowerPoint</Application>
  <PresentationFormat>Экран (4:3)</PresentationFormat>
  <Paragraphs>77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Summer</vt:lpstr>
      <vt:lpstr>Основні форми організації структури проекту </vt:lpstr>
      <vt:lpstr>Питання до розгляду: 3.1. Поняття проектної організаційної структури. 3.2. Критерії вибору організаційної структури. 3.3. Типи організаційних структур проекту. 3.4. Визначення функціональних обов’язків учасників проекту.  .</vt:lpstr>
      <vt:lpstr>.</vt:lpstr>
      <vt:lpstr>.</vt:lpstr>
      <vt:lpstr>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Будова, принцип роботи та основні характеристики лемішних плугів.</dc:title>
  <dc:creator>SummerTime</dc:creator>
  <cp:lastModifiedBy>adm</cp:lastModifiedBy>
  <cp:revision>54</cp:revision>
  <dcterms:created xsi:type="dcterms:W3CDTF">2021-04-08T16:14:25Z</dcterms:created>
  <dcterms:modified xsi:type="dcterms:W3CDTF">2021-05-22T12:08:26Z</dcterms:modified>
</cp:coreProperties>
</file>

<file path=docProps/thumbnail.jpeg>
</file>