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8"/>
  </p:notesMasterIdLst>
  <p:sldIdLst>
    <p:sldId id="256" r:id="rId2"/>
    <p:sldId id="288" r:id="rId3"/>
    <p:sldId id="287" r:id="rId4"/>
    <p:sldId id="289" r:id="rId5"/>
    <p:sldId id="290" r:id="rId6"/>
    <p:sldId id="29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DF85F-27D2-4EA3-9B84-D2FBEA51BAF3}" type="datetimeFigureOut">
              <a:rPr lang="uk-UA" smtClean="0"/>
              <a:t>22.05.2021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47E8F-25D3-4005-8812-491B9C9FC1F1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29931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700808"/>
            <a:ext cx="7371046" cy="2140469"/>
          </a:xfrm>
        </p:spPr>
        <p:txBody>
          <a:bodyPr/>
          <a:lstStyle/>
          <a:p>
            <a:pPr algn="ctr"/>
            <a:r>
              <a:rPr lang="uk-UA" dirty="0"/>
              <a:t>Управління науковими дослідженнями і розробками </a:t>
            </a:r>
            <a:endParaRPr lang="uk-UA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16717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190834"/>
            <a:ext cx="8496944" cy="3833396"/>
          </a:xfrm>
        </p:spPr>
        <p:txBody>
          <a:bodyPr/>
          <a:lstStyle/>
          <a:p>
            <a: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Питання до розгляду:</a:t>
            </a:r>
            <a:b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4.1.	Базові поняття в науково-технічній сфері.</a:t>
            </a:r>
            <a:b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4.2.	Моделі і методи планування та управління науковими дослідженнями.</a:t>
            </a:r>
            <a:b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4.3.	Класифікація наукових проектів.</a:t>
            </a:r>
            <a:b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4.4.	Управління науковими та науково-технічними </a:t>
            </a:r>
            <a:r>
              <a:rPr lang="uk-UA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проєктами</a:t>
            </a:r>
            <a: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особливості написання успішної заявки на грант.</a:t>
            </a:r>
            <a:b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6320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2008"/>
          </a:xfrm>
        </p:spPr>
        <p:txBody>
          <a:bodyPr/>
          <a:lstStyle/>
          <a:p>
            <a:pPr algn="ctr"/>
            <a:r>
              <a:rPr lang="uk-UA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48680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Завдання </a:t>
            </a:r>
            <a:endParaRPr lang="ru-RU" b="1" dirty="0"/>
          </a:p>
          <a:p>
            <a:r>
              <a:rPr lang="uk-UA" dirty="0"/>
              <a:t>1.	Наукова діяльність – це …</a:t>
            </a:r>
          </a:p>
          <a:p>
            <a:r>
              <a:rPr lang="uk-UA" dirty="0"/>
              <a:t>1)	діяльність, спрямована на одержання, застосування нових знань для розв’язку технологічних, інженерних, економічних, соціальних, гуманітарних і інших проблем, забезпечення науки, техніки й виробництва як єдиної системи;</a:t>
            </a:r>
          </a:p>
          <a:p>
            <a:r>
              <a:rPr lang="uk-UA" dirty="0"/>
              <a:t>2)	діяльність, яка заснована на знаннях, придбаних у результаті проведення наукових досліджень або на основі практичного досвіду, і спрямована на збереження життя й здоров’я людини, створення нових матеріалів, продуктів, процесів, обладнань, послуг, систем або методів і їх подальше вдосконалювання;</a:t>
            </a:r>
          </a:p>
          <a:p>
            <a:r>
              <a:rPr lang="uk-UA" dirty="0"/>
              <a:t>3)	науковий і (або) науково-технічний результат, у тому числі результат інтелектуальної діяльності, призначений для реалізації;</a:t>
            </a:r>
          </a:p>
          <a:p>
            <a:r>
              <a:rPr lang="uk-UA" dirty="0"/>
              <a:t>4)	забезпечення підготовки фахівців, наукових і науково-педагогічних кадрів на рівні світових кваліфікаційних вимог, ефективне використання її освітнього, науково-технічного й інноваційного потенціалу для розвитку економіки й розв’язку соціальних завдань країни.</a:t>
            </a:r>
          </a:p>
        </p:txBody>
      </p:sp>
    </p:spTree>
    <p:extLst>
      <p:ext uri="{BB962C8B-B14F-4D97-AF65-F5344CB8AC3E}">
        <p14:creationId xmlns:p14="http://schemas.microsoft.com/office/powerpoint/2010/main" val="1486381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2008"/>
          </a:xfrm>
        </p:spPr>
        <p:txBody>
          <a:bodyPr/>
          <a:lstStyle/>
          <a:p>
            <a:pPr algn="ctr"/>
            <a:r>
              <a:rPr lang="uk-UA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48680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Завдання </a:t>
            </a:r>
            <a:endParaRPr lang="ru-RU" b="1" dirty="0"/>
          </a:p>
          <a:p>
            <a:r>
              <a:rPr lang="uk-UA" dirty="0"/>
              <a:t>2.	Експериментальні розробки – це …</a:t>
            </a:r>
          </a:p>
          <a:p>
            <a:r>
              <a:rPr lang="uk-UA" dirty="0"/>
              <a:t>1)	діяльність, спрямована на одержання, застосування нових знань для розв’язку технологічних, інженерних, економічних, соціальних, гуманітарних і інших проблем, забезпечення науки, техніки й виробництва як єдиної системи;</a:t>
            </a:r>
          </a:p>
          <a:p>
            <a:r>
              <a:rPr lang="uk-UA" dirty="0"/>
              <a:t>2)	діяльність, яка заснована на знаннях, придбаних у результаті проведення наукових досліджень або на основі практичного досвіду, і спрямована на збереження життя й здоров’я людини, створення нових матеріалів, продуктів, процесів, обладнань, послуг, систем або методів і їх подальше вдосконалювання;</a:t>
            </a:r>
          </a:p>
          <a:p>
            <a:r>
              <a:rPr lang="uk-UA" dirty="0"/>
              <a:t>3)	науковий і (або) науково-технічний результат, у тому числі результат інтелектуальної діяльності, призначений для реалізації;</a:t>
            </a:r>
          </a:p>
          <a:p>
            <a:r>
              <a:rPr lang="uk-UA" dirty="0"/>
              <a:t>4)	забезпечення підготовки фахівців, наукових і науково-педагогічних кадрів на рівні світових кваліфікаційних вимог, ефективне використання її освітнього, науково-технічного й інноваційного потенціалу для розвитку економіки й розв’язку соціальних завдань країни.</a:t>
            </a:r>
          </a:p>
        </p:txBody>
      </p:sp>
    </p:spTree>
    <p:extLst>
      <p:ext uri="{BB962C8B-B14F-4D97-AF65-F5344CB8AC3E}">
        <p14:creationId xmlns:p14="http://schemas.microsoft.com/office/powerpoint/2010/main" val="2889795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2008"/>
          </a:xfrm>
        </p:spPr>
        <p:txBody>
          <a:bodyPr/>
          <a:lstStyle/>
          <a:p>
            <a:pPr algn="ctr"/>
            <a:r>
              <a:rPr lang="uk-UA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48680"/>
            <a:ext cx="820891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Завдання </a:t>
            </a:r>
            <a:endParaRPr lang="ru-RU" b="1" dirty="0"/>
          </a:p>
          <a:p>
            <a:r>
              <a:rPr lang="uk-UA" dirty="0"/>
              <a:t>3.	Наукова продукція – це …</a:t>
            </a:r>
          </a:p>
          <a:p>
            <a:r>
              <a:rPr lang="uk-UA" dirty="0"/>
              <a:t>1)	діяльність, спрямована на одержання, застосування нових знань для розв’язку технологічних, інженерних, економічних, соціальних, гуманітарних і інших проблем, забезпечення науки, техніки й виробництва як єдиної системи;</a:t>
            </a:r>
          </a:p>
          <a:p>
            <a:r>
              <a:rPr lang="uk-UA" dirty="0"/>
              <a:t> </a:t>
            </a:r>
          </a:p>
          <a:p>
            <a:r>
              <a:rPr lang="uk-UA" dirty="0"/>
              <a:t>2)	діяльність, яка заснована на знаннях, придбаних у результаті проведення наукових досліджень або на основі практичного досвіду, і спрямована на збереження життя й здоров’я людини, створення нових матеріалів, продуктів, процесів, обладнань, послуг, систем або методів і їх подальше вдосконалювання;</a:t>
            </a:r>
          </a:p>
          <a:p>
            <a:r>
              <a:rPr lang="uk-UA" dirty="0"/>
              <a:t>3)	науковий і (або) науково-технічний результат, у тому числі результат інтелектуальної діяльності, призначений для реалізації;</a:t>
            </a:r>
          </a:p>
          <a:p>
            <a:r>
              <a:rPr lang="uk-UA" dirty="0"/>
              <a:t>4)	забезпечення підготовки фахівців, наукових і науково-педагогічних кадрів на рівні світових кваліфікаційних вимог, ефективне використання її освітнього, науково-технічного й інноваційного потенціалу для розвитку економіки й розв’язку соціальних завдань країни.</a:t>
            </a:r>
          </a:p>
        </p:txBody>
      </p:sp>
    </p:spTree>
    <p:extLst>
      <p:ext uri="{BB962C8B-B14F-4D97-AF65-F5344CB8AC3E}">
        <p14:creationId xmlns:p14="http://schemas.microsoft.com/office/powerpoint/2010/main" val="2889795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2008"/>
          </a:xfrm>
        </p:spPr>
        <p:txBody>
          <a:bodyPr/>
          <a:lstStyle/>
          <a:p>
            <a:pPr algn="ctr"/>
            <a:r>
              <a:rPr lang="uk-UA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48680"/>
            <a:ext cx="820891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Завдання </a:t>
            </a:r>
            <a:endParaRPr lang="ru-RU" b="1" dirty="0"/>
          </a:p>
          <a:p>
            <a:r>
              <a:rPr lang="uk-UA" dirty="0"/>
              <a:t>1.	11.	Проект як об’єкт управління, має наступні основні відмітні ознаки:</a:t>
            </a:r>
          </a:p>
          <a:p>
            <a:r>
              <a:rPr lang="uk-UA" dirty="0"/>
              <a:t>1)	ознаки обмеженої мети, тривалості, бюджету, обмеженості необхідних ресурсів, новизни, «комплексності», правового забезпечення, розмежування з іншими проектами науково-дослідної установи;</a:t>
            </a:r>
          </a:p>
          <a:p>
            <a:r>
              <a:rPr lang="uk-UA" dirty="0"/>
              <a:t>2)	ознаки змін, обмеженої кінцевої мети, обмеженої тривалості, обмеженості бюджету, обмеженості необхідних ресурсів, правового і організаційного забезпечення, розмежування з іншими проектами науково-дослідної установи;</a:t>
            </a:r>
          </a:p>
          <a:p>
            <a:r>
              <a:rPr lang="uk-UA" dirty="0"/>
              <a:t>3)	ознаки змін, обмеженої кінцевої мети, обмеженої тривалості, обмеженості бюджету, обмеженості необхідних ресурсів, новизни, правового і організаційного забезпечення;</a:t>
            </a:r>
          </a:p>
          <a:p>
            <a:r>
              <a:rPr lang="uk-UA" dirty="0"/>
              <a:t>4)	ознаки змін, обмеженої кінцевої мети, обмеженої тривалості, обмеженості бюджету, обмеженості необхідних ресурсів, новизни, «комплексності», правового і організаційного забезпечення, розмежування з іншими проектами науково-дослідної установи.</a:t>
            </a:r>
          </a:p>
        </p:txBody>
      </p:sp>
    </p:spTree>
    <p:extLst>
      <p:ext uri="{BB962C8B-B14F-4D97-AF65-F5344CB8AC3E}">
        <p14:creationId xmlns:p14="http://schemas.microsoft.com/office/powerpoint/2010/main" val="2889795420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369</TotalTime>
  <Words>26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Summer</vt:lpstr>
      <vt:lpstr>Управління науковими дослідженнями і розробками </vt:lpstr>
      <vt:lpstr>Питання до розгляду: 4.1. Базові поняття в науково-технічній сфері. 4.2. Моделі і методи планування та управління науковими дослідженнями. 4.3. Класифікація наукових проектів. 4.4. Управління науковими та науково-технічними проєктами: особливості написання успішної заявки на грант.  .</vt:lpstr>
      <vt:lpstr>.</vt:lpstr>
      <vt:lpstr>.</vt:lpstr>
      <vt:lpstr>.</vt:lpstr>
      <vt:lpstr>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Будова, принцип роботи та основні характеристики лемішних плугів.</dc:title>
  <dc:creator>SummerTime</dc:creator>
  <cp:lastModifiedBy>adm</cp:lastModifiedBy>
  <cp:revision>55</cp:revision>
  <dcterms:created xsi:type="dcterms:W3CDTF">2021-04-08T16:14:25Z</dcterms:created>
  <dcterms:modified xsi:type="dcterms:W3CDTF">2021-05-22T12:15:26Z</dcterms:modified>
</cp:coreProperties>
</file>