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9"/>
  </p:notesMasterIdLst>
  <p:sldIdLst>
    <p:sldId id="256" r:id="rId2"/>
    <p:sldId id="288" r:id="rId3"/>
    <p:sldId id="287" r:id="rId4"/>
    <p:sldId id="289" r:id="rId5"/>
    <p:sldId id="290" r:id="rId6"/>
    <p:sldId id="291" r:id="rId7"/>
    <p:sldId id="29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30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CDF85F-27D2-4EA3-9B84-D2FBEA51BAF3}" type="datetimeFigureOut">
              <a:rPr lang="uk-UA" smtClean="0"/>
              <a:t>22.05.2021</a:t>
            </a:fld>
            <a:endParaRPr lang="uk-UA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847E8F-25D3-4005-8812-491B9C9FC1F1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29931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700808"/>
            <a:ext cx="7371046" cy="2140469"/>
          </a:xfrm>
        </p:spPr>
        <p:txBody>
          <a:bodyPr/>
          <a:lstStyle/>
          <a:p>
            <a:pPr algn="ctr"/>
            <a:r>
              <a:rPr lang="uk-UA" dirty="0"/>
              <a:t>Специфіка Управління науковими та науково-технічними </a:t>
            </a:r>
            <a:r>
              <a:rPr lang="uk-UA" dirty="0" err="1"/>
              <a:t>проєктами</a:t>
            </a:r>
            <a:r>
              <a:rPr lang="uk-UA" dirty="0"/>
              <a:t> в закладах вищої освіти</a:t>
            </a:r>
            <a:endParaRPr lang="uk-UA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16717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190834"/>
            <a:ext cx="8496944" cy="3833396"/>
          </a:xfrm>
        </p:spPr>
        <p:txBody>
          <a:bodyPr/>
          <a:lstStyle/>
          <a:p>
            <a: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Питання до розгляду:</a:t>
            </a:r>
            <a:b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5.1.	Наукова діяльність в закладах вищої освіти згідно Закону України «Про вищу освіту».</a:t>
            </a:r>
            <a:b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5.2.	Процес реалізації наукових проектів в закладах вищої освіти.</a:t>
            </a:r>
            <a:b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5.3.	Класифікація завдань Управління науковими та науково-технічними </a:t>
            </a:r>
            <a:r>
              <a:rPr lang="uk-UA" sz="28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проєктами</a:t>
            </a:r>
            <a: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закладах вищої освіти</a:t>
            </a:r>
            <a:b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6320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72008"/>
          </a:xfrm>
        </p:spPr>
        <p:txBody>
          <a:bodyPr/>
          <a:lstStyle/>
          <a:p>
            <a:pPr algn="ctr"/>
            <a:r>
              <a:rPr lang="uk-UA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uk-UA" sz="48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752" y="-36536"/>
            <a:ext cx="8964488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Завдання </a:t>
            </a:r>
            <a:endParaRPr lang="ru-RU" b="1" dirty="0"/>
          </a:p>
          <a:p>
            <a:pPr lvl="0"/>
            <a:r>
              <a:rPr lang="uk-UA" dirty="0"/>
              <a:t>	В статті 65 Закону України «Про вищу освіту» визначено, що …</a:t>
            </a:r>
          </a:p>
          <a:p>
            <a:pPr lvl="0"/>
            <a:r>
              <a:rPr lang="uk-UA" dirty="0"/>
              <a:t>1)	наукова, науково-технічна та інноваційна діяльність у закладах вищої освіти є невід’ємною складовою освітньої діяльності і провадиться з метою інтеграції наукової, освітньої і виробничої діяльності в системі вищої освіти;</a:t>
            </a:r>
          </a:p>
          <a:p>
            <a:pPr lvl="0"/>
            <a:r>
              <a:rPr lang="uk-UA" dirty="0"/>
              <a:t>2)	інтеграція наукової, науково-технічної та інноваційної діяльності закладів вищої освіти і наукових установ Національної академії наук України, національних галузевих академій наук здійснюється з метою розроблення та виконання пріоритетних наукових програм, проведення наукових досліджень, експериментальних розробок тощо на засадах поєднання кадрових, фінансових, технічних та організаційних ресурсів відповідно до законодавства;</a:t>
            </a:r>
          </a:p>
          <a:p>
            <a:pPr lvl="0"/>
            <a:r>
              <a:rPr lang="uk-UA" dirty="0"/>
              <a:t>3)	наукова, науково-технічна та інноваційна діяльність у закладах вищої освіти провадиться відповідно до законодавства про освітню, наукову, </a:t>
            </a:r>
            <a:r>
              <a:rPr lang="uk-UA" dirty="0" err="1"/>
              <a:t>науково-</a:t>
            </a:r>
            <a:r>
              <a:rPr lang="uk-UA" dirty="0"/>
              <a:t> технічну та інноваційну діяльність. Державні органи, до сфери управління яких</a:t>
            </a:r>
          </a:p>
          <a:p>
            <a:pPr lvl="0"/>
            <a:r>
              <a:rPr lang="uk-UA" dirty="0"/>
              <a:t> </a:t>
            </a:r>
          </a:p>
          <a:p>
            <a:pPr lvl="0"/>
            <a:r>
              <a:rPr lang="uk-UA" dirty="0"/>
              <a:t>належать заклади вищої освіти, формують політику наукової і інноваційної діяльності, яка здійснюється безпосередньо закладами вищої освіти на засадах автономії;</a:t>
            </a:r>
          </a:p>
          <a:p>
            <a:pPr lvl="0"/>
            <a:r>
              <a:rPr lang="uk-UA" dirty="0"/>
              <a:t>4)	наукова, науково-технічна та інноваційна діяльність може провадитись закладами вищої освіти, у тому числі через створені ними юридичні особи, предметом діяльності яких є доведення результатів наукової і науково-технічної діяльності закладу вищої освіти до стану інноваційного продукту та його подальша комерціалізація</a:t>
            </a:r>
          </a:p>
        </p:txBody>
      </p:sp>
    </p:spTree>
    <p:extLst>
      <p:ext uri="{BB962C8B-B14F-4D97-AF65-F5344CB8AC3E}">
        <p14:creationId xmlns:p14="http://schemas.microsoft.com/office/powerpoint/2010/main" val="1486381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72008"/>
          </a:xfrm>
        </p:spPr>
        <p:txBody>
          <a:bodyPr/>
          <a:lstStyle/>
          <a:p>
            <a:pPr algn="ctr"/>
            <a:r>
              <a:rPr lang="uk-UA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uk-UA" sz="48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424" y="117693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Завдання </a:t>
            </a:r>
            <a:endParaRPr lang="ru-RU" b="1" dirty="0"/>
          </a:p>
          <a:p>
            <a:pPr lvl="0"/>
            <a:r>
              <a:rPr lang="uk-UA" dirty="0"/>
              <a:t>	В статті 66 Закону України «Про вищу освіту» визначено, що …</a:t>
            </a:r>
          </a:p>
          <a:p>
            <a:pPr lvl="0"/>
            <a:r>
              <a:rPr lang="uk-UA" dirty="0"/>
              <a:t>1)	наукова, науково-технічна та інноваційна діяльність у закладах вищої освіти є невід’ємною складовою освітньої діяльності і провадиться з метою інтеграції наукової, освітньої і виробничої діяльності в системі вищої освіти;</a:t>
            </a:r>
          </a:p>
          <a:p>
            <a:pPr lvl="0"/>
            <a:r>
              <a:rPr lang="uk-UA" dirty="0"/>
              <a:t>2)	інтеграція наукової, науково-технічної та інноваційної діяльності закладів вищої освіти і наукових установ Національної академії наук України, національних галузевих академій наук здійснюється з метою розроблення та виконання пріоритетних наукових програм, проведення наукових досліджень, експериментальних розробок тощо на засадах поєднання кадрових, фінансових, технічних та організаційних ресурсів відповідно до законодавства;</a:t>
            </a:r>
          </a:p>
          <a:p>
            <a:pPr lvl="0"/>
            <a:r>
              <a:rPr lang="uk-UA" dirty="0"/>
              <a:t>3)	наукова, науково-технічна та інноваційна діяльність у закладах вищої освіти провадиться відповідно до законодавства про освітню, наукову, </a:t>
            </a:r>
            <a:r>
              <a:rPr lang="uk-UA" dirty="0" err="1"/>
              <a:t>науково-</a:t>
            </a:r>
            <a:r>
              <a:rPr lang="uk-UA" dirty="0"/>
              <a:t> технічну та інноваційну діяльність. Державні органи, до сфери управління яких належать заклади вищої освіти, формують політику наукової і інноваційної діяльності, яка здійснюється безпосередньо закладами вищої освіти на засадах автономії;</a:t>
            </a:r>
          </a:p>
          <a:p>
            <a:pPr lvl="0"/>
            <a:r>
              <a:rPr lang="uk-UA" dirty="0"/>
              <a:t>4)	наукова, науково-технічна та інноваційна діяльність може провадитись закладами вищої освіти, у тому числі через створені ними юридичні особи, предметом діяльності яких є доведення результатів наукової і науково-технічної діяльності закладу вищої освіти до стану інноваційного продукту та його подальша комерціалізація.</a:t>
            </a:r>
          </a:p>
        </p:txBody>
      </p:sp>
    </p:spTree>
    <p:extLst>
      <p:ext uri="{BB962C8B-B14F-4D97-AF65-F5344CB8AC3E}">
        <p14:creationId xmlns:p14="http://schemas.microsoft.com/office/powerpoint/2010/main" val="2889795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72008"/>
          </a:xfrm>
        </p:spPr>
        <p:txBody>
          <a:bodyPr/>
          <a:lstStyle/>
          <a:p>
            <a:pPr algn="ctr"/>
            <a:r>
              <a:rPr lang="uk-UA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uk-UA" sz="48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Завдання </a:t>
            </a:r>
            <a:endParaRPr lang="ru-RU" b="1" dirty="0"/>
          </a:p>
          <a:p>
            <a:pPr lvl="0"/>
            <a:r>
              <a:rPr lang="uk-UA" dirty="0"/>
              <a:t>	В статті 68 Закону України «Про вищу освіту» визначено, що …</a:t>
            </a:r>
          </a:p>
          <a:p>
            <a:pPr lvl="0"/>
            <a:r>
              <a:rPr lang="uk-UA" dirty="0"/>
              <a:t>1)	наукова, науково-технічна та інноваційна діяльність у закладах вищої освіти є невід’ємною складовою освітньої діяльності і провадиться з метою інтеграції наукової, освітньої і виробничої діяльності в системі вищої освіти;</a:t>
            </a:r>
          </a:p>
          <a:p>
            <a:pPr lvl="0"/>
            <a:r>
              <a:rPr lang="uk-UA" dirty="0"/>
              <a:t>2)	інтеграція наукової, науково-технічної та інноваційної діяльності закладів вищої освіти і наукових установ Національної академії наук України, національних галузевих академій наук здійснюється з метою розроблення та виконання пріоритетних наукових програм, проведення наукових досліджень, експериментальних розробок тощо на засадах поєднання кадрових, фінансових, технічних та організаційних ресурсів відповідно до законодавства;</a:t>
            </a:r>
          </a:p>
          <a:p>
            <a:pPr lvl="0"/>
            <a:r>
              <a:rPr lang="uk-UA" dirty="0"/>
              <a:t>3)	наукова, науково-технічна та інноваційна діяльність у закладах вищої освіти провадиться відповідно до законодавства про освітню, наукову, </a:t>
            </a:r>
            <a:r>
              <a:rPr lang="uk-UA" dirty="0" err="1"/>
              <a:t>науково-</a:t>
            </a:r>
            <a:r>
              <a:rPr lang="uk-UA" dirty="0"/>
              <a:t> технічну та інноваційну діяльність. Державні органи, до сфери управління яких належать заклади вищої освіти, формують політику наукової і інноваційної діяльності, яка здійснюється безпосередньо закладами вищої освіти на засадах автономії;</a:t>
            </a:r>
          </a:p>
          <a:p>
            <a:pPr lvl="0"/>
            <a:r>
              <a:rPr lang="uk-UA" dirty="0"/>
              <a:t>4)	наукова, науково-технічна та інноваційна діяльність може провадитись закладами вищої освіти, у тому числі через створені ними юридичні особи, предметом діяльності яких є доведення результатів наукової і науково-технічної діяльності закладу вищої освіти до стану інноваційного продукту та його подальша комерціалізація.</a:t>
            </a:r>
          </a:p>
          <a:p>
            <a:r>
              <a:rPr lang="uk-UA" dirty="0" smtClean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89795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72008"/>
          </a:xfrm>
        </p:spPr>
        <p:txBody>
          <a:bodyPr/>
          <a:lstStyle/>
          <a:p>
            <a:pPr algn="ctr"/>
            <a:r>
              <a:rPr lang="uk-UA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uk-UA" sz="48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48680"/>
            <a:ext cx="83529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Завдання </a:t>
            </a:r>
            <a:endParaRPr lang="ru-RU" b="1" dirty="0"/>
          </a:p>
          <a:p>
            <a:r>
              <a:rPr lang="uk-UA" dirty="0" smtClean="0"/>
              <a:t>Основною </a:t>
            </a:r>
            <a:r>
              <a:rPr lang="uk-UA" dirty="0"/>
              <a:t>метою Управління науковими та науково-технічними </a:t>
            </a:r>
            <a:r>
              <a:rPr lang="uk-UA" dirty="0" err="1"/>
              <a:t>проєктами</a:t>
            </a:r>
            <a:r>
              <a:rPr lang="uk-UA" dirty="0"/>
              <a:t> у закладах вищої освіти є:</a:t>
            </a:r>
          </a:p>
          <a:p>
            <a:r>
              <a:rPr lang="uk-UA" dirty="0"/>
              <a:t>1)	забезпечення необхідного рівня якості результатів при фіксованих (мінливих) параметрах соціального замовлення на підготовку фахівців і основних видів ресурсного забезпечення закладу (матеріально-технічне, фінансове, організаційне, кадрове, науково-методичне, нормативно-правове й інформаційне);</a:t>
            </a:r>
          </a:p>
          <a:p>
            <a:r>
              <a:rPr lang="uk-UA" dirty="0"/>
              <a:t>2)	зростання рівня ефективності наукової діяльності, підвищення якості продукції, економного використання ресурсів, запобігання екологічним наслідкам індустріалізації;</a:t>
            </a:r>
          </a:p>
          <a:p>
            <a:r>
              <a:rPr lang="uk-UA" dirty="0"/>
              <a:t>3)	освоєння інноваційного процесу як об’єкт інноваційного менеджменту, його структури, моделей поширення інновацій;</a:t>
            </a:r>
          </a:p>
          <a:p>
            <a:r>
              <a:rPr lang="uk-UA" dirty="0"/>
              <a:t>4)	складний процес трансформування нових ідей в об’єкт економічних відносин, що виникають в закладах вищої освіти, також дослідження витрачання основних видів ресурсів (матеріально-технічні, фінансові, організаційні, кадрові, науково-методичні, нормативно-правові й інформаційні).</a:t>
            </a:r>
          </a:p>
        </p:txBody>
      </p:sp>
    </p:spTree>
    <p:extLst>
      <p:ext uri="{BB962C8B-B14F-4D97-AF65-F5344CB8AC3E}">
        <p14:creationId xmlns:p14="http://schemas.microsoft.com/office/powerpoint/2010/main" val="2889795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72008"/>
          </a:xfrm>
        </p:spPr>
        <p:txBody>
          <a:bodyPr/>
          <a:lstStyle/>
          <a:p>
            <a:pPr algn="ctr"/>
            <a:r>
              <a:rPr lang="uk-UA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uk-UA" sz="48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48680"/>
            <a:ext cx="83529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Завдання </a:t>
            </a:r>
            <a:endParaRPr lang="ru-RU" b="1" dirty="0"/>
          </a:p>
          <a:p>
            <a:r>
              <a:rPr lang="uk-UA" dirty="0"/>
              <a:t>Розробити проект студентської конференції « Інноваційний розвиток аграрної науки у майбутньому», яка передбачає виступи провідних вчених.</a:t>
            </a:r>
          </a:p>
          <a:p>
            <a:r>
              <a:rPr lang="uk-UA" dirty="0"/>
              <a:t> </a:t>
            </a:r>
          </a:p>
          <a:p>
            <a:r>
              <a:rPr lang="uk-UA" dirty="0"/>
              <a:t>При написанні плану використати таку схему:</a:t>
            </a:r>
          </a:p>
          <a:p>
            <a:r>
              <a:rPr lang="uk-UA" dirty="0"/>
              <a:t>1.	Визначення мети.</a:t>
            </a:r>
          </a:p>
          <a:p>
            <a:r>
              <a:rPr lang="uk-UA" dirty="0"/>
              <a:t>2.	Перелік основних видів дій для управління проектом.</a:t>
            </a:r>
          </a:p>
          <a:p>
            <a:r>
              <a:rPr lang="uk-UA" dirty="0"/>
              <a:t>3.	Визначення взаємопов’язаних дій.</a:t>
            </a:r>
          </a:p>
          <a:p>
            <a:r>
              <a:rPr lang="uk-UA" dirty="0"/>
              <a:t>4.	Встановлення тривалості робіт.</a:t>
            </a:r>
          </a:p>
          <a:p>
            <a:r>
              <a:rPr lang="uk-UA" dirty="0"/>
              <a:t>5.	Складання розкладу виконання робіт.</a:t>
            </a:r>
          </a:p>
          <a:p>
            <a:r>
              <a:rPr lang="uk-UA" dirty="0"/>
              <a:t>6.	Планування	організації	(документування,	призначення	персоналу, відповідальності та звітності).</a:t>
            </a:r>
          </a:p>
          <a:p>
            <a:r>
              <a:rPr lang="uk-UA" dirty="0"/>
              <a:t>7.	Планування та оцінка ресурсів (за видами).</a:t>
            </a:r>
          </a:p>
          <a:p>
            <a:r>
              <a:rPr lang="uk-UA" dirty="0"/>
              <a:t>8.	Розробка кошторису проекту.</a:t>
            </a:r>
          </a:p>
        </p:txBody>
      </p:sp>
    </p:spTree>
    <p:extLst>
      <p:ext uri="{BB962C8B-B14F-4D97-AF65-F5344CB8AC3E}">
        <p14:creationId xmlns:p14="http://schemas.microsoft.com/office/powerpoint/2010/main" val="3997237265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377</TotalTime>
  <Words>68</Words>
  <Application>Microsoft Office PowerPoint</Application>
  <PresentationFormat>Экран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Summer</vt:lpstr>
      <vt:lpstr>Специфіка Управління науковими та науково-технічними проєктами в закладах вищої освіти</vt:lpstr>
      <vt:lpstr>Питання до розгляду: 5.1. Наукова діяльність в закладах вищої освіти згідно Закону України «Про вищу освіту». 5.2. Процес реалізації наукових проектів в закладах вищої освіти. 5.3. Класифікація завдань Управління науковими та науково-технічними проєктами в закладах вищої освіти .  .</vt:lpstr>
      <vt:lpstr>.</vt:lpstr>
      <vt:lpstr>.</vt:lpstr>
      <vt:lpstr>.</vt:lpstr>
      <vt:lpstr>.</vt:lpstr>
      <vt:lpstr>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Будова, принцип роботи та основні характеристики лемішних плугів.</dc:title>
  <dc:creator>SummerTime</dc:creator>
  <cp:lastModifiedBy>adm</cp:lastModifiedBy>
  <cp:revision>60</cp:revision>
  <dcterms:created xsi:type="dcterms:W3CDTF">2021-04-08T16:14:25Z</dcterms:created>
  <dcterms:modified xsi:type="dcterms:W3CDTF">2021-05-22T12:24:42Z</dcterms:modified>
</cp:coreProperties>
</file>