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9"/>
  </p:notesMasterIdLst>
  <p:sldIdLst>
    <p:sldId id="256" r:id="rId2"/>
    <p:sldId id="288" r:id="rId3"/>
    <p:sldId id="287" r:id="rId4"/>
    <p:sldId id="289" r:id="rId5"/>
    <p:sldId id="290" r:id="rId6"/>
    <p:sldId id="291" r:id="rId7"/>
    <p:sldId id="29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56"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CDF85F-27D2-4EA3-9B84-D2FBEA51BAF3}" type="datetimeFigureOut">
              <a:rPr lang="uk-UA" smtClean="0"/>
              <a:t>22.05.2021</a:t>
            </a:fld>
            <a:endParaRPr lang="uk-UA"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847E8F-25D3-4005-8812-491B9C9FC1F1}" type="slidenum">
              <a:rPr lang="uk-UA" smtClean="0"/>
              <a:t>‹#›</a:t>
            </a:fld>
            <a:endParaRPr lang="uk-UA" dirty="0"/>
          </a:p>
        </p:txBody>
      </p:sp>
    </p:spTree>
    <p:extLst>
      <p:ext uri="{BB962C8B-B14F-4D97-AF65-F5344CB8AC3E}">
        <p14:creationId xmlns:p14="http://schemas.microsoft.com/office/powerpoint/2010/main" val="252993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22.05.2021</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ru-RU" dirty="0" smtClean="0"/>
              <a:t>Вставка рисунка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4C71EC6-210F-42DE-9C53-41977AD35B3D}" type="datetimeFigureOut">
              <a:rPr lang="ru-RU" smtClean="0"/>
              <a:t>22.05.2021</a:t>
            </a:fld>
            <a:endParaRPr lang="ru-RU" dirty="0"/>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19B0651-EE4F-4900-A07F-96A6BFA9D0F0}" type="slidenum">
              <a:rPr lang="ru-RU" smtClean="0"/>
              <a:t>‹#›</a:t>
            </a:fld>
            <a:endParaRPr lang="ru-RU" dirty="0"/>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1700808"/>
            <a:ext cx="7371046" cy="2140469"/>
          </a:xfrm>
        </p:spPr>
        <p:txBody>
          <a:bodyPr/>
          <a:lstStyle/>
          <a:p>
            <a:pPr algn="ctr"/>
            <a:r>
              <a:rPr lang="ru-RU" dirty="0" err="1" smtClean="0"/>
              <a:t>Структуризація</a:t>
            </a:r>
            <a:r>
              <a:rPr lang="ru-RU" dirty="0" smtClean="0"/>
              <a:t> </a:t>
            </a:r>
            <a:r>
              <a:rPr lang="ru-RU" dirty="0"/>
              <a:t>	проекту.	</a:t>
            </a:r>
            <a:r>
              <a:rPr lang="ru-RU" dirty="0" err="1"/>
              <a:t>Сітьове</a:t>
            </a:r>
            <a:r>
              <a:rPr lang="ru-RU" dirty="0"/>
              <a:t>	і	</a:t>
            </a:r>
            <a:r>
              <a:rPr lang="ru-RU" dirty="0" err="1"/>
              <a:t>календарне</a:t>
            </a:r>
            <a:r>
              <a:rPr lang="ru-RU" dirty="0"/>
              <a:t>	</a:t>
            </a:r>
            <a:r>
              <a:rPr lang="ru-RU" dirty="0" err="1"/>
              <a:t>планування</a:t>
            </a:r>
            <a:r>
              <a:rPr lang="ru-RU" dirty="0"/>
              <a:t> проекту</a:t>
            </a:r>
            <a:endParaRPr lang="uk-UA" dirty="0">
              <a:solidFill>
                <a:schemeClr val="accent5">
                  <a:lumMod val="60000"/>
                  <a:lumOff val="40000"/>
                </a:schemeClr>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r>
              <a:rPr lang="uk-UA" dirty="0" smtClean="0"/>
              <a:t>.</a:t>
            </a:r>
            <a:endParaRPr lang="uk-UA" dirty="0"/>
          </a:p>
        </p:txBody>
      </p:sp>
    </p:spTree>
    <p:extLst>
      <p:ext uri="{BB962C8B-B14F-4D97-AF65-F5344CB8AC3E}">
        <p14:creationId xmlns:p14="http://schemas.microsoft.com/office/powerpoint/2010/main" val="3316717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1190834"/>
            <a:ext cx="8496944" cy="3833396"/>
          </a:xfrm>
        </p:spPr>
        <p:txBody>
          <a:bodyPr/>
          <a:lstStyle/>
          <a:p>
            <a:r>
              <a:rPr lang="uk-UA" sz="2800" dirty="0" smtClean="0">
                <a:solidFill>
                  <a:schemeClr val="accent5">
                    <a:lumMod val="60000"/>
                    <a:lumOff val="40000"/>
                  </a:schemeClr>
                </a:solidFill>
                <a:effectLst>
                  <a:outerShdw blurRad="38100" dist="38100" dir="2700000" algn="tl">
                    <a:srgbClr val="000000">
                      <a:alpha val="43137"/>
                    </a:srgbClr>
                  </a:outerShdw>
                </a:effectLst>
              </a:rPr>
              <a:t>Питання до розгляду:</a:t>
            </a:r>
            <a:br>
              <a:rPr lang="uk-UA" sz="2800" dirty="0" smtClean="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7.1.	</a:t>
            </a:r>
            <a:r>
              <a:rPr lang="ru-RU" sz="2800" dirty="0" err="1">
                <a:solidFill>
                  <a:schemeClr val="accent5">
                    <a:lumMod val="60000"/>
                    <a:lumOff val="40000"/>
                  </a:schemeClr>
                </a:solidFill>
                <a:effectLst>
                  <a:outerShdw blurRad="38100" dist="38100" dir="2700000" algn="tl">
                    <a:srgbClr val="000000">
                      <a:alpha val="43137"/>
                    </a:srgbClr>
                  </a:outerShdw>
                </a:effectLst>
              </a:rPr>
              <a:t>Визначення</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структури</a:t>
            </a:r>
            <a:r>
              <a:rPr lang="ru-RU" sz="2800" dirty="0">
                <a:solidFill>
                  <a:schemeClr val="accent5">
                    <a:lumMod val="60000"/>
                    <a:lumOff val="40000"/>
                  </a:schemeClr>
                </a:solidFill>
                <a:effectLst>
                  <a:outerShdw blurRad="38100" dist="38100" dir="2700000" algn="tl">
                    <a:srgbClr val="000000">
                      <a:alpha val="43137"/>
                    </a:srgbClr>
                  </a:outerShdw>
                </a:effectLst>
              </a:rPr>
              <a:t> проекту на </a:t>
            </a:r>
            <a:r>
              <a:rPr lang="ru-RU" sz="2800" dirty="0" err="1">
                <a:solidFill>
                  <a:schemeClr val="accent5">
                    <a:lumMod val="60000"/>
                    <a:lumOff val="40000"/>
                  </a:schemeClr>
                </a:solidFill>
                <a:effectLst>
                  <a:outerShdw blurRad="38100" dist="38100" dir="2700000" algn="tl">
                    <a:srgbClr val="000000">
                      <a:alpha val="43137"/>
                    </a:srgbClr>
                  </a:outerShdw>
                </a:effectLst>
              </a:rPr>
              <a:t>етапі</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планування</a:t>
            </a:r>
            <a:r>
              <a:rPr lang="ru-RU" sz="2800" dirty="0">
                <a:solidFill>
                  <a:schemeClr val="accent5">
                    <a:lumMod val="60000"/>
                    <a:lumOff val="40000"/>
                  </a:schemeClr>
                </a:solidFill>
                <a:effectLst>
                  <a:outerShdw blurRad="38100" dist="38100" dir="2700000" algn="tl">
                    <a:srgbClr val="000000">
                      <a:alpha val="43137"/>
                    </a:srgbClr>
                  </a:outerShdw>
                </a:effectLst>
              </a:rPr>
              <a:t>.</a:t>
            </a:r>
            <a:br>
              <a:rPr lang="ru-RU" sz="2800" dirty="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7.2.	</a:t>
            </a:r>
            <a:r>
              <a:rPr lang="ru-RU" sz="2800" dirty="0" err="1">
                <a:solidFill>
                  <a:schemeClr val="accent5">
                    <a:lumMod val="60000"/>
                    <a:lumOff val="40000"/>
                  </a:schemeClr>
                </a:solidFill>
                <a:effectLst>
                  <a:outerShdw blurRad="38100" dist="38100" dir="2700000" algn="tl">
                    <a:srgbClr val="000000">
                      <a:alpha val="43137"/>
                    </a:srgbClr>
                  </a:outerShdw>
                </a:effectLst>
              </a:rPr>
              <a:t>Управління</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окремими</a:t>
            </a:r>
            <a:r>
              <a:rPr lang="ru-RU" sz="2800" dirty="0">
                <a:solidFill>
                  <a:schemeClr val="accent5">
                    <a:lumMod val="60000"/>
                    <a:lumOff val="40000"/>
                  </a:schemeClr>
                </a:solidFill>
                <a:effectLst>
                  <a:outerShdw blurRad="38100" dist="38100" dir="2700000" algn="tl">
                    <a:srgbClr val="000000">
                      <a:alpha val="43137"/>
                    </a:srgbClr>
                  </a:outerShdw>
                </a:effectLst>
              </a:rPr>
              <a:t> компонентами проекту.</a:t>
            </a:r>
            <a:br>
              <a:rPr lang="ru-RU" sz="2800" dirty="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7.3.	</a:t>
            </a:r>
            <a:r>
              <a:rPr lang="ru-RU" sz="2800" dirty="0" err="1">
                <a:solidFill>
                  <a:schemeClr val="accent5">
                    <a:lumMod val="60000"/>
                    <a:lumOff val="40000"/>
                  </a:schemeClr>
                </a:solidFill>
                <a:effectLst>
                  <a:outerShdw blurRad="38100" dist="38100" dir="2700000" algn="tl">
                    <a:srgbClr val="000000">
                      <a:alpha val="43137"/>
                    </a:srgbClr>
                  </a:outerShdw>
                </a:effectLst>
              </a:rPr>
              <a:t>Завдання</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структуризації</a:t>
            </a:r>
            <a:r>
              <a:rPr lang="ru-RU" sz="2800" dirty="0">
                <a:solidFill>
                  <a:schemeClr val="accent5">
                    <a:lumMod val="60000"/>
                    <a:lumOff val="40000"/>
                  </a:schemeClr>
                </a:solidFill>
                <a:effectLst>
                  <a:outerShdw blurRad="38100" dist="38100" dir="2700000" algn="tl">
                    <a:srgbClr val="000000">
                      <a:alpha val="43137"/>
                    </a:srgbClr>
                  </a:outerShdw>
                </a:effectLst>
              </a:rPr>
              <a:t> проекту та </a:t>
            </a:r>
            <a:r>
              <a:rPr lang="ru-RU" sz="2800" dirty="0" err="1">
                <a:solidFill>
                  <a:schemeClr val="accent5">
                    <a:lumMod val="60000"/>
                    <a:lumOff val="40000"/>
                  </a:schemeClr>
                </a:solidFill>
                <a:effectLst>
                  <a:outerShdw blurRad="38100" dist="38100" dir="2700000" algn="tl">
                    <a:srgbClr val="000000">
                      <a:alpha val="43137"/>
                    </a:srgbClr>
                  </a:outerShdw>
                </a:effectLst>
              </a:rPr>
              <a:t>послідовність</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здійснення</a:t>
            </a:r>
            <a:r>
              <a:rPr lang="ru-RU" sz="2800" dirty="0">
                <a:solidFill>
                  <a:schemeClr val="accent5">
                    <a:lumMod val="60000"/>
                    <a:lumOff val="40000"/>
                  </a:schemeClr>
                </a:solidFill>
                <a:effectLst>
                  <a:outerShdw blurRad="38100" dist="38100" dir="2700000" algn="tl">
                    <a:srgbClr val="000000">
                      <a:alpha val="43137"/>
                    </a:srgbClr>
                  </a:outerShdw>
                </a:effectLst>
              </a:rPr>
              <a:t>.</a:t>
            </a:r>
            <a:br>
              <a:rPr lang="ru-RU" sz="2800" dirty="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7.4.	</a:t>
            </a:r>
            <a:r>
              <a:rPr lang="ru-RU" sz="2800" dirty="0" err="1">
                <a:solidFill>
                  <a:schemeClr val="accent5">
                    <a:lumMod val="60000"/>
                    <a:lumOff val="40000"/>
                  </a:schemeClr>
                </a:solidFill>
                <a:effectLst>
                  <a:outerShdw blurRad="38100" dist="38100" dir="2700000" algn="tl">
                    <a:srgbClr val="000000">
                      <a:alpha val="43137"/>
                    </a:srgbClr>
                  </a:outerShdw>
                </a:effectLst>
              </a:rPr>
              <a:t>Сіткове</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планування</a:t>
            </a:r>
            <a:r>
              <a:rPr lang="ru-RU" sz="2800" dirty="0">
                <a:solidFill>
                  <a:schemeClr val="accent5">
                    <a:lumMod val="60000"/>
                    <a:lumOff val="40000"/>
                  </a:schemeClr>
                </a:solidFill>
                <a:effectLst>
                  <a:outerShdw blurRad="38100" dist="38100" dir="2700000" algn="tl">
                    <a:srgbClr val="000000">
                      <a:alpha val="43137"/>
                    </a:srgbClr>
                  </a:outerShdw>
                </a:effectLst>
              </a:rPr>
              <a:t> проекту.</a:t>
            </a:r>
            <a:br>
              <a:rPr lang="ru-RU" sz="2800" dirty="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7.5.	</a:t>
            </a:r>
            <a:r>
              <a:rPr lang="ru-RU" sz="2800" dirty="0" err="1">
                <a:solidFill>
                  <a:schemeClr val="accent5">
                    <a:lumMod val="60000"/>
                    <a:lumOff val="40000"/>
                  </a:schemeClr>
                </a:solidFill>
                <a:effectLst>
                  <a:outerShdw blurRad="38100" dist="38100" dir="2700000" algn="tl">
                    <a:srgbClr val="000000">
                      <a:alpha val="43137"/>
                    </a:srgbClr>
                  </a:outerShdw>
                </a:effectLst>
              </a:rPr>
              <a:t>Календарне</a:t>
            </a:r>
            <a:r>
              <a:rPr lang="ru-RU" sz="2800" dirty="0">
                <a:solidFill>
                  <a:schemeClr val="accent5">
                    <a:lumMod val="60000"/>
                    <a:lumOff val="40000"/>
                  </a:schemeClr>
                </a:solidFill>
                <a:effectLst>
                  <a:outerShdw blurRad="38100" dist="38100" dir="2700000" algn="tl">
                    <a:srgbClr val="000000">
                      <a:alpha val="43137"/>
                    </a:srgbClr>
                  </a:outerShdw>
                </a:effectLst>
              </a:rPr>
              <a:t> </a:t>
            </a:r>
            <a:r>
              <a:rPr lang="ru-RU" sz="2800" dirty="0" err="1">
                <a:solidFill>
                  <a:schemeClr val="accent5">
                    <a:lumMod val="60000"/>
                    <a:lumOff val="40000"/>
                  </a:schemeClr>
                </a:solidFill>
                <a:effectLst>
                  <a:outerShdw blurRad="38100" dist="38100" dir="2700000" algn="tl">
                    <a:srgbClr val="000000">
                      <a:alpha val="43137"/>
                    </a:srgbClr>
                  </a:outerShdw>
                </a:effectLst>
              </a:rPr>
              <a:t>планування</a:t>
            </a:r>
            <a:r>
              <a:rPr lang="ru-RU" sz="2800" dirty="0">
                <a:solidFill>
                  <a:schemeClr val="accent5">
                    <a:lumMod val="60000"/>
                    <a:lumOff val="40000"/>
                  </a:schemeClr>
                </a:solidFill>
                <a:effectLst>
                  <a:outerShdw blurRad="38100" dist="38100" dir="2700000" algn="tl">
                    <a:srgbClr val="000000">
                      <a:alpha val="43137"/>
                    </a:srgbClr>
                  </a:outerShdw>
                </a:effectLst>
              </a:rPr>
              <a:t> проекту.</a:t>
            </a:r>
            <a:br>
              <a:rPr lang="ru-RU" sz="2800" dirty="0">
                <a:solidFill>
                  <a:schemeClr val="accent5">
                    <a:lumMod val="60000"/>
                    <a:lumOff val="40000"/>
                  </a:schemeClr>
                </a:solidFill>
                <a:effectLst>
                  <a:outerShdw blurRad="38100" dist="38100" dir="2700000" algn="tl">
                    <a:srgbClr val="000000">
                      <a:alpha val="43137"/>
                    </a:srgbClr>
                  </a:outerShdw>
                </a:effectLst>
              </a:rPr>
            </a:br>
            <a:r>
              <a:rPr lang="ru-RU" sz="2800" dirty="0">
                <a:solidFill>
                  <a:schemeClr val="accent5">
                    <a:lumMod val="60000"/>
                    <a:lumOff val="40000"/>
                  </a:schemeClr>
                </a:solidFill>
                <a:effectLst>
                  <a:outerShdw blurRad="38100" dist="38100" dir="2700000" algn="tl">
                    <a:srgbClr val="000000">
                      <a:alpha val="43137"/>
                    </a:srgbClr>
                  </a:outerShdw>
                </a:effectLst>
              </a:rPr>
              <a:t>7.6.	</a:t>
            </a:r>
            <a:r>
              <a:rPr lang="ru-RU" sz="2800" dirty="0" err="1">
                <a:solidFill>
                  <a:schemeClr val="accent5">
                    <a:lumMod val="60000"/>
                    <a:lumOff val="40000"/>
                  </a:schemeClr>
                </a:solidFill>
                <a:effectLst>
                  <a:outerShdw blurRad="38100" dist="38100" dir="2700000" algn="tl">
                    <a:srgbClr val="000000">
                      <a:alpha val="43137"/>
                    </a:srgbClr>
                  </a:outerShdw>
                </a:effectLst>
              </a:rPr>
              <a:t>Оптимізація</a:t>
            </a:r>
            <a:r>
              <a:rPr lang="ru-RU" sz="2800" dirty="0">
                <a:solidFill>
                  <a:schemeClr val="accent5">
                    <a:lumMod val="60000"/>
                    <a:lumOff val="40000"/>
                  </a:schemeClr>
                </a:solidFill>
                <a:effectLst>
                  <a:outerShdw blurRad="38100" dist="38100" dir="2700000" algn="tl">
                    <a:srgbClr val="000000">
                      <a:alpha val="43137"/>
                    </a:srgbClr>
                  </a:outerShdw>
                </a:effectLst>
              </a:rPr>
              <a:t> проекту.</a:t>
            </a:r>
            <a:br>
              <a:rPr lang="ru-RU" sz="2800" dirty="0">
                <a:solidFill>
                  <a:schemeClr val="accent5">
                    <a:lumMod val="60000"/>
                    <a:lumOff val="40000"/>
                  </a:schemeClr>
                </a:solidFill>
                <a:effectLst>
                  <a:outerShdw blurRad="38100" dist="38100" dir="2700000" algn="tl">
                    <a:srgbClr val="000000">
                      <a:alpha val="43137"/>
                    </a:srgbClr>
                  </a:outerShdw>
                </a:effectLst>
              </a:rPr>
            </a:br>
            <a:r>
              <a:rPr lang="uk-UA" sz="2800" dirty="0" smtClean="0">
                <a:solidFill>
                  <a:schemeClr val="accent5">
                    <a:lumMod val="60000"/>
                    <a:lumOff val="40000"/>
                  </a:schemeClr>
                </a:solidFill>
                <a:effectLst>
                  <a:outerShdw blurRad="38100" dist="38100" dir="2700000" algn="tl">
                    <a:srgbClr val="000000">
                      <a:alpha val="43137"/>
                    </a:srgbClr>
                  </a:outerShdw>
                </a:effectLst>
              </a:rPr>
              <a:t>.</a:t>
            </a:r>
            <a:br>
              <a:rPr lang="uk-UA" sz="2800" dirty="0" smtClean="0">
                <a:solidFill>
                  <a:schemeClr val="accent5">
                    <a:lumMod val="60000"/>
                    <a:lumOff val="40000"/>
                  </a:schemeClr>
                </a:solidFill>
                <a:effectLst>
                  <a:outerShdw blurRad="38100" dist="38100" dir="2700000" algn="tl">
                    <a:srgbClr val="000000">
                      <a:alpha val="43137"/>
                    </a:srgbClr>
                  </a:outerShdw>
                </a:effectLst>
              </a:rPr>
            </a:br>
            <a:r>
              <a:rPr lang="uk-UA" sz="2800" dirty="0" smtClean="0">
                <a:solidFill>
                  <a:schemeClr val="accent5">
                    <a:lumMod val="60000"/>
                    <a:lumOff val="40000"/>
                  </a:schemeClr>
                </a:solidFill>
                <a:effectLst>
                  <a:outerShdw blurRad="38100" dist="38100" dir="2700000" algn="tl">
                    <a:srgbClr val="000000">
                      <a:alpha val="43137"/>
                    </a:srgbClr>
                  </a:outerShdw>
                </a:effectLst>
              </a:rPr>
              <a:t/>
            </a:r>
            <a:br>
              <a:rPr lang="uk-UA" sz="2800" dirty="0" smtClean="0">
                <a:solidFill>
                  <a:schemeClr val="accent5">
                    <a:lumMod val="60000"/>
                    <a:lumOff val="40000"/>
                  </a:schemeClr>
                </a:solidFill>
                <a:effectLst>
                  <a:outerShdw blurRad="38100" dist="38100" dir="2700000" algn="tl">
                    <a:srgbClr val="000000">
                      <a:alpha val="43137"/>
                    </a:srgbClr>
                  </a:outerShdw>
                </a:effectLst>
              </a:rPr>
            </a:br>
            <a:r>
              <a:rPr lang="ru-RU" sz="2800" dirty="0" smtClean="0">
                <a:solidFill>
                  <a:schemeClr val="accent5">
                    <a:lumMod val="60000"/>
                    <a:lumOff val="40000"/>
                  </a:schemeClr>
                </a:solidFill>
                <a:effectLst>
                  <a:outerShdw blurRad="38100" dist="38100" dir="2700000" algn="tl">
                    <a:srgbClr val="000000">
                      <a:alpha val="43137"/>
                    </a:srgbClr>
                  </a:outerShdw>
                </a:effectLst>
              </a:rPr>
              <a:t>.</a:t>
            </a:r>
            <a:endParaRPr lang="ru-RU" sz="2800" dirty="0">
              <a:solidFill>
                <a:schemeClr val="accent5">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86320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404664"/>
            <a:ext cx="7125113" cy="72008"/>
          </a:xfrm>
        </p:spPr>
        <p:txBody>
          <a:bodyPr/>
          <a:lstStyle/>
          <a:p>
            <a:pPr algn="ctr"/>
            <a:r>
              <a:rPr lang="uk-UA" sz="4800" b="1" dirty="0" smtClean="0">
                <a:solidFill>
                  <a:schemeClr val="accent5">
                    <a:lumMod val="60000"/>
                    <a:lumOff val="40000"/>
                  </a:schemeClr>
                </a:solidFill>
                <a:effectLst>
                  <a:outerShdw blurRad="38100" dist="38100" dir="2700000" algn="tl">
                    <a:srgbClr val="000000">
                      <a:alpha val="43137"/>
                    </a:srgbClr>
                  </a:outerShdw>
                </a:effectLst>
              </a:rPr>
              <a:t>.</a:t>
            </a:r>
            <a:endParaRPr lang="uk-UA" sz="4800" b="1" dirty="0">
              <a:solidFill>
                <a:schemeClr val="accent5">
                  <a:lumMod val="60000"/>
                  <a:lumOff val="40000"/>
                </a:schemeClr>
              </a:solidFill>
              <a:effectLst>
                <a:outerShdw blurRad="38100" dist="38100" dir="2700000" algn="tl">
                  <a:srgbClr val="000000">
                    <a:alpha val="43137"/>
                  </a:srgbClr>
                </a:outerShdw>
              </a:effectLst>
            </a:endParaRPr>
          </a:p>
        </p:txBody>
      </p:sp>
      <p:sp>
        <p:nvSpPr>
          <p:cNvPr id="4" name="Прямоугольник 3"/>
          <p:cNvSpPr/>
          <p:nvPr/>
        </p:nvSpPr>
        <p:spPr>
          <a:xfrm>
            <a:off x="395536" y="692696"/>
            <a:ext cx="8590704" cy="5355312"/>
          </a:xfrm>
          <a:prstGeom prst="rect">
            <a:avLst/>
          </a:prstGeom>
        </p:spPr>
        <p:txBody>
          <a:bodyPr wrap="square">
            <a:spAutoFit/>
          </a:bodyPr>
          <a:lstStyle/>
          <a:p>
            <a:r>
              <a:rPr lang="uk-UA" b="1" dirty="0"/>
              <a:t>Завдання </a:t>
            </a:r>
            <a:endParaRPr lang="ru-RU" b="1" dirty="0"/>
          </a:p>
          <a:p>
            <a:pPr lvl="0"/>
            <a:r>
              <a:rPr lang="uk-UA" dirty="0"/>
              <a:t>	</a:t>
            </a:r>
            <a:r>
              <a:rPr lang="uk-UA" dirty="0" smtClean="0"/>
              <a:t>Структура </a:t>
            </a:r>
            <a:r>
              <a:rPr lang="uk-UA" dirty="0"/>
              <a:t>проекту повинна відповідати таким вимогам:</a:t>
            </a:r>
          </a:p>
          <a:p>
            <a:pPr lvl="0"/>
            <a:r>
              <a:rPr lang="uk-UA" dirty="0"/>
              <a:t>1)	кожний рівень ієрархії повинен мати закінчений вигляд або охоплювати всю суму частин проекту, представлених на даному рівні деталізації;</a:t>
            </a:r>
          </a:p>
          <a:p>
            <a:pPr lvl="0"/>
            <a:r>
              <a:rPr lang="uk-UA" dirty="0"/>
              <a:t>2)	сума характеристик елементів проекту на кожному рівні ієрархії структури повинна бути однаковою;</a:t>
            </a:r>
          </a:p>
          <a:p>
            <a:pPr lvl="0"/>
            <a:r>
              <a:rPr lang="uk-UA" dirty="0"/>
              <a:t>3)	нижній рівень декомпозиції проекту повинен містити елементи (модулі), на основі яких можуть бути чітко визначені всі дані, необхідні та достатні для управління проектами (функціональні характеристики, обсяги робіт, вартість, необхідні ресурси, виконавці, зв’язки з іншими елементами і т. ін.);</a:t>
            </a:r>
          </a:p>
          <a:p>
            <a:pPr lvl="0"/>
            <a:r>
              <a:rPr lang="uk-UA" dirty="0"/>
              <a:t>4)	кожний рівень ієрархії повинен мати закінчений вигляд або охоплювати всю суму частин проекту, представлених на даному рівні деталізації; </a:t>
            </a:r>
            <a:r>
              <a:rPr lang="uk-UA" dirty="0" smtClean="0"/>
              <a:t>сума </a:t>
            </a:r>
            <a:r>
              <a:rPr lang="ru-RU" dirty="0"/>
              <a:t>характеристик </a:t>
            </a:r>
            <a:r>
              <a:rPr lang="ru-RU" dirty="0" err="1"/>
              <a:t>елементів</a:t>
            </a:r>
            <a:r>
              <a:rPr lang="ru-RU" dirty="0"/>
              <a:t> проекту на кожному </a:t>
            </a:r>
            <a:r>
              <a:rPr lang="ru-RU" dirty="0" err="1"/>
              <a:t>рівні</a:t>
            </a:r>
            <a:r>
              <a:rPr lang="ru-RU" dirty="0"/>
              <a:t> </a:t>
            </a:r>
            <a:r>
              <a:rPr lang="ru-RU" dirty="0" err="1"/>
              <a:t>ієрархії</a:t>
            </a:r>
            <a:r>
              <a:rPr lang="ru-RU" dirty="0"/>
              <a:t> </a:t>
            </a:r>
            <a:r>
              <a:rPr lang="ru-RU" dirty="0" err="1"/>
              <a:t>структури</a:t>
            </a:r>
            <a:r>
              <a:rPr lang="ru-RU" dirty="0"/>
              <a:t> повинна бути </a:t>
            </a:r>
            <a:r>
              <a:rPr lang="ru-RU" dirty="0" err="1"/>
              <a:t>однаковою;нижній</a:t>
            </a:r>
            <a:r>
              <a:rPr lang="ru-RU" dirty="0"/>
              <a:t> </a:t>
            </a:r>
            <a:r>
              <a:rPr lang="ru-RU" dirty="0" err="1"/>
              <a:t>рівень</a:t>
            </a:r>
            <a:r>
              <a:rPr lang="ru-RU" dirty="0"/>
              <a:t> </a:t>
            </a:r>
            <a:r>
              <a:rPr lang="ru-RU" dirty="0" err="1"/>
              <a:t>декомпозиції</a:t>
            </a:r>
            <a:r>
              <a:rPr lang="ru-RU" dirty="0"/>
              <a:t> проекту повинен </a:t>
            </a:r>
            <a:r>
              <a:rPr lang="ru-RU" dirty="0" err="1"/>
              <a:t>містити</a:t>
            </a:r>
            <a:r>
              <a:rPr lang="ru-RU" dirty="0"/>
              <a:t> </a:t>
            </a:r>
            <a:r>
              <a:rPr lang="ru-RU" dirty="0" err="1"/>
              <a:t>елементи</a:t>
            </a:r>
            <a:r>
              <a:rPr lang="ru-RU" dirty="0"/>
              <a:t> (</a:t>
            </a:r>
            <a:r>
              <a:rPr lang="ru-RU" dirty="0" err="1"/>
              <a:t>модулі</a:t>
            </a:r>
            <a:r>
              <a:rPr lang="ru-RU" dirty="0"/>
              <a:t>), на </a:t>
            </a:r>
            <a:r>
              <a:rPr lang="ru-RU" dirty="0" err="1"/>
              <a:t>основі</a:t>
            </a:r>
            <a:r>
              <a:rPr lang="ru-RU" dirty="0"/>
              <a:t> </a:t>
            </a:r>
            <a:r>
              <a:rPr lang="ru-RU" dirty="0" err="1"/>
              <a:t>яких</a:t>
            </a:r>
            <a:r>
              <a:rPr lang="ru-RU" dirty="0"/>
              <a:t> </a:t>
            </a:r>
            <a:r>
              <a:rPr lang="ru-RU" dirty="0" err="1"/>
              <a:t>можуть</a:t>
            </a:r>
            <a:r>
              <a:rPr lang="ru-RU" dirty="0"/>
              <a:t> бути </a:t>
            </a:r>
            <a:r>
              <a:rPr lang="ru-RU" dirty="0" err="1"/>
              <a:t>чітко</a:t>
            </a:r>
            <a:r>
              <a:rPr lang="ru-RU" dirty="0"/>
              <a:t> </a:t>
            </a:r>
            <a:r>
              <a:rPr lang="ru-RU" dirty="0" err="1"/>
              <a:t>визначені</a:t>
            </a:r>
            <a:r>
              <a:rPr lang="ru-RU" dirty="0"/>
              <a:t> </a:t>
            </a:r>
            <a:r>
              <a:rPr lang="ru-RU" dirty="0" err="1"/>
              <a:t>всі</a:t>
            </a:r>
            <a:r>
              <a:rPr lang="ru-RU" dirty="0"/>
              <a:t> </a:t>
            </a:r>
            <a:r>
              <a:rPr lang="ru-RU" dirty="0" err="1"/>
              <a:t>дані</a:t>
            </a:r>
            <a:r>
              <a:rPr lang="ru-RU" dirty="0"/>
              <a:t>, </a:t>
            </a:r>
            <a:r>
              <a:rPr lang="ru-RU" dirty="0" err="1"/>
              <a:t>необхідні</a:t>
            </a:r>
            <a:r>
              <a:rPr lang="ru-RU" dirty="0"/>
              <a:t> та </a:t>
            </a:r>
            <a:r>
              <a:rPr lang="ru-RU" dirty="0" err="1"/>
              <a:t>достатні</a:t>
            </a:r>
            <a:r>
              <a:rPr lang="ru-RU" dirty="0"/>
              <a:t> для </a:t>
            </a:r>
            <a:r>
              <a:rPr lang="ru-RU" dirty="0" err="1"/>
              <a:t>управління</a:t>
            </a:r>
            <a:r>
              <a:rPr lang="ru-RU" dirty="0"/>
              <a:t> проектами</a:t>
            </a:r>
            <a:endParaRPr lang="uk-UA" dirty="0"/>
          </a:p>
        </p:txBody>
      </p:sp>
    </p:spTree>
    <p:extLst>
      <p:ext uri="{BB962C8B-B14F-4D97-AF65-F5344CB8AC3E}">
        <p14:creationId xmlns:p14="http://schemas.microsoft.com/office/powerpoint/2010/main" val="1486381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404664"/>
            <a:ext cx="7125113" cy="72008"/>
          </a:xfrm>
        </p:spPr>
        <p:txBody>
          <a:bodyPr/>
          <a:lstStyle/>
          <a:p>
            <a:pPr algn="ctr"/>
            <a:r>
              <a:rPr lang="uk-UA" sz="4800" b="1" dirty="0" smtClean="0">
                <a:solidFill>
                  <a:schemeClr val="accent5">
                    <a:lumMod val="60000"/>
                    <a:lumOff val="40000"/>
                  </a:schemeClr>
                </a:solidFill>
                <a:effectLst>
                  <a:outerShdw blurRad="38100" dist="38100" dir="2700000" algn="tl">
                    <a:srgbClr val="000000">
                      <a:alpha val="43137"/>
                    </a:srgbClr>
                  </a:outerShdw>
                </a:effectLst>
              </a:rPr>
              <a:t>.</a:t>
            </a:r>
            <a:endParaRPr lang="uk-UA" sz="4800" b="1" dirty="0">
              <a:solidFill>
                <a:schemeClr val="accent5">
                  <a:lumMod val="60000"/>
                  <a:lumOff val="40000"/>
                </a:schemeClr>
              </a:solidFill>
              <a:effectLst>
                <a:outerShdw blurRad="38100" dist="38100" dir="2700000" algn="tl">
                  <a:srgbClr val="000000">
                    <a:alpha val="43137"/>
                  </a:srgbClr>
                </a:outerShdw>
              </a:effectLst>
            </a:endParaRPr>
          </a:p>
        </p:txBody>
      </p:sp>
      <p:sp>
        <p:nvSpPr>
          <p:cNvPr id="4" name="Прямоугольник 3"/>
          <p:cNvSpPr/>
          <p:nvPr/>
        </p:nvSpPr>
        <p:spPr>
          <a:xfrm>
            <a:off x="395536" y="692696"/>
            <a:ext cx="8590704" cy="4801314"/>
          </a:xfrm>
          <a:prstGeom prst="rect">
            <a:avLst/>
          </a:prstGeom>
        </p:spPr>
        <p:txBody>
          <a:bodyPr wrap="square">
            <a:spAutoFit/>
          </a:bodyPr>
          <a:lstStyle/>
          <a:p>
            <a:r>
              <a:rPr lang="uk-UA" b="1" dirty="0"/>
              <a:t>Завдання </a:t>
            </a:r>
            <a:endParaRPr lang="ru-RU" b="1" dirty="0"/>
          </a:p>
          <a:p>
            <a:pPr lvl="0"/>
            <a:r>
              <a:rPr lang="uk-UA" dirty="0"/>
              <a:t>	</a:t>
            </a:r>
            <a:r>
              <a:rPr lang="uk-UA" dirty="0" smtClean="0"/>
              <a:t>Структуризація </a:t>
            </a:r>
            <a:r>
              <a:rPr lang="uk-UA" dirty="0"/>
              <a:t>проекту – досить складний процес, оскільки він повинен враховувати …</a:t>
            </a:r>
          </a:p>
          <a:p>
            <a:pPr lvl="0"/>
            <a:r>
              <a:rPr lang="uk-UA" dirty="0"/>
              <a:t>1)	стадії й етапи життєвого циклу; організаційну структуру управління; ресурси на розробку й реалізацію; умови зовнішнього й внутрішнього середовища, у яких здійснюється розробка і реалізація проекту;</a:t>
            </a:r>
          </a:p>
          <a:p>
            <a:pPr lvl="0"/>
            <a:r>
              <a:rPr lang="uk-UA" dirty="0"/>
              <a:t>2)	організаційну структуру управління; ресурси на розробку й реалізацію; умови зовнішнього й внутрішнього середовища, у яких здійснюється розробка і реалізація проекту;</a:t>
            </a:r>
          </a:p>
          <a:p>
            <a:pPr lvl="0"/>
            <a:r>
              <a:rPr lang="uk-UA" dirty="0"/>
              <a:t>3)	результати проекту; ресурси на розробку й реалізацію; умови зовнішнього й внутрішнього середовища, у яких здійснюється розробка і реалізація проекту й багато інших факторів;</a:t>
            </a:r>
          </a:p>
          <a:p>
            <a:pPr lvl="0"/>
            <a:r>
              <a:rPr lang="uk-UA" dirty="0"/>
              <a:t>4)	результати проекту; стадії й етапи життєвого циклу; організаційну структуру управління; ресурси на розробку й реалізацію; умови зовнішнього й внутрішнього середовища, у яких здійснюється розробка і реалізація проекту й багато інших факторів.</a:t>
            </a:r>
          </a:p>
        </p:txBody>
      </p:sp>
    </p:spTree>
    <p:extLst>
      <p:ext uri="{BB962C8B-B14F-4D97-AF65-F5344CB8AC3E}">
        <p14:creationId xmlns:p14="http://schemas.microsoft.com/office/powerpoint/2010/main" val="1517651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404664"/>
            <a:ext cx="7125113" cy="72008"/>
          </a:xfrm>
        </p:spPr>
        <p:txBody>
          <a:bodyPr/>
          <a:lstStyle/>
          <a:p>
            <a:pPr algn="ctr"/>
            <a:r>
              <a:rPr lang="uk-UA" sz="4800" b="1" dirty="0" smtClean="0">
                <a:solidFill>
                  <a:schemeClr val="accent5">
                    <a:lumMod val="60000"/>
                    <a:lumOff val="40000"/>
                  </a:schemeClr>
                </a:solidFill>
                <a:effectLst>
                  <a:outerShdw blurRad="38100" dist="38100" dir="2700000" algn="tl">
                    <a:srgbClr val="000000">
                      <a:alpha val="43137"/>
                    </a:srgbClr>
                  </a:outerShdw>
                </a:effectLst>
              </a:rPr>
              <a:t>.</a:t>
            </a:r>
            <a:endParaRPr lang="uk-UA" sz="4800" b="1" dirty="0">
              <a:solidFill>
                <a:schemeClr val="accent5">
                  <a:lumMod val="60000"/>
                  <a:lumOff val="40000"/>
                </a:schemeClr>
              </a:solidFill>
              <a:effectLst>
                <a:outerShdw blurRad="38100" dist="38100" dir="2700000" algn="tl">
                  <a:srgbClr val="000000">
                    <a:alpha val="43137"/>
                  </a:srgbClr>
                </a:outerShdw>
              </a:effectLst>
            </a:endParaRPr>
          </a:p>
        </p:txBody>
      </p:sp>
      <p:sp>
        <p:nvSpPr>
          <p:cNvPr id="4" name="Прямоугольник 3"/>
          <p:cNvSpPr/>
          <p:nvPr/>
        </p:nvSpPr>
        <p:spPr>
          <a:xfrm>
            <a:off x="395536" y="692696"/>
            <a:ext cx="8590704" cy="7294305"/>
          </a:xfrm>
          <a:prstGeom prst="rect">
            <a:avLst/>
          </a:prstGeom>
        </p:spPr>
        <p:txBody>
          <a:bodyPr wrap="square">
            <a:spAutoFit/>
          </a:bodyPr>
          <a:lstStyle/>
          <a:p>
            <a:r>
              <a:rPr lang="uk-UA" b="1" dirty="0"/>
              <a:t>Завдання </a:t>
            </a:r>
            <a:endParaRPr lang="ru-RU" b="1" dirty="0"/>
          </a:p>
          <a:p>
            <a:pPr lvl="0"/>
            <a:r>
              <a:rPr lang="uk-UA" dirty="0"/>
              <a:t>	</a:t>
            </a:r>
            <a:r>
              <a:rPr lang="uk-UA" dirty="0" smtClean="0"/>
              <a:t>Існують </a:t>
            </a:r>
            <a:r>
              <a:rPr lang="uk-UA" dirty="0"/>
              <a:t>такі підходи до структуризації проекту:</a:t>
            </a:r>
          </a:p>
          <a:p>
            <a:pPr lvl="0"/>
            <a:r>
              <a:rPr lang="uk-UA" dirty="0"/>
              <a:t>1)	за життєвим циклом проекту; за компонентами продукту; функціональний підхід; географічний підхід; за відповідальністю;</a:t>
            </a:r>
          </a:p>
          <a:p>
            <a:pPr marL="342900" lvl="0" indent="-342900">
              <a:buAutoNum type="arabicParenR" startAt="2"/>
            </a:pPr>
            <a:r>
              <a:rPr lang="uk-UA" dirty="0" smtClean="0"/>
              <a:t>за </a:t>
            </a:r>
            <a:r>
              <a:rPr lang="uk-UA" dirty="0"/>
              <a:t>життєвим циклом проекту; функціональний підхід; географічний підхід; за відповідальністю</a:t>
            </a:r>
            <a:r>
              <a:rPr lang="uk-UA" dirty="0" smtClean="0"/>
              <a:t>;</a:t>
            </a:r>
          </a:p>
          <a:p>
            <a:pPr marL="342900" lvl="0" indent="-342900">
              <a:buAutoNum type="arabicParenR" startAt="2"/>
            </a:pPr>
            <a:r>
              <a:rPr lang="ru-RU" dirty="0"/>
              <a:t>3)	за </a:t>
            </a:r>
            <a:r>
              <a:rPr lang="ru-RU" dirty="0" err="1"/>
              <a:t>життєвим</a:t>
            </a:r>
            <a:r>
              <a:rPr lang="ru-RU" dirty="0"/>
              <a:t> циклом проекту; за компонентами продукту; </a:t>
            </a:r>
            <a:r>
              <a:rPr lang="ru-RU" dirty="0" err="1"/>
              <a:t>географічний</a:t>
            </a:r>
            <a:r>
              <a:rPr lang="ru-RU" dirty="0"/>
              <a:t> </a:t>
            </a:r>
            <a:r>
              <a:rPr lang="ru-RU" dirty="0" err="1"/>
              <a:t>підхід</a:t>
            </a:r>
            <a:r>
              <a:rPr lang="ru-RU" dirty="0"/>
              <a:t>; за </a:t>
            </a:r>
            <a:r>
              <a:rPr lang="ru-RU" dirty="0" err="1"/>
              <a:t>відповідальністю</a:t>
            </a:r>
            <a:r>
              <a:rPr lang="ru-RU" dirty="0"/>
              <a:t>;</a:t>
            </a:r>
          </a:p>
          <a:p>
            <a:pPr marL="342900" lvl="0" indent="-342900">
              <a:buAutoNum type="arabicParenR" startAt="2"/>
            </a:pPr>
            <a:r>
              <a:rPr lang="ru-RU" dirty="0"/>
              <a:t>4)	за </a:t>
            </a:r>
            <a:r>
              <a:rPr lang="ru-RU" dirty="0" err="1"/>
              <a:t>життєвим</a:t>
            </a:r>
            <a:r>
              <a:rPr lang="ru-RU" dirty="0"/>
              <a:t> циклом проекту; за компонентами продукту; </a:t>
            </a:r>
            <a:r>
              <a:rPr lang="ru-RU" dirty="0" err="1"/>
              <a:t>функціональний</a:t>
            </a:r>
            <a:r>
              <a:rPr lang="ru-RU" dirty="0"/>
              <a:t> </a:t>
            </a:r>
            <a:r>
              <a:rPr lang="ru-RU" dirty="0" err="1"/>
              <a:t>підхід</a:t>
            </a:r>
            <a:r>
              <a:rPr lang="ru-RU" dirty="0"/>
              <a:t>; </a:t>
            </a:r>
            <a:r>
              <a:rPr lang="ru-RU" dirty="0" err="1"/>
              <a:t>географічний</a:t>
            </a:r>
            <a:r>
              <a:rPr lang="ru-RU" dirty="0"/>
              <a:t> </a:t>
            </a:r>
            <a:r>
              <a:rPr lang="ru-RU" dirty="0" err="1"/>
              <a:t>підхід</a:t>
            </a:r>
            <a:endParaRPr lang="ru-RU" dirty="0"/>
          </a:p>
          <a:p>
            <a:pPr lvl="0"/>
            <a:endParaRPr lang="uk-UA" dirty="0" smtClean="0"/>
          </a:p>
          <a:p>
            <a:pPr lvl="0" indent="895350"/>
            <a:r>
              <a:rPr lang="uk-UA" dirty="0" smtClean="0"/>
              <a:t>Одна </a:t>
            </a:r>
            <a:r>
              <a:rPr lang="uk-UA" dirty="0"/>
              <a:t>з форм графічного відображення змісту робіт і тривалості виконання планів і довгострокових комплексів проектних, планових, організаційних та інших видів діяльності підприємства, яка забезпечує подальшу оптимізацію розробленого графіка на основі економіко-математичних методів та комп’ютерної техніки.</a:t>
            </a:r>
          </a:p>
          <a:p>
            <a:pPr lvl="0"/>
            <a:r>
              <a:rPr lang="uk-UA" dirty="0"/>
              <a:t>1)	календарний графік;</a:t>
            </a:r>
          </a:p>
          <a:p>
            <a:pPr lvl="0"/>
            <a:r>
              <a:rPr lang="uk-UA" dirty="0"/>
              <a:t>2)	сіткове планування;</a:t>
            </a:r>
          </a:p>
          <a:p>
            <a:pPr lvl="0"/>
            <a:r>
              <a:rPr lang="uk-UA" dirty="0"/>
              <a:t>3)	структуризація проекту;</a:t>
            </a:r>
          </a:p>
          <a:p>
            <a:pPr lvl="0"/>
            <a:r>
              <a:rPr lang="uk-UA" dirty="0"/>
              <a:t>4)	організаційна структура проекту</a:t>
            </a:r>
          </a:p>
          <a:p>
            <a:pPr lvl="0"/>
            <a:endParaRPr lang="uk-UA" dirty="0" smtClean="0"/>
          </a:p>
          <a:p>
            <a:pPr lvl="0"/>
            <a:endParaRPr lang="uk-UA" dirty="0" smtClean="0"/>
          </a:p>
          <a:p>
            <a:pPr lvl="0"/>
            <a:endParaRPr lang="uk-UA" dirty="0"/>
          </a:p>
          <a:p>
            <a:pPr lvl="0"/>
            <a:r>
              <a:rPr lang="uk-UA" dirty="0" smtClean="0"/>
              <a:t>\</a:t>
            </a:r>
          </a:p>
          <a:p>
            <a:pPr lvl="0"/>
            <a:endParaRPr lang="uk-UA" dirty="0"/>
          </a:p>
          <a:p>
            <a:pPr lvl="0"/>
            <a:r>
              <a:rPr lang="uk-UA" dirty="0" smtClean="0"/>
              <a:t>.</a:t>
            </a:r>
            <a:endParaRPr lang="uk-UA" dirty="0"/>
          </a:p>
        </p:txBody>
      </p:sp>
    </p:spTree>
    <p:extLst>
      <p:ext uri="{BB962C8B-B14F-4D97-AF65-F5344CB8AC3E}">
        <p14:creationId xmlns:p14="http://schemas.microsoft.com/office/powerpoint/2010/main" val="390661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404664"/>
            <a:ext cx="7125113" cy="72008"/>
          </a:xfrm>
        </p:spPr>
        <p:txBody>
          <a:bodyPr/>
          <a:lstStyle/>
          <a:p>
            <a:pPr algn="ctr"/>
            <a:r>
              <a:rPr lang="uk-UA" sz="4800" b="1" dirty="0" smtClean="0">
                <a:solidFill>
                  <a:schemeClr val="accent5">
                    <a:lumMod val="60000"/>
                    <a:lumOff val="40000"/>
                  </a:schemeClr>
                </a:solidFill>
                <a:effectLst>
                  <a:outerShdw blurRad="38100" dist="38100" dir="2700000" algn="tl">
                    <a:srgbClr val="000000">
                      <a:alpha val="43137"/>
                    </a:srgbClr>
                  </a:outerShdw>
                </a:effectLst>
              </a:rPr>
              <a:t>.</a:t>
            </a:r>
            <a:endParaRPr lang="uk-UA" sz="4800" b="1" dirty="0">
              <a:solidFill>
                <a:schemeClr val="accent5">
                  <a:lumMod val="60000"/>
                  <a:lumOff val="40000"/>
                </a:schemeClr>
              </a:solidFill>
              <a:effectLst>
                <a:outerShdw blurRad="38100" dist="38100" dir="2700000" algn="tl">
                  <a:srgbClr val="000000">
                    <a:alpha val="43137"/>
                  </a:srgbClr>
                </a:outerShdw>
              </a:effectLst>
            </a:endParaRPr>
          </a:p>
        </p:txBody>
      </p:sp>
      <p:sp>
        <p:nvSpPr>
          <p:cNvPr id="4" name="Прямоугольник 3"/>
          <p:cNvSpPr/>
          <p:nvPr/>
        </p:nvSpPr>
        <p:spPr>
          <a:xfrm>
            <a:off x="395536" y="692696"/>
            <a:ext cx="8590704" cy="5078313"/>
          </a:xfrm>
          <a:prstGeom prst="rect">
            <a:avLst/>
          </a:prstGeom>
        </p:spPr>
        <p:txBody>
          <a:bodyPr wrap="square">
            <a:spAutoFit/>
          </a:bodyPr>
          <a:lstStyle/>
          <a:p>
            <a:r>
              <a:rPr lang="uk-UA" b="1" dirty="0"/>
              <a:t>Завдання </a:t>
            </a:r>
            <a:endParaRPr lang="ru-RU" b="1" dirty="0"/>
          </a:p>
          <a:p>
            <a:pPr lvl="0"/>
            <a:r>
              <a:rPr lang="uk-UA" dirty="0"/>
              <a:t>	</a:t>
            </a:r>
            <a:r>
              <a:rPr lang="uk-UA" dirty="0" smtClean="0"/>
              <a:t>Ієрархічна </a:t>
            </a:r>
            <a:r>
              <a:rPr lang="uk-UA" dirty="0"/>
              <a:t>структура, побудована з метою логічного розподілу усіх робіт із виконання проекту і подана у графічному вигляді – це …</a:t>
            </a:r>
          </a:p>
          <a:p>
            <a:pPr lvl="0" indent="804863"/>
            <a:r>
              <a:rPr lang="uk-UA" dirty="0"/>
              <a:t>1)	</a:t>
            </a:r>
            <a:r>
              <a:rPr lang="en-AU" dirty="0"/>
              <a:t>WBS;</a:t>
            </a:r>
          </a:p>
          <a:p>
            <a:pPr lvl="0" indent="804863"/>
            <a:r>
              <a:rPr lang="en-AU" dirty="0"/>
              <a:t>2)	OBS;</a:t>
            </a:r>
          </a:p>
          <a:p>
            <a:pPr lvl="0" indent="804863"/>
            <a:r>
              <a:rPr lang="en-AU" dirty="0"/>
              <a:t>3)	CBS;</a:t>
            </a:r>
          </a:p>
          <a:p>
            <a:pPr lvl="0" indent="804863"/>
            <a:r>
              <a:rPr lang="en-AU" dirty="0"/>
              <a:t>4)	FBS.</a:t>
            </a:r>
          </a:p>
          <a:p>
            <a:pPr lvl="0" indent="895350"/>
            <a:endParaRPr lang="uk-UA" dirty="0"/>
          </a:p>
          <a:p>
            <a:pPr lvl="0" indent="895350"/>
            <a:endParaRPr lang="uk-UA" dirty="0" smtClean="0"/>
          </a:p>
          <a:p>
            <a:pPr lvl="0" indent="895350"/>
            <a:r>
              <a:rPr lang="uk-UA" dirty="0" smtClean="0"/>
              <a:t>Мистецтво </a:t>
            </a:r>
            <a:r>
              <a:rPr lang="uk-UA" dirty="0"/>
              <a:t>розбиття проекту (структуризації) полягає в умілому поєднанні трьох різних структур:</a:t>
            </a:r>
          </a:p>
          <a:p>
            <a:pPr lvl="0" indent="895350"/>
            <a:r>
              <a:rPr lang="uk-UA" dirty="0"/>
              <a:t>1)	продукту, організації, ресурсів;</a:t>
            </a:r>
          </a:p>
          <a:p>
            <a:pPr lvl="0" indent="895350"/>
            <a:r>
              <a:rPr lang="uk-UA" dirty="0"/>
              <a:t>2)	ресурсів, робіт, продукту;</a:t>
            </a:r>
          </a:p>
          <a:p>
            <a:pPr lvl="0" indent="895350"/>
            <a:r>
              <a:rPr lang="uk-UA" dirty="0"/>
              <a:t>3)	процесу, продукту, ресурсів;</a:t>
            </a:r>
          </a:p>
          <a:p>
            <a:pPr lvl="0" indent="895350"/>
            <a:r>
              <a:rPr lang="uk-UA" dirty="0"/>
              <a:t>4)	процесу, продукту, організації.</a:t>
            </a:r>
          </a:p>
          <a:p>
            <a:pPr lvl="0"/>
            <a:endParaRPr lang="uk-UA" dirty="0" smtClean="0"/>
          </a:p>
          <a:p>
            <a:pPr lvl="0"/>
            <a:endParaRPr lang="uk-UA" dirty="0"/>
          </a:p>
        </p:txBody>
      </p:sp>
    </p:spTree>
    <p:extLst>
      <p:ext uri="{BB962C8B-B14F-4D97-AF65-F5344CB8AC3E}">
        <p14:creationId xmlns:p14="http://schemas.microsoft.com/office/powerpoint/2010/main" val="1171308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404664"/>
            <a:ext cx="7125113" cy="72008"/>
          </a:xfrm>
        </p:spPr>
        <p:txBody>
          <a:bodyPr/>
          <a:lstStyle/>
          <a:p>
            <a:pPr algn="ctr"/>
            <a:r>
              <a:rPr lang="uk-UA" sz="4800" b="1" dirty="0" smtClean="0">
                <a:solidFill>
                  <a:schemeClr val="accent5">
                    <a:lumMod val="60000"/>
                    <a:lumOff val="40000"/>
                  </a:schemeClr>
                </a:solidFill>
                <a:effectLst>
                  <a:outerShdw blurRad="38100" dist="38100" dir="2700000" algn="tl">
                    <a:srgbClr val="000000">
                      <a:alpha val="43137"/>
                    </a:srgbClr>
                  </a:outerShdw>
                </a:effectLst>
              </a:rPr>
              <a:t>.</a:t>
            </a:r>
            <a:endParaRPr lang="uk-UA" sz="4800" b="1" dirty="0">
              <a:solidFill>
                <a:schemeClr val="accent5">
                  <a:lumMod val="60000"/>
                  <a:lumOff val="40000"/>
                </a:schemeClr>
              </a:solidFill>
              <a:effectLst>
                <a:outerShdw blurRad="38100" dist="38100" dir="2700000" algn="tl">
                  <a:srgbClr val="000000">
                    <a:alpha val="43137"/>
                  </a:srgbClr>
                </a:outerShdw>
              </a:effectLst>
            </a:endParaRPr>
          </a:p>
        </p:txBody>
      </p:sp>
      <p:sp>
        <p:nvSpPr>
          <p:cNvPr id="4" name="Прямоугольник 3"/>
          <p:cNvSpPr/>
          <p:nvPr/>
        </p:nvSpPr>
        <p:spPr>
          <a:xfrm>
            <a:off x="395536" y="692696"/>
            <a:ext cx="8590704" cy="2400657"/>
          </a:xfrm>
          <a:prstGeom prst="rect">
            <a:avLst/>
          </a:prstGeom>
        </p:spPr>
        <p:txBody>
          <a:bodyPr wrap="square">
            <a:spAutoFit/>
          </a:bodyPr>
          <a:lstStyle/>
          <a:p>
            <a:r>
              <a:rPr lang="uk-UA" b="1" dirty="0"/>
              <a:t>Завдання </a:t>
            </a:r>
            <a:endParaRPr lang="ru-RU" b="1" dirty="0"/>
          </a:p>
          <a:p>
            <a:pPr lvl="0"/>
            <a:r>
              <a:rPr lang="uk-UA" dirty="0"/>
              <a:t>	</a:t>
            </a:r>
            <a:r>
              <a:rPr lang="uk-UA" sz="1400" dirty="0"/>
              <a:t>В сільськогосподарському підприємстві планується виконати певний комплекс агротехнічних робіт. Послідовність виконання запланованого комплексу робіт та їх тривалість наведені в </a:t>
            </a:r>
            <a:r>
              <a:rPr lang="uk-UA" sz="1400" dirty="0" smtClean="0"/>
              <a:t>таблиці. </a:t>
            </a:r>
            <a:r>
              <a:rPr lang="uk-UA" sz="1400" dirty="0"/>
              <a:t>Побудувати сітковий графік, знайти критичний шлях, визначити числові характеристики сіткової моделі</a:t>
            </a:r>
            <a:endParaRPr lang="uk-UA" sz="1400" dirty="0"/>
          </a:p>
          <a:p>
            <a:pPr lvl="0"/>
            <a:endParaRPr lang="uk-UA" dirty="0"/>
          </a:p>
          <a:p>
            <a:pPr lvl="0"/>
            <a:r>
              <a:rPr lang="uk-UA" dirty="0" smtClean="0"/>
              <a:t>\</a:t>
            </a:r>
          </a:p>
          <a:p>
            <a:pPr lvl="0"/>
            <a:endParaRPr lang="uk-UA" dirty="0"/>
          </a:p>
          <a:p>
            <a:pPr lvl="0"/>
            <a:r>
              <a:rPr lang="uk-UA" dirty="0" smtClean="0"/>
              <a:t>.</a:t>
            </a:r>
            <a:endParaRPr lang="uk-UA" dirty="0"/>
          </a:p>
        </p:txBody>
      </p:sp>
      <p:graphicFrame>
        <p:nvGraphicFramePr>
          <p:cNvPr id="3" name="Таблица 2"/>
          <p:cNvGraphicFramePr>
            <a:graphicFrameLocks noGrp="1"/>
          </p:cNvGraphicFramePr>
          <p:nvPr>
            <p:extLst>
              <p:ext uri="{D42A27DB-BD31-4B8C-83A1-F6EECF244321}">
                <p14:modId xmlns:p14="http://schemas.microsoft.com/office/powerpoint/2010/main" val="1308506709"/>
              </p:ext>
            </p:extLst>
          </p:nvPr>
        </p:nvGraphicFramePr>
        <p:xfrm>
          <a:off x="1586778" y="2204864"/>
          <a:ext cx="6208220" cy="4347977"/>
        </p:xfrm>
        <a:graphic>
          <a:graphicData uri="http://schemas.openxmlformats.org/drawingml/2006/table">
            <a:tbl>
              <a:tblPr firstRow="1" firstCol="1" lastRow="1" lastCol="1" bandRow="1" bandCol="1">
                <a:tableStyleId>{5C22544A-7EE6-4342-B048-85BDC9FD1C3A}</a:tableStyleId>
              </a:tblPr>
              <a:tblGrid>
                <a:gridCol w="1222897"/>
                <a:gridCol w="2274353"/>
                <a:gridCol w="2710970"/>
              </a:tblGrid>
              <a:tr h="314512">
                <a:tc>
                  <a:txBody>
                    <a:bodyPr/>
                    <a:lstStyle/>
                    <a:p>
                      <a:pPr marL="13970" algn="ctr">
                        <a:lnSpc>
                          <a:spcPts val="1230"/>
                        </a:lnSpc>
                        <a:spcAft>
                          <a:spcPts val="0"/>
                        </a:spcAft>
                      </a:pPr>
                      <a:r>
                        <a:rPr lang="uk-UA" sz="1200" dirty="0">
                          <a:effectLst/>
                        </a:rPr>
                        <a:t>№</a:t>
                      </a:r>
                      <a:endParaRPr lang="ru-RU" sz="1100" dirty="0">
                        <a:effectLst/>
                      </a:endParaRPr>
                    </a:p>
                    <a:p>
                      <a:pPr marL="528320" marR="514350" algn="ctr">
                        <a:lnSpc>
                          <a:spcPts val="1225"/>
                        </a:lnSpc>
                        <a:spcAft>
                          <a:spcPts val="0"/>
                        </a:spcAft>
                      </a:pPr>
                      <a:r>
                        <a:rPr lang="uk-UA" sz="1200" dirty="0">
                          <a:effectLst/>
                        </a:rPr>
                        <a:t>з/п</a:t>
                      </a:r>
                      <a:endParaRPr lang="ru-RU" sz="1100" dirty="0">
                        <a:effectLst/>
                        <a:latin typeface="Times New Roman"/>
                        <a:ea typeface="Times New Roman"/>
                        <a:cs typeface="Times New Roman"/>
                      </a:endParaRPr>
                    </a:p>
                  </a:txBody>
                  <a:tcPr marL="0" marR="0" marT="0" marB="0"/>
                </a:tc>
                <a:tc>
                  <a:txBody>
                    <a:bodyPr/>
                    <a:lstStyle/>
                    <a:p>
                      <a:pPr marL="927735">
                        <a:spcBef>
                          <a:spcPts val="545"/>
                        </a:spcBef>
                        <a:spcAft>
                          <a:spcPts val="0"/>
                        </a:spcAft>
                      </a:pPr>
                      <a:r>
                        <a:rPr lang="uk-UA" sz="1200" dirty="0">
                          <a:effectLst/>
                        </a:rPr>
                        <a:t>Події</a:t>
                      </a:r>
                      <a:endParaRPr lang="ru-RU" sz="1100" dirty="0">
                        <a:effectLst/>
                        <a:latin typeface="Times New Roman"/>
                        <a:ea typeface="Times New Roman"/>
                        <a:cs typeface="Times New Roman"/>
                      </a:endParaRPr>
                    </a:p>
                  </a:txBody>
                  <a:tcPr marL="0" marR="0" marT="0" marB="0"/>
                </a:tc>
                <a:tc>
                  <a:txBody>
                    <a:bodyPr/>
                    <a:lstStyle/>
                    <a:p>
                      <a:pPr marL="896620" marR="905510" algn="ctr">
                        <a:spcBef>
                          <a:spcPts val="545"/>
                        </a:spcBef>
                        <a:spcAft>
                          <a:spcPts val="0"/>
                        </a:spcAft>
                      </a:pPr>
                      <a:r>
                        <a:rPr lang="uk-UA" sz="1200">
                          <a:effectLst/>
                        </a:rPr>
                        <a:t>Час</a:t>
                      </a:r>
                      <a:r>
                        <a:rPr lang="uk-UA" sz="1200" spc="-15">
                          <a:effectLst/>
                        </a:rPr>
                        <a:t> </a:t>
                      </a:r>
                      <a:r>
                        <a:rPr lang="uk-UA" sz="1200">
                          <a:effectLst/>
                        </a:rPr>
                        <a:t>виконання</a:t>
                      </a:r>
                      <a:endParaRPr lang="ru-RU" sz="1100">
                        <a:effectLst/>
                        <a:latin typeface="Times New Roman"/>
                        <a:ea typeface="Times New Roman"/>
                        <a:cs typeface="Times New Roman"/>
                      </a:endParaRPr>
                    </a:p>
                  </a:txBody>
                  <a:tcPr marL="0" marR="0" marT="0" marB="0"/>
                </a:tc>
              </a:tr>
              <a:tr h="223242">
                <a:tc>
                  <a:txBody>
                    <a:bodyPr/>
                    <a:lstStyle/>
                    <a:p>
                      <a:pPr marL="595630">
                        <a:spcBef>
                          <a:spcPts val="185"/>
                        </a:spcBef>
                        <a:spcAft>
                          <a:spcPts val="0"/>
                        </a:spcAft>
                      </a:pPr>
                      <a:r>
                        <a:rPr lang="uk-UA" sz="1200">
                          <a:effectLst/>
                        </a:rPr>
                        <a:t>1</a:t>
                      </a:r>
                      <a:endParaRPr lang="ru-RU" sz="1100">
                        <a:effectLst/>
                        <a:latin typeface="Times New Roman"/>
                        <a:ea typeface="Times New Roman"/>
                        <a:cs typeface="Times New Roman"/>
                      </a:endParaRPr>
                    </a:p>
                  </a:txBody>
                  <a:tcPr marL="0" marR="0" marT="0" marB="0"/>
                </a:tc>
                <a:tc>
                  <a:txBody>
                    <a:bodyPr/>
                    <a:lstStyle/>
                    <a:p>
                      <a:pPr marL="964565">
                        <a:spcBef>
                          <a:spcPts val="185"/>
                        </a:spcBef>
                        <a:spcAft>
                          <a:spcPts val="0"/>
                        </a:spcAft>
                      </a:pPr>
                      <a:r>
                        <a:rPr lang="uk-UA" sz="1200">
                          <a:effectLst/>
                        </a:rPr>
                        <a:t>1-2</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4</a:t>
                      </a:r>
                      <a:endParaRPr lang="ru-RU" sz="1100">
                        <a:effectLst/>
                        <a:latin typeface="Times New Roman"/>
                        <a:ea typeface="Times New Roman"/>
                        <a:cs typeface="Times New Roman"/>
                      </a:endParaRPr>
                    </a:p>
                  </a:txBody>
                  <a:tcPr marL="0" marR="0" marT="0" marB="0"/>
                </a:tc>
              </a:tr>
              <a:tr h="220158">
                <a:tc>
                  <a:txBody>
                    <a:bodyPr/>
                    <a:lstStyle/>
                    <a:p>
                      <a:pPr marL="595630">
                        <a:spcBef>
                          <a:spcPts val="175"/>
                        </a:spcBef>
                        <a:spcAft>
                          <a:spcPts val="0"/>
                        </a:spcAft>
                      </a:pPr>
                      <a:r>
                        <a:rPr lang="uk-UA" sz="1200">
                          <a:effectLst/>
                        </a:rPr>
                        <a:t>2</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1-3</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5</a:t>
                      </a:r>
                      <a:endParaRPr lang="ru-RU" sz="1100">
                        <a:effectLst/>
                        <a:latin typeface="Times New Roman"/>
                        <a:ea typeface="Times New Roman"/>
                        <a:cs typeface="Times New Roman"/>
                      </a:endParaRPr>
                    </a:p>
                  </a:txBody>
                  <a:tcPr marL="0" marR="0" marT="0" marB="0"/>
                </a:tc>
              </a:tr>
              <a:tr h="221392">
                <a:tc>
                  <a:txBody>
                    <a:bodyPr/>
                    <a:lstStyle/>
                    <a:p>
                      <a:pPr marL="595630">
                        <a:spcBef>
                          <a:spcPts val="175"/>
                        </a:spcBef>
                        <a:spcAft>
                          <a:spcPts val="0"/>
                        </a:spcAft>
                      </a:pPr>
                      <a:r>
                        <a:rPr lang="uk-UA" sz="1200">
                          <a:effectLst/>
                        </a:rPr>
                        <a:t>3</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1-4</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6</a:t>
                      </a:r>
                      <a:endParaRPr lang="ru-RU" sz="1100">
                        <a:effectLst/>
                        <a:latin typeface="Times New Roman"/>
                        <a:ea typeface="Times New Roman"/>
                        <a:cs typeface="Times New Roman"/>
                      </a:endParaRPr>
                    </a:p>
                  </a:txBody>
                  <a:tcPr marL="0" marR="0" marT="0" marB="0"/>
                </a:tc>
              </a:tr>
              <a:tr h="221392">
                <a:tc>
                  <a:txBody>
                    <a:bodyPr/>
                    <a:lstStyle/>
                    <a:p>
                      <a:pPr marL="595630">
                        <a:spcBef>
                          <a:spcPts val="175"/>
                        </a:spcBef>
                        <a:spcAft>
                          <a:spcPts val="0"/>
                        </a:spcAft>
                      </a:pPr>
                      <a:r>
                        <a:rPr lang="uk-UA" sz="1200">
                          <a:effectLst/>
                        </a:rPr>
                        <a:t>4</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2-5</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7</a:t>
                      </a:r>
                      <a:endParaRPr lang="ru-RU" sz="1100">
                        <a:effectLst/>
                        <a:latin typeface="Times New Roman"/>
                        <a:ea typeface="Times New Roman"/>
                        <a:cs typeface="Times New Roman"/>
                      </a:endParaRPr>
                    </a:p>
                  </a:txBody>
                  <a:tcPr marL="0" marR="0" marT="0" marB="0"/>
                </a:tc>
              </a:tr>
              <a:tr h="221392">
                <a:tc>
                  <a:txBody>
                    <a:bodyPr/>
                    <a:lstStyle/>
                    <a:p>
                      <a:pPr marL="595630">
                        <a:spcBef>
                          <a:spcPts val="185"/>
                        </a:spcBef>
                        <a:spcAft>
                          <a:spcPts val="0"/>
                        </a:spcAft>
                      </a:pPr>
                      <a:r>
                        <a:rPr lang="uk-UA" sz="1200">
                          <a:effectLst/>
                        </a:rPr>
                        <a:t>5</a:t>
                      </a:r>
                      <a:endParaRPr lang="ru-RU" sz="1100">
                        <a:effectLst/>
                        <a:latin typeface="Times New Roman"/>
                        <a:ea typeface="Times New Roman"/>
                        <a:cs typeface="Times New Roman"/>
                      </a:endParaRPr>
                    </a:p>
                  </a:txBody>
                  <a:tcPr marL="0" marR="0" marT="0" marB="0"/>
                </a:tc>
                <a:tc>
                  <a:txBody>
                    <a:bodyPr/>
                    <a:lstStyle/>
                    <a:p>
                      <a:pPr marL="964565">
                        <a:spcBef>
                          <a:spcPts val="185"/>
                        </a:spcBef>
                        <a:spcAft>
                          <a:spcPts val="0"/>
                        </a:spcAft>
                      </a:pPr>
                      <a:r>
                        <a:rPr lang="uk-UA" sz="1200">
                          <a:effectLst/>
                        </a:rPr>
                        <a:t>2-6</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8</a:t>
                      </a:r>
                      <a:endParaRPr lang="ru-RU" sz="1100">
                        <a:effectLst/>
                        <a:latin typeface="Times New Roman"/>
                        <a:ea typeface="Times New Roman"/>
                        <a:cs typeface="Times New Roman"/>
                      </a:endParaRPr>
                    </a:p>
                  </a:txBody>
                  <a:tcPr marL="0" marR="0" marT="0" marB="0"/>
                </a:tc>
              </a:tr>
              <a:tr h="221392">
                <a:tc>
                  <a:txBody>
                    <a:bodyPr/>
                    <a:lstStyle/>
                    <a:p>
                      <a:pPr marL="595630">
                        <a:spcBef>
                          <a:spcPts val="175"/>
                        </a:spcBef>
                        <a:spcAft>
                          <a:spcPts val="0"/>
                        </a:spcAft>
                      </a:pPr>
                      <a:r>
                        <a:rPr lang="uk-UA" sz="1200">
                          <a:effectLst/>
                        </a:rPr>
                        <a:t>6</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3-6</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6</a:t>
                      </a:r>
                      <a:endParaRPr lang="ru-RU" sz="1100">
                        <a:effectLst/>
                        <a:latin typeface="Times New Roman"/>
                        <a:ea typeface="Times New Roman"/>
                        <a:cs typeface="Times New Roman"/>
                      </a:endParaRPr>
                    </a:p>
                  </a:txBody>
                  <a:tcPr marL="0" marR="0" marT="0" marB="0"/>
                </a:tc>
              </a:tr>
              <a:tr h="221392">
                <a:tc>
                  <a:txBody>
                    <a:bodyPr/>
                    <a:lstStyle/>
                    <a:p>
                      <a:pPr marL="595630">
                        <a:spcBef>
                          <a:spcPts val="175"/>
                        </a:spcBef>
                        <a:spcAft>
                          <a:spcPts val="0"/>
                        </a:spcAft>
                      </a:pPr>
                      <a:r>
                        <a:rPr lang="uk-UA" sz="1200">
                          <a:effectLst/>
                        </a:rPr>
                        <a:t>7</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3-7</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9</a:t>
                      </a:r>
                      <a:endParaRPr lang="ru-RU" sz="1100">
                        <a:effectLst/>
                        <a:latin typeface="Times New Roman"/>
                        <a:ea typeface="Times New Roman"/>
                        <a:cs typeface="Times New Roman"/>
                      </a:endParaRPr>
                    </a:p>
                  </a:txBody>
                  <a:tcPr marL="0" marR="0" marT="0" marB="0"/>
                </a:tc>
              </a:tr>
              <a:tr h="194874">
                <a:tc>
                  <a:txBody>
                    <a:bodyPr/>
                    <a:lstStyle/>
                    <a:p>
                      <a:pPr marL="595630">
                        <a:spcBef>
                          <a:spcPts val="65"/>
                        </a:spcBef>
                        <a:spcAft>
                          <a:spcPts val="0"/>
                        </a:spcAft>
                      </a:pPr>
                      <a:r>
                        <a:rPr lang="uk-UA" sz="1200">
                          <a:effectLst/>
                        </a:rPr>
                        <a:t>8</a:t>
                      </a:r>
                      <a:endParaRPr lang="ru-RU" sz="1100">
                        <a:effectLst/>
                        <a:latin typeface="Times New Roman"/>
                        <a:ea typeface="Times New Roman"/>
                        <a:cs typeface="Times New Roman"/>
                      </a:endParaRPr>
                    </a:p>
                  </a:txBody>
                  <a:tcPr marL="0" marR="0" marT="0" marB="0"/>
                </a:tc>
                <a:tc>
                  <a:txBody>
                    <a:bodyPr/>
                    <a:lstStyle/>
                    <a:p>
                      <a:pPr marL="964565">
                        <a:spcBef>
                          <a:spcPts val="65"/>
                        </a:spcBef>
                        <a:spcAft>
                          <a:spcPts val="0"/>
                        </a:spcAft>
                      </a:pPr>
                      <a:r>
                        <a:rPr lang="uk-UA" sz="1200">
                          <a:effectLst/>
                        </a:rPr>
                        <a:t>4-7</a:t>
                      </a:r>
                      <a:endParaRPr lang="ru-RU" sz="1100">
                        <a:effectLst/>
                        <a:latin typeface="Times New Roman"/>
                        <a:ea typeface="Times New Roman"/>
                        <a:cs typeface="Times New Roman"/>
                      </a:endParaRPr>
                    </a:p>
                  </a:txBody>
                  <a:tcPr marL="0" marR="0" marT="0" marB="0"/>
                </a:tc>
                <a:tc>
                  <a:txBody>
                    <a:bodyPr/>
                    <a:lstStyle/>
                    <a:p>
                      <a:pPr marR="8255" algn="ctr">
                        <a:spcBef>
                          <a:spcPts val="65"/>
                        </a:spcBef>
                        <a:spcAft>
                          <a:spcPts val="0"/>
                        </a:spcAft>
                      </a:pPr>
                      <a:r>
                        <a:rPr lang="uk-UA" sz="1200">
                          <a:effectLst/>
                        </a:rPr>
                        <a:t>7</a:t>
                      </a:r>
                      <a:endParaRPr lang="ru-RU" sz="1100">
                        <a:effectLst/>
                        <a:latin typeface="Times New Roman"/>
                        <a:ea typeface="Times New Roman"/>
                        <a:cs typeface="Times New Roman"/>
                      </a:endParaRPr>
                    </a:p>
                  </a:txBody>
                  <a:tcPr marL="0" marR="0" marT="0" marB="0"/>
                </a:tc>
              </a:tr>
              <a:tr h="220158">
                <a:tc>
                  <a:txBody>
                    <a:bodyPr/>
                    <a:lstStyle/>
                    <a:p>
                      <a:pPr marL="595630">
                        <a:spcBef>
                          <a:spcPts val="175"/>
                        </a:spcBef>
                        <a:spcAft>
                          <a:spcPts val="0"/>
                        </a:spcAft>
                      </a:pPr>
                      <a:r>
                        <a:rPr lang="uk-UA" sz="1200">
                          <a:effectLst/>
                        </a:rPr>
                        <a:t>9</a:t>
                      </a:r>
                      <a:endParaRPr lang="ru-RU" sz="1100">
                        <a:effectLst/>
                        <a:latin typeface="Times New Roman"/>
                        <a:ea typeface="Times New Roman"/>
                        <a:cs typeface="Times New Roman"/>
                      </a:endParaRPr>
                    </a:p>
                  </a:txBody>
                  <a:tcPr marL="0" marR="0" marT="0" marB="0"/>
                </a:tc>
                <a:tc>
                  <a:txBody>
                    <a:bodyPr/>
                    <a:lstStyle/>
                    <a:p>
                      <a:pPr marL="944880">
                        <a:spcBef>
                          <a:spcPts val="175"/>
                        </a:spcBef>
                        <a:spcAft>
                          <a:spcPts val="0"/>
                        </a:spcAft>
                      </a:pPr>
                      <a:r>
                        <a:rPr lang="uk-UA" sz="1200">
                          <a:effectLst/>
                        </a:rPr>
                        <a:t>4-10</a:t>
                      </a:r>
                      <a:endParaRPr lang="ru-RU" sz="1100">
                        <a:effectLst/>
                        <a:latin typeface="Times New Roman"/>
                        <a:ea typeface="Times New Roman"/>
                        <a:cs typeface="Times New Roman"/>
                      </a:endParaRPr>
                    </a:p>
                  </a:txBody>
                  <a:tcPr marL="0" marR="0" marT="0" marB="0"/>
                </a:tc>
                <a:tc>
                  <a:txBody>
                    <a:bodyPr/>
                    <a:lstStyle/>
                    <a:p>
                      <a:pPr marL="896620" marR="904875" algn="ctr">
                        <a:spcBef>
                          <a:spcPts val="175"/>
                        </a:spcBef>
                        <a:spcAft>
                          <a:spcPts val="0"/>
                        </a:spcAft>
                      </a:pPr>
                      <a:r>
                        <a:rPr lang="uk-UA" sz="1200">
                          <a:effectLst/>
                        </a:rPr>
                        <a:t>13</a:t>
                      </a:r>
                      <a:endParaRPr lang="ru-RU" sz="1100">
                        <a:effectLst/>
                        <a:latin typeface="Times New Roman"/>
                        <a:ea typeface="Times New Roman"/>
                        <a:cs typeface="Times New Roman"/>
                      </a:endParaRPr>
                    </a:p>
                  </a:txBody>
                  <a:tcPr marL="0" marR="0" marT="0" marB="0"/>
                </a:tc>
              </a:tr>
              <a:tr h="221392">
                <a:tc>
                  <a:txBody>
                    <a:bodyPr/>
                    <a:lstStyle/>
                    <a:p>
                      <a:pPr marL="557530">
                        <a:spcBef>
                          <a:spcPts val="185"/>
                        </a:spcBef>
                        <a:spcAft>
                          <a:spcPts val="0"/>
                        </a:spcAft>
                      </a:pPr>
                      <a:r>
                        <a:rPr lang="uk-UA" sz="1200">
                          <a:effectLst/>
                        </a:rPr>
                        <a:t>10</a:t>
                      </a:r>
                      <a:endParaRPr lang="ru-RU" sz="1100">
                        <a:effectLst/>
                        <a:latin typeface="Times New Roman"/>
                        <a:ea typeface="Times New Roman"/>
                        <a:cs typeface="Times New Roman"/>
                      </a:endParaRPr>
                    </a:p>
                  </a:txBody>
                  <a:tcPr marL="0" marR="0" marT="0" marB="0"/>
                </a:tc>
                <a:tc>
                  <a:txBody>
                    <a:bodyPr/>
                    <a:lstStyle/>
                    <a:p>
                      <a:pPr marL="964565">
                        <a:spcBef>
                          <a:spcPts val="185"/>
                        </a:spcBef>
                        <a:spcAft>
                          <a:spcPts val="0"/>
                        </a:spcAft>
                      </a:pPr>
                      <a:r>
                        <a:rPr lang="uk-UA" sz="1200">
                          <a:effectLst/>
                        </a:rPr>
                        <a:t>5-6</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5</a:t>
                      </a:r>
                      <a:endParaRPr lang="ru-RU" sz="1100">
                        <a:effectLst/>
                        <a:latin typeface="Times New Roman"/>
                        <a:ea typeface="Times New Roman"/>
                        <a:cs typeface="Times New Roman"/>
                      </a:endParaRPr>
                    </a:p>
                  </a:txBody>
                  <a:tcPr marL="0" marR="0" marT="0" marB="0"/>
                </a:tc>
              </a:tr>
              <a:tr h="221392">
                <a:tc>
                  <a:txBody>
                    <a:bodyPr/>
                    <a:lstStyle/>
                    <a:p>
                      <a:pPr marL="557530">
                        <a:spcBef>
                          <a:spcPts val="175"/>
                        </a:spcBef>
                        <a:spcAft>
                          <a:spcPts val="0"/>
                        </a:spcAft>
                      </a:pPr>
                      <a:r>
                        <a:rPr lang="uk-UA" sz="1200">
                          <a:effectLst/>
                        </a:rPr>
                        <a:t>11</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5-8</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9</a:t>
                      </a:r>
                      <a:endParaRPr lang="ru-RU" sz="1100">
                        <a:effectLst/>
                        <a:latin typeface="Times New Roman"/>
                        <a:ea typeface="Times New Roman"/>
                        <a:cs typeface="Times New Roman"/>
                      </a:endParaRPr>
                    </a:p>
                  </a:txBody>
                  <a:tcPr marL="0" marR="0" marT="0" marB="0"/>
                </a:tc>
              </a:tr>
              <a:tr h="223242">
                <a:tc>
                  <a:txBody>
                    <a:bodyPr/>
                    <a:lstStyle/>
                    <a:p>
                      <a:pPr marL="557530">
                        <a:spcBef>
                          <a:spcPts val="185"/>
                        </a:spcBef>
                        <a:spcAft>
                          <a:spcPts val="0"/>
                        </a:spcAft>
                      </a:pPr>
                      <a:r>
                        <a:rPr lang="uk-UA" sz="1200">
                          <a:effectLst/>
                        </a:rPr>
                        <a:t>12</a:t>
                      </a:r>
                      <a:endParaRPr lang="ru-RU" sz="1100">
                        <a:effectLst/>
                        <a:latin typeface="Times New Roman"/>
                        <a:ea typeface="Times New Roman"/>
                        <a:cs typeface="Times New Roman"/>
                      </a:endParaRPr>
                    </a:p>
                  </a:txBody>
                  <a:tcPr marL="0" marR="0" marT="0" marB="0"/>
                </a:tc>
                <a:tc>
                  <a:txBody>
                    <a:bodyPr/>
                    <a:lstStyle/>
                    <a:p>
                      <a:pPr marL="964565">
                        <a:spcBef>
                          <a:spcPts val="185"/>
                        </a:spcBef>
                        <a:spcAft>
                          <a:spcPts val="0"/>
                        </a:spcAft>
                      </a:pPr>
                      <a:r>
                        <a:rPr lang="uk-UA" sz="1200">
                          <a:effectLst/>
                        </a:rPr>
                        <a:t>6-8</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7</a:t>
                      </a:r>
                      <a:endParaRPr lang="ru-RU" sz="1100">
                        <a:effectLst/>
                        <a:latin typeface="Times New Roman"/>
                        <a:ea typeface="Times New Roman"/>
                        <a:cs typeface="Times New Roman"/>
                      </a:endParaRPr>
                    </a:p>
                  </a:txBody>
                  <a:tcPr marL="0" marR="0" marT="0" marB="0"/>
                </a:tc>
              </a:tr>
              <a:tr h="221392">
                <a:tc>
                  <a:txBody>
                    <a:bodyPr/>
                    <a:lstStyle/>
                    <a:p>
                      <a:pPr marL="557530">
                        <a:spcBef>
                          <a:spcPts val="175"/>
                        </a:spcBef>
                        <a:spcAft>
                          <a:spcPts val="0"/>
                        </a:spcAft>
                      </a:pPr>
                      <a:r>
                        <a:rPr lang="uk-UA" sz="1200">
                          <a:effectLst/>
                        </a:rPr>
                        <a:t>13</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6-7</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3</a:t>
                      </a:r>
                      <a:endParaRPr lang="ru-RU" sz="1100">
                        <a:effectLst/>
                        <a:latin typeface="Times New Roman"/>
                        <a:ea typeface="Times New Roman"/>
                        <a:cs typeface="Times New Roman"/>
                      </a:endParaRPr>
                    </a:p>
                  </a:txBody>
                  <a:tcPr marL="0" marR="0" marT="0" marB="0"/>
                </a:tc>
              </a:tr>
              <a:tr h="220158">
                <a:tc>
                  <a:txBody>
                    <a:bodyPr/>
                    <a:lstStyle/>
                    <a:p>
                      <a:pPr marL="557530">
                        <a:spcBef>
                          <a:spcPts val="175"/>
                        </a:spcBef>
                        <a:spcAft>
                          <a:spcPts val="0"/>
                        </a:spcAft>
                      </a:pPr>
                      <a:r>
                        <a:rPr lang="uk-UA" sz="1200">
                          <a:effectLst/>
                        </a:rPr>
                        <a:t>14</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6-9</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a:effectLst/>
                        </a:rPr>
                        <a:t>8</a:t>
                      </a:r>
                      <a:endParaRPr lang="ru-RU" sz="1100">
                        <a:effectLst/>
                        <a:latin typeface="Times New Roman"/>
                        <a:ea typeface="Times New Roman"/>
                        <a:cs typeface="Times New Roman"/>
                      </a:endParaRPr>
                    </a:p>
                  </a:txBody>
                  <a:tcPr marL="0" marR="0" marT="0" marB="0"/>
                </a:tc>
              </a:tr>
              <a:tr h="221392">
                <a:tc>
                  <a:txBody>
                    <a:bodyPr/>
                    <a:lstStyle/>
                    <a:p>
                      <a:pPr marL="557530">
                        <a:spcBef>
                          <a:spcPts val="185"/>
                        </a:spcBef>
                        <a:spcAft>
                          <a:spcPts val="0"/>
                        </a:spcAft>
                      </a:pPr>
                      <a:r>
                        <a:rPr lang="uk-UA" sz="1200">
                          <a:effectLst/>
                        </a:rPr>
                        <a:t>15</a:t>
                      </a:r>
                      <a:endParaRPr lang="ru-RU" sz="1100">
                        <a:effectLst/>
                        <a:latin typeface="Times New Roman"/>
                        <a:ea typeface="Times New Roman"/>
                        <a:cs typeface="Times New Roman"/>
                      </a:endParaRPr>
                    </a:p>
                  </a:txBody>
                  <a:tcPr marL="0" marR="0" marT="0" marB="0"/>
                </a:tc>
                <a:tc>
                  <a:txBody>
                    <a:bodyPr/>
                    <a:lstStyle/>
                    <a:p>
                      <a:pPr marL="964565">
                        <a:spcBef>
                          <a:spcPts val="185"/>
                        </a:spcBef>
                        <a:spcAft>
                          <a:spcPts val="0"/>
                        </a:spcAft>
                      </a:pPr>
                      <a:r>
                        <a:rPr lang="uk-UA" sz="1200">
                          <a:effectLst/>
                        </a:rPr>
                        <a:t>7-9</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6</a:t>
                      </a:r>
                      <a:endParaRPr lang="ru-RU" sz="1100">
                        <a:effectLst/>
                        <a:latin typeface="Times New Roman"/>
                        <a:ea typeface="Times New Roman"/>
                        <a:cs typeface="Times New Roman"/>
                      </a:endParaRPr>
                    </a:p>
                  </a:txBody>
                  <a:tcPr marL="0" marR="0" marT="0" marB="0"/>
                </a:tc>
              </a:tr>
              <a:tr h="222625">
                <a:tc>
                  <a:txBody>
                    <a:bodyPr/>
                    <a:lstStyle/>
                    <a:p>
                      <a:pPr marL="557530">
                        <a:spcBef>
                          <a:spcPts val="185"/>
                        </a:spcBef>
                        <a:spcAft>
                          <a:spcPts val="0"/>
                        </a:spcAft>
                      </a:pPr>
                      <a:r>
                        <a:rPr lang="uk-UA" sz="1200">
                          <a:effectLst/>
                        </a:rPr>
                        <a:t>16</a:t>
                      </a:r>
                      <a:endParaRPr lang="ru-RU" sz="1100">
                        <a:effectLst/>
                        <a:latin typeface="Times New Roman"/>
                        <a:ea typeface="Times New Roman"/>
                        <a:cs typeface="Times New Roman"/>
                      </a:endParaRPr>
                    </a:p>
                  </a:txBody>
                  <a:tcPr marL="0" marR="0" marT="0" marB="0"/>
                </a:tc>
                <a:tc>
                  <a:txBody>
                    <a:bodyPr/>
                    <a:lstStyle/>
                    <a:p>
                      <a:pPr marL="944880">
                        <a:spcBef>
                          <a:spcPts val="185"/>
                        </a:spcBef>
                        <a:spcAft>
                          <a:spcPts val="0"/>
                        </a:spcAft>
                      </a:pPr>
                      <a:r>
                        <a:rPr lang="uk-UA" sz="1200">
                          <a:effectLst/>
                        </a:rPr>
                        <a:t>7-10</a:t>
                      </a:r>
                      <a:endParaRPr lang="ru-RU" sz="1100">
                        <a:effectLst/>
                        <a:latin typeface="Times New Roman"/>
                        <a:ea typeface="Times New Roman"/>
                        <a:cs typeface="Times New Roman"/>
                      </a:endParaRPr>
                    </a:p>
                  </a:txBody>
                  <a:tcPr marL="0" marR="0" marT="0" marB="0"/>
                </a:tc>
                <a:tc>
                  <a:txBody>
                    <a:bodyPr/>
                    <a:lstStyle/>
                    <a:p>
                      <a:pPr marR="8255" algn="ctr">
                        <a:spcBef>
                          <a:spcPts val="185"/>
                        </a:spcBef>
                        <a:spcAft>
                          <a:spcPts val="0"/>
                        </a:spcAft>
                      </a:pPr>
                      <a:r>
                        <a:rPr lang="uk-UA" sz="1200">
                          <a:effectLst/>
                        </a:rPr>
                        <a:t>7</a:t>
                      </a:r>
                      <a:endParaRPr lang="ru-RU" sz="1100">
                        <a:effectLst/>
                        <a:latin typeface="Times New Roman"/>
                        <a:ea typeface="Times New Roman"/>
                        <a:cs typeface="Times New Roman"/>
                      </a:endParaRPr>
                    </a:p>
                  </a:txBody>
                  <a:tcPr marL="0" marR="0" marT="0" marB="0"/>
                </a:tc>
              </a:tr>
              <a:tr h="221392">
                <a:tc>
                  <a:txBody>
                    <a:bodyPr/>
                    <a:lstStyle/>
                    <a:p>
                      <a:pPr marL="557530">
                        <a:spcBef>
                          <a:spcPts val="175"/>
                        </a:spcBef>
                        <a:spcAft>
                          <a:spcPts val="0"/>
                        </a:spcAft>
                      </a:pPr>
                      <a:r>
                        <a:rPr lang="uk-UA" sz="1200">
                          <a:effectLst/>
                        </a:rPr>
                        <a:t>17</a:t>
                      </a:r>
                      <a:endParaRPr lang="ru-RU" sz="1100">
                        <a:effectLst/>
                        <a:latin typeface="Times New Roman"/>
                        <a:ea typeface="Times New Roman"/>
                        <a:cs typeface="Times New Roman"/>
                      </a:endParaRPr>
                    </a:p>
                  </a:txBody>
                  <a:tcPr marL="0" marR="0" marT="0" marB="0"/>
                </a:tc>
                <a:tc>
                  <a:txBody>
                    <a:bodyPr/>
                    <a:lstStyle/>
                    <a:p>
                      <a:pPr marL="964565">
                        <a:spcBef>
                          <a:spcPts val="175"/>
                        </a:spcBef>
                        <a:spcAft>
                          <a:spcPts val="0"/>
                        </a:spcAft>
                      </a:pPr>
                      <a:r>
                        <a:rPr lang="uk-UA" sz="1200">
                          <a:effectLst/>
                        </a:rPr>
                        <a:t>8-9</a:t>
                      </a:r>
                      <a:endParaRPr lang="ru-RU" sz="1100">
                        <a:effectLst/>
                        <a:latin typeface="Times New Roman"/>
                        <a:ea typeface="Times New Roman"/>
                        <a:cs typeface="Times New Roman"/>
                      </a:endParaRPr>
                    </a:p>
                  </a:txBody>
                  <a:tcPr marL="0" marR="0" marT="0" marB="0"/>
                </a:tc>
                <a:tc>
                  <a:txBody>
                    <a:bodyPr/>
                    <a:lstStyle/>
                    <a:p>
                      <a:pPr marR="8255" algn="ctr">
                        <a:spcBef>
                          <a:spcPts val="175"/>
                        </a:spcBef>
                        <a:spcAft>
                          <a:spcPts val="0"/>
                        </a:spcAft>
                      </a:pPr>
                      <a:r>
                        <a:rPr lang="uk-UA" sz="1200" dirty="0">
                          <a:effectLst/>
                        </a:rPr>
                        <a:t>4</a:t>
                      </a:r>
                      <a:endParaRPr lang="ru-RU" sz="1100" dirty="0">
                        <a:effectLst/>
                        <a:latin typeface="Times New Roman"/>
                        <a:ea typeface="Times New Roman"/>
                        <a:cs typeface="Times New Roman"/>
                      </a:endParaRPr>
                    </a:p>
                  </a:txBody>
                  <a:tcPr marL="0" marR="0" marT="0" marB="0"/>
                </a:tc>
              </a:tr>
            </a:tbl>
          </a:graphicData>
        </a:graphic>
      </p:graphicFrame>
    </p:spTree>
    <p:extLst>
      <p:ext uri="{BB962C8B-B14F-4D97-AF65-F5344CB8AC3E}">
        <p14:creationId xmlns:p14="http://schemas.microsoft.com/office/powerpoint/2010/main" val="2405411494"/>
      </p:ext>
    </p:extLst>
  </p:cSld>
  <p:clrMapOvr>
    <a:masterClrMapping/>
  </p:clrMapOvr>
</p:sld>
</file>

<file path=ppt/theme/theme1.xml><?xml version="1.0" encoding="utf-8"?>
<a:theme xmlns:a="http://schemas.openxmlformats.org/drawingml/2006/main" name="Summer">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TM01972873[[fn=Лето]]</Template>
  <TotalTime>458</TotalTime>
  <Words>72</Words>
  <Application>Microsoft Office PowerPoint</Application>
  <PresentationFormat>Экран (4:3)</PresentationFormat>
  <Paragraphs>112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Summer</vt:lpstr>
      <vt:lpstr>Структуризація  проекту. Сітьове і календарне планування проекту</vt:lpstr>
      <vt:lpstr>Питання до розгляду: 7.1. Визначення структури проекту на етапі планування. 7.2. Управління окремими компонентами проекту. 7.3. Завдання структуризації проекту та послідовність здійснення. 7.4. Сіткове планування проекту. 7.5. Календарне планування проекту. 7.6. Оптимізація проекту. .  .</vt:lpstr>
      <vt:lpstr>.</vt:lpstr>
      <vt:lpstr>.</vt:lpstr>
      <vt:lpstr>.</vt:lpstr>
      <vt:lpstr>.</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Будова, принцип роботи та основні характеристики лемішних плугів.</dc:title>
  <dc:creator>SummerTime</dc:creator>
  <cp:lastModifiedBy>adm</cp:lastModifiedBy>
  <cp:revision>68</cp:revision>
  <dcterms:created xsi:type="dcterms:W3CDTF">2021-04-08T16:14:25Z</dcterms:created>
  <dcterms:modified xsi:type="dcterms:W3CDTF">2021-05-22T13:49:24Z</dcterms:modified>
</cp:coreProperties>
</file>