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56" r:id="rId2"/>
    <p:sldId id="288" r:id="rId3"/>
    <p:sldId id="287" r:id="rId4"/>
    <p:sldId id="289" r:id="rId5"/>
    <p:sldId id="29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DF85F-27D2-4EA3-9B84-D2FBEA51BAF3}" type="datetimeFigureOut">
              <a:rPr lang="uk-UA" smtClean="0"/>
              <a:t>22.05.2021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47E8F-25D3-4005-8812-491B9C9FC1F1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2993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700808"/>
            <a:ext cx="7371046" cy="2140469"/>
          </a:xfrm>
        </p:spPr>
        <p:txBody>
          <a:bodyPr/>
          <a:lstStyle/>
          <a:p>
            <a:pPr algn="ctr"/>
            <a:r>
              <a:rPr lang="uk-UA" dirty="0"/>
              <a:t>Планування ресурсів, витрат і проектного бюджету </a:t>
            </a:r>
            <a:endParaRPr lang="uk-UA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1671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90834"/>
            <a:ext cx="8496944" cy="3833396"/>
          </a:xfrm>
        </p:spPr>
        <p:txBody>
          <a:bodyPr/>
          <a:lstStyle/>
          <a:p>
            <a: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Питання до розгляду:</a:t>
            </a:r>
            <a:b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8.1.	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Матеріально-технічна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підготовка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проекту.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8.2.	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Категорії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витрат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проекту.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8.3.	Порядок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планування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витрат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проектом.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8.4.	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Розробка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бюджету проекту.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6320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92696"/>
            <a:ext cx="85907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pPr lvl="0"/>
            <a:r>
              <a:rPr lang="uk-UA" dirty="0" smtClean="0"/>
              <a:t>	</a:t>
            </a:r>
            <a:r>
              <a:rPr lang="uk-UA" dirty="0" smtClean="0"/>
              <a:t>Договір постачання – це …</a:t>
            </a:r>
          </a:p>
          <a:p>
            <a:pPr lvl="0"/>
            <a:r>
              <a:rPr lang="uk-UA" dirty="0" smtClean="0"/>
              <a:t>1)	домовленість, за якою одна сторона передає або зобов’язується передати в майбутньому другій стороні безоплатно майно або ресурси у власність;</a:t>
            </a:r>
          </a:p>
          <a:p>
            <a:pPr lvl="0"/>
            <a:r>
              <a:rPr lang="uk-UA" dirty="0" smtClean="0"/>
              <a:t>2)	домовленість, коли постачальник зобов’язується в обумовлені терміни передати покупцю у власність товар, призначений для підприємницької діяльності чи інших цілей, не пов’язаних з особистим споживанням. Покупець при цьому зобов’язується прийняти товар і сплатити за нього певну ціну;</a:t>
            </a:r>
          </a:p>
          <a:p>
            <a:pPr lvl="0"/>
            <a:r>
              <a:rPr lang="uk-UA" dirty="0" smtClean="0"/>
              <a:t>3)	регулює закупівлі, необхідним об’єктом яких е результат певних дій. У цьому разі одна сторона за завданням іншої зобов’язується виконати для неї за плату певну роботу (замовлення), результат якої переходить у власність замовника;</a:t>
            </a:r>
          </a:p>
          <a:p>
            <a:pPr lvl="0"/>
            <a:r>
              <a:rPr lang="uk-UA" dirty="0" smtClean="0"/>
              <a:t>4)	домовленість двох або більше сторін, спрямована на визначення, зміну або припинення прав і обов’язків між сто</a:t>
            </a:r>
            <a:r>
              <a:rPr lang="ru-RU" dirty="0" err="1" smtClean="0"/>
              <a:t>ронами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381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92696"/>
            <a:ext cx="8590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r>
              <a:rPr lang="uk-UA" dirty="0"/>
              <a:t>	</a:t>
            </a:r>
            <a:r>
              <a:rPr lang="uk-UA" dirty="0"/>
              <a:t>Ви – керівник. Однією із ваших функцій є контроль за змінами у проекті, зокрема, за витратами на виробничу собівартість одиниці продукції, що випускається. Заповнити таблицю 1 для вищого керівництва проекту та зробити висновки.</a:t>
            </a:r>
            <a:endParaRPr lang="ru-RU" dirty="0"/>
          </a:p>
          <a:p>
            <a:pPr lvl="0"/>
            <a:endParaRPr lang="uk-UA" dirty="0"/>
          </a:p>
          <a:p>
            <a:pPr lvl="0"/>
            <a:r>
              <a:rPr lang="uk-UA" dirty="0" smtClean="0"/>
              <a:t>.</a:t>
            </a:r>
            <a:endParaRPr lang="uk-UA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68730" y="2167096"/>
          <a:ext cx="6606540" cy="45897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20290"/>
                <a:gridCol w="845820"/>
                <a:gridCol w="847725"/>
                <a:gridCol w="847725"/>
                <a:gridCol w="792480"/>
                <a:gridCol w="502920"/>
                <a:gridCol w="449580"/>
              </a:tblGrid>
              <a:tr h="52514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marL="71945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Статті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витрат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43535" marR="303530" indent="-2603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Сума витрат на</a:t>
                      </a:r>
                      <a:r>
                        <a:rPr lang="uk-UA" sz="1200" spc="-28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калькуляційну</a:t>
                      </a:r>
                      <a:endParaRPr lang="ru-RU" sz="1100">
                        <a:effectLst/>
                      </a:endParaRPr>
                    </a:p>
                    <a:p>
                      <a:pPr marL="35306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одиницю,</a:t>
                      </a:r>
                      <a:r>
                        <a:rPr lang="uk-UA" sz="1200" spc="-2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грн.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15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marL="14160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Структура</a:t>
                      </a:r>
                      <a:r>
                        <a:rPr lang="uk-UA" sz="1200" spc="-2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витрат,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15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marL="9588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Відхилення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5052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7315" marR="10731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базисний</a:t>
                      </a:r>
                      <a:endParaRPr lang="ru-RU" sz="1100">
                        <a:effectLst/>
                      </a:endParaRPr>
                    </a:p>
                    <a:p>
                      <a:pPr marL="107315" marR="105410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період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звітний</a:t>
                      </a:r>
                      <a:endParaRPr lang="ru-RU" sz="1100">
                        <a:effectLst/>
                      </a:endParaRPr>
                    </a:p>
                    <a:p>
                      <a:pPr marL="18415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період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8585" marR="10731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базисний</a:t>
                      </a:r>
                      <a:endParaRPr lang="ru-RU" sz="1100">
                        <a:effectLst/>
                      </a:endParaRPr>
                    </a:p>
                    <a:p>
                      <a:pPr marL="108585" marR="105410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період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звітний</a:t>
                      </a:r>
                      <a:endParaRPr lang="ru-RU" sz="1100">
                        <a:effectLst/>
                      </a:endParaRPr>
                    </a:p>
                    <a:p>
                      <a:pPr marL="18288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період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1290">
                        <a:spcBef>
                          <a:spcPts val="6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+,-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spcBef>
                          <a:spcPts val="6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75895"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Сировина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та</a:t>
                      </a:r>
                      <a:r>
                        <a:rPr lang="uk-UA" sz="1200" spc="-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матеріали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 marR="1047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35,44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42,11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9885"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Паливо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й</a:t>
                      </a:r>
                      <a:r>
                        <a:rPr lang="uk-UA" sz="1200" spc="-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енергія</a:t>
                      </a:r>
                      <a:r>
                        <a:rPr lang="uk-UA" sz="1200" spc="-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на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технологічні</a:t>
                      </a:r>
                      <a:endParaRPr lang="ru-RU" sz="1100">
                        <a:effectLst/>
                      </a:endParaRPr>
                    </a:p>
                    <a:p>
                      <a:pPr marL="6794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цілі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 marR="104775" algn="ctr"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12,65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3520"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12,65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9885"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Основна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заробітна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плата</a:t>
                      </a:r>
                      <a:endParaRPr lang="ru-RU" sz="1100">
                        <a:effectLst/>
                      </a:endParaRPr>
                    </a:p>
                    <a:p>
                      <a:pPr marL="6794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робітників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 marR="104775" algn="ctr"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21,12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3520"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25,14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74625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Додаткова</a:t>
                      </a:r>
                      <a:r>
                        <a:rPr lang="uk-UA" sz="1200" spc="-2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заробітна</a:t>
                      </a:r>
                      <a:r>
                        <a:rPr lang="uk-UA" sz="1200" spc="-2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плата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 marR="1047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15,55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15,55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9885"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Відрахування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на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соціальне</a:t>
                      </a:r>
                      <a:endParaRPr lang="ru-RU" sz="1100">
                        <a:effectLst/>
                      </a:endParaRPr>
                    </a:p>
                    <a:p>
                      <a:pPr marL="6794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страхування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 marR="104775" algn="ctr">
                        <a:spcBef>
                          <a:spcPts val="6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15,25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3520">
                        <a:spcBef>
                          <a:spcPts val="6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16,25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9885"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Витрати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на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утримання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та</a:t>
                      </a:r>
                      <a:endParaRPr lang="ru-RU" sz="1100">
                        <a:effectLst/>
                      </a:endParaRPr>
                    </a:p>
                    <a:p>
                      <a:pPr marL="6794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експлуатацію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устаткування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 marR="104775" algn="ctr">
                        <a:spcBef>
                          <a:spcPts val="6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42,12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3520">
                        <a:spcBef>
                          <a:spcPts val="6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40,40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74625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Загальновиробничі</a:t>
                      </a:r>
                      <a:r>
                        <a:rPr lang="uk-UA" sz="1200" spc="-2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витрати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 marR="1047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9,19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1620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8,74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75895"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Втрати</a:t>
                      </a:r>
                      <a:r>
                        <a:rPr lang="uk-UA" sz="1200" spc="-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від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браку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 marR="1047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5,65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1620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5,65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75260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Інші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виробничі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витрати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 marR="1047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7,98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1620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6,17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74625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Виробнича</a:t>
                      </a:r>
                      <a:r>
                        <a:rPr lang="uk-UA" sz="1200" spc="-2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собівартість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1460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100,0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2250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100,0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7651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92696"/>
            <a:ext cx="85907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/>
              <a:t>Завдання </a:t>
            </a:r>
          </a:p>
          <a:p>
            <a:pPr lvl="0"/>
            <a:r>
              <a:rPr lang="uk-UA" dirty="0" smtClean="0"/>
              <a:t>	</a:t>
            </a:r>
            <a:r>
              <a:rPr lang="uk-UA" dirty="0" smtClean="0"/>
              <a:t>Проаналізувати операційні витрати щодо реалізації проекту, визначити можливі причини змін та вказати шляхи скорочення витрат на </a:t>
            </a:r>
            <a:r>
              <a:rPr lang="ru-RU" dirty="0" smtClean="0"/>
              <a:t>проект</a:t>
            </a:r>
            <a:endParaRPr lang="uk-UA" dirty="0" smtClean="0"/>
          </a:p>
          <a:p>
            <a:pPr algn="ctr"/>
            <a:r>
              <a:rPr lang="uk-UA" b="1" dirty="0"/>
              <a:t>Таблиця 2 – Операційні витрати</a:t>
            </a:r>
            <a:endParaRPr lang="ru-RU" b="1" dirty="0"/>
          </a:p>
          <a:p>
            <a:pPr lvl="0"/>
            <a:endParaRPr lang="uk-UA" dirty="0" smtClean="0"/>
          </a:p>
          <a:p>
            <a:pPr lvl="0"/>
            <a:endParaRPr lang="uk-UA" dirty="0"/>
          </a:p>
          <a:p>
            <a:pPr lvl="0"/>
            <a:r>
              <a:rPr lang="uk-UA" dirty="0" smtClean="0"/>
              <a:t>\</a:t>
            </a:r>
          </a:p>
          <a:p>
            <a:pPr lvl="0"/>
            <a:endParaRPr lang="uk-UA" dirty="0"/>
          </a:p>
          <a:p>
            <a:pPr lvl="0"/>
            <a:r>
              <a:rPr lang="uk-UA" dirty="0" smtClean="0"/>
              <a:t>.</a:t>
            </a:r>
            <a:endParaRPr lang="uk-UA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892122"/>
              </p:ext>
            </p:extLst>
          </p:nvPr>
        </p:nvGraphicFramePr>
        <p:xfrm>
          <a:off x="395535" y="2348878"/>
          <a:ext cx="8590704" cy="381642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600180"/>
                <a:gridCol w="1011376"/>
                <a:gridCol w="1036161"/>
                <a:gridCol w="1036161"/>
                <a:gridCol w="948971"/>
                <a:gridCol w="504056"/>
                <a:gridCol w="453799"/>
              </a:tblGrid>
              <a:tr h="535928">
                <a:tc rowSpan="3">
                  <a:txBody>
                    <a:bodyPr/>
                    <a:lstStyle/>
                    <a:p>
                      <a:pPr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</a:endParaRPr>
                    </a:p>
                    <a:p>
                      <a:pPr marL="452755"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Елементи</a:t>
                      </a:r>
                      <a:r>
                        <a:rPr lang="uk-UA" sz="1600" spc="-20" dirty="0">
                          <a:effectLst/>
                        </a:rPr>
                        <a:t> </a:t>
                      </a:r>
                      <a:r>
                        <a:rPr lang="uk-UA" sz="1600" dirty="0">
                          <a:effectLst/>
                        </a:rPr>
                        <a:t>операційних</a:t>
                      </a:r>
                      <a:r>
                        <a:rPr lang="uk-UA" sz="1600" spc="-15" dirty="0">
                          <a:effectLst/>
                        </a:rPr>
                        <a:t> </a:t>
                      </a:r>
                      <a:r>
                        <a:rPr lang="uk-UA" sz="1600" dirty="0">
                          <a:effectLst/>
                        </a:rPr>
                        <a:t>витрат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marL="1129665" marR="112458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Періоди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120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Відхилення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8548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55575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Базисний</a:t>
                      </a:r>
                      <a:r>
                        <a:rPr lang="uk-UA" sz="1600" spc="-2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період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9395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Звітний</a:t>
                      </a:r>
                      <a:r>
                        <a:rPr lang="uk-UA" sz="1600" spc="-10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період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36525">
                        <a:spcBef>
                          <a:spcPts val="690"/>
                        </a:spcBef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+,-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11430" algn="ctr">
                        <a:spcBef>
                          <a:spcPts val="690"/>
                        </a:spcBef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53592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7475" algn="r">
                        <a:lnSpc>
                          <a:spcPts val="1290"/>
                        </a:lnSpc>
                        <a:spcAft>
                          <a:spcPts val="0"/>
                        </a:spcAft>
                        <a:tabLst>
                          <a:tab pos="92075" algn="l"/>
                        </a:tabLst>
                      </a:pPr>
                      <a:r>
                        <a:rPr lang="uk-UA" sz="1600" dirty="0">
                          <a:effectLst/>
                        </a:rPr>
                        <a:t>тис.</a:t>
                      </a:r>
                      <a:r>
                        <a:rPr lang="uk-UA" sz="1600" spc="-10" dirty="0">
                          <a:effectLst/>
                        </a:rPr>
                        <a:t> </a:t>
                      </a:r>
                      <a:r>
                        <a:rPr lang="uk-UA" sz="1600" dirty="0">
                          <a:effectLst/>
                        </a:rPr>
                        <a:t>грн.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3825" marR="1174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тис.</a:t>
                      </a:r>
                      <a:r>
                        <a:rPr lang="uk-UA" sz="1600" spc="-10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грн.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35928"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Матеріальні</a:t>
                      </a:r>
                      <a:r>
                        <a:rPr lang="uk-UA" sz="1600" spc="-20" dirty="0">
                          <a:effectLst/>
                        </a:rPr>
                        <a:t> </a:t>
                      </a:r>
                      <a:r>
                        <a:rPr lang="uk-UA" sz="1600" dirty="0">
                          <a:effectLst/>
                        </a:rPr>
                        <a:t>витрати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46050" algn="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75456,3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2555" marR="11747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87896,3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4454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Витрати</a:t>
                      </a:r>
                      <a:r>
                        <a:rPr lang="uk-UA" sz="1600" spc="-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на</a:t>
                      </a:r>
                      <a:r>
                        <a:rPr lang="uk-UA" sz="1600" spc="-10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оплату</a:t>
                      </a:r>
                      <a:r>
                        <a:rPr lang="uk-UA" sz="1600" spc="-4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праці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4150" algn="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3254,4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2555" marR="1174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6321,0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535928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Відрахування</a:t>
                      </a:r>
                      <a:r>
                        <a:rPr lang="uk-UA" sz="1600" spc="-1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на</a:t>
                      </a:r>
                      <a:r>
                        <a:rPr lang="uk-UA" sz="1600" spc="-1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соціальні</a:t>
                      </a:r>
                      <a:r>
                        <a:rPr lang="uk-UA" sz="1600" spc="-20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заходи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4150" algn="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1025,8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2555" marR="1174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2225,5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3423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Амортизація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4150" algn="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1158,8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2555" marR="1174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2333,2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3423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Інші</a:t>
                      </a:r>
                      <a:r>
                        <a:rPr lang="uk-UA" sz="1600" spc="-1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операційні</a:t>
                      </a:r>
                      <a:r>
                        <a:rPr lang="uk-UA" sz="1600" spc="-10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витрати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4150" algn="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1986,3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2555" marR="117475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2680,0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535928"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Разом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01600" marR="99695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100,0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5095" marR="116840"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100,0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6619576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467</TotalTime>
  <Words>137</Words>
  <Application>Microsoft Office PowerPoint</Application>
  <PresentationFormat>Экран (4:3)</PresentationFormat>
  <Paragraphs>171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Summer</vt:lpstr>
      <vt:lpstr>Планування ресурсів, витрат і проектного бюджету </vt:lpstr>
      <vt:lpstr>Питання до розгляду: 8.1. Матеріально-технічна підготовка проекту. 8.2. Категорії витрат проекту. 8.3. Порядок планування витрат за проектом. 8.4. Розробка бюджету проекту. .  .</vt:lpstr>
      <vt:lpstr>.</vt:lpstr>
      <vt:lpstr>.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Будова, принцип роботи та основні характеристики лемішних плугів.</dc:title>
  <dc:creator>SummerTime</dc:creator>
  <cp:lastModifiedBy>adm</cp:lastModifiedBy>
  <cp:revision>72</cp:revision>
  <dcterms:created xsi:type="dcterms:W3CDTF">2021-04-08T16:14:25Z</dcterms:created>
  <dcterms:modified xsi:type="dcterms:W3CDTF">2021-05-22T13:59:04Z</dcterms:modified>
</cp:coreProperties>
</file>