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9A7CF-E90D-4308-9121-4F4C6D1E4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ACEA75-CD57-4A77-ADBE-8F5ECA3BE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79BCD4-FBCF-4485-BFF5-9542C181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3AB4AF-CF3F-436C-AF0F-B4B5F811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593508-850E-4586-94D0-D4AB258E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4122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A30ED-E99E-4813-A53E-1B6482E7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C0EC07-AF15-4FA8-B70C-7672045B9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449103-BD4D-42C0-A0E7-59700250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CDE05-F09B-4D37-A466-1DA22056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05FBE1-6FE2-4F0D-A7E9-481E2EB6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9161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6AA70D6-B766-4AE1-A89E-A941EDA61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D3FE44-9178-4C83-94D1-ECCA211F8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6FBAC3-43A3-4DCD-BA0A-3E634289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E4AAF4-4C47-440D-8A7C-9DAFE62D9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4D8F19-B79F-4E30-ABBF-9CC80FF9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0669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BB8BC-207F-4A6D-9659-B16AADE1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72A4C5-060A-49A6-B222-30CB87888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6F1A69-66E3-4ABD-8602-DC3CEB5B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03DBD0-4D76-44C6-AC08-24DE784D1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A28C8D-A90C-4F47-BCB0-BBD59EA6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3462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770EA4-AA79-452E-837E-91EB3754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0523E0-D133-42A0-AD43-24B812762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A5FD52-C11D-4D3A-8DFB-E5745D5D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4EAFDA-F31A-4F4A-8E8C-84A6EA6FA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0CC045-6C37-418F-80E6-F59FC6F0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5235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9AA62-EAAE-47E0-ACE1-CE2B7128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2A5659-54D0-4DF1-91F2-E97ED438E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56C563-A691-4ABA-803C-D878C6FF8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490D46-1B07-4910-AD61-23BB597B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ABB30E-0652-44CA-A011-19E8F110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F16899-90ED-4CC4-A239-3CB7452D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5858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40FFF-804A-49E5-BDC6-1CE7784B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F7F37B-10BC-4CD9-A38E-8A81AEC5F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F154E3-0F5A-43F2-8B6C-E345476BF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9AEE92-1D73-472D-8556-F4DB7308C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BCEECF-9608-4A5B-AEA2-214682C49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9333B1-F609-42A5-B809-0270D81A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D1C123A-0F6C-4C70-B129-68B5DB5D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D70193F-CB98-4A34-ACE6-A5B4A3BF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6227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AACBF-250A-4BD2-85BF-99199D258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82EBEE4-4BEB-45CF-ACB6-F666546A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C08864-D4F1-41DC-ADA1-E9B44135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813047-B99F-4B68-89AF-D762CAFA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1247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90CDF8-031C-4C3F-8A72-EF9751D7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6591CF-9F87-4AB8-9EB6-404E5B0AB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C32C5A-28C0-443A-A4F1-01E25A29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0539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7BE4B-8A7E-40B5-A516-F0B447E6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555CFD-410F-4E8C-9D68-F28AE38FB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B19575-8A79-47DC-AF80-D45EDBDE7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C84328-EDB9-4948-BED7-A78780B3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459D29-962A-42CD-9385-A3C44425A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7F362A-036A-490A-ACBA-967AB37A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3894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1B11B-F393-4EA7-933B-C2178420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D3B28-7AC1-44C0-8DFA-FADA9905D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F24754-F4B1-4668-8CC4-EE287F769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2CBB09-228C-4124-ADB4-025D5423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DCDDC9-9B72-4679-916A-695663629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03AA87-D69E-4142-8232-1CEF124BC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5533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41482-7FF3-4FC0-AC94-9159922E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B3AD1F-8A58-4C5D-8CFA-AC53BA2F5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3868A-AA1A-43A5-B715-66F1720FB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5B934-7309-4017-9DD4-E5B889DDB1F7}" type="datetimeFigureOut">
              <a:rPr lang="LID4096" smtClean="0"/>
              <a:t>03/28/2022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2FF7E4-79C4-4CE8-A79E-478082A2B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5A9BD1-52AB-4BD8-8C6A-EAB67ECCA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74597-C5D9-485F-B83C-ADBE28EAA36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241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5F6C9-84F4-4D85-8602-90CEFECEC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Електричні апарати станції та підстанції</a:t>
            </a:r>
            <a:endParaRPr lang="LID4096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970444-E0A0-462C-8ABA-0D055C5B24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Лекція 2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371838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3096429-C8A8-48C2-8EB0-59855BA2B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165" y="285226"/>
            <a:ext cx="6424900" cy="629174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09DFAED-B33B-4D3B-94EA-F927EEA23B80}"/>
              </a:ext>
            </a:extLst>
          </p:cNvPr>
          <p:cNvSpPr/>
          <p:nvPr/>
        </p:nvSpPr>
        <p:spPr>
          <a:xfrm>
            <a:off x="3447615" y="0"/>
            <a:ext cx="8875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Рисунок 7.2 – </a:t>
            </a:r>
            <a:r>
              <a:rPr lang="ru-RU" sz="2000" dirty="0" err="1"/>
              <a:t>Вимикач</a:t>
            </a:r>
            <a:r>
              <a:rPr lang="ru-RU" sz="2000" dirty="0"/>
              <a:t> </a:t>
            </a:r>
            <a:r>
              <a:rPr lang="ru-RU" sz="2000" dirty="0" err="1"/>
              <a:t>баковий</a:t>
            </a:r>
            <a:r>
              <a:rPr lang="ru-RU" sz="2000" dirty="0"/>
              <a:t> </a:t>
            </a:r>
            <a:r>
              <a:rPr lang="ru-RU" sz="2000" dirty="0" err="1"/>
              <a:t>масляний</a:t>
            </a:r>
            <a:r>
              <a:rPr lang="ru-RU" sz="2000" dirty="0"/>
              <a:t> С-35-630-10</a:t>
            </a:r>
          </a:p>
          <a:p>
            <a:r>
              <a:rPr lang="ru-RU" sz="2000" dirty="0"/>
              <a:t>а – </a:t>
            </a:r>
            <a:r>
              <a:rPr lang="ru-RU" sz="2000" dirty="0" err="1"/>
              <a:t>переріз</a:t>
            </a:r>
            <a:r>
              <a:rPr lang="ru-RU" sz="2000" dirty="0"/>
              <a:t> полюса: 1 – </a:t>
            </a:r>
            <a:r>
              <a:rPr lang="ru-RU" sz="2000" dirty="0" err="1"/>
              <a:t>ввід</a:t>
            </a:r>
            <a:r>
              <a:rPr lang="ru-RU" sz="2000" dirty="0"/>
              <a:t>; 2 – трансформатор струму; 3 – корпус приводного </a:t>
            </a:r>
            <a:r>
              <a:rPr lang="ru-RU" sz="2000" dirty="0" err="1"/>
              <a:t>механізму</a:t>
            </a:r>
            <a:r>
              <a:rPr lang="ru-RU" sz="2000" dirty="0"/>
              <a:t>; 4 – штанга; 5 – </a:t>
            </a:r>
            <a:r>
              <a:rPr lang="ru-RU" sz="2000" dirty="0" err="1"/>
              <a:t>нерухомий</a:t>
            </a:r>
            <a:r>
              <a:rPr lang="ru-RU" sz="2000" dirty="0"/>
              <a:t> контакт;  6 – </a:t>
            </a:r>
            <a:r>
              <a:rPr lang="ru-RU" sz="2000" dirty="0" err="1"/>
              <a:t>дугогасильна</a:t>
            </a:r>
            <a:r>
              <a:rPr lang="ru-RU" sz="2000" dirty="0"/>
              <a:t> камера; 7 – </a:t>
            </a:r>
            <a:r>
              <a:rPr lang="ru-RU" sz="2000" dirty="0" err="1"/>
              <a:t>внутрішньобакова</a:t>
            </a:r>
            <a:r>
              <a:rPr lang="ru-RU" sz="2000" dirty="0"/>
              <a:t> </a:t>
            </a:r>
            <a:r>
              <a:rPr lang="ru-RU" sz="2000" dirty="0" err="1"/>
              <a:t>ізоляція</a:t>
            </a:r>
            <a:r>
              <a:rPr lang="ru-RU" sz="2000" dirty="0"/>
              <a:t>; 8 – </a:t>
            </a:r>
            <a:r>
              <a:rPr lang="ru-RU" sz="2000" dirty="0" err="1"/>
              <a:t>нагрівальний</a:t>
            </a:r>
            <a:r>
              <a:rPr lang="ru-RU" sz="2000" dirty="0"/>
              <a:t> </a:t>
            </a:r>
            <a:r>
              <a:rPr lang="ru-RU" sz="2000" dirty="0" err="1"/>
              <a:t>пристрій</a:t>
            </a:r>
            <a:r>
              <a:rPr lang="ru-RU" sz="2000" dirty="0"/>
              <a:t>; 9 – </a:t>
            </a:r>
            <a:r>
              <a:rPr lang="ru-RU" sz="2000" dirty="0" err="1"/>
              <a:t>маслоспускний</a:t>
            </a:r>
            <a:r>
              <a:rPr lang="ru-RU" sz="2000" dirty="0"/>
              <a:t> </a:t>
            </a:r>
            <a:r>
              <a:rPr lang="ru-RU" sz="2000" dirty="0" err="1"/>
              <a:t>пристрій</a:t>
            </a:r>
            <a:r>
              <a:rPr lang="ru-RU" sz="2000" dirty="0"/>
              <a:t>; б – </a:t>
            </a:r>
            <a:r>
              <a:rPr lang="ru-RU" sz="2000" dirty="0" err="1"/>
              <a:t>дугогасильна</a:t>
            </a:r>
            <a:r>
              <a:rPr lang="ru-RU" sz="2000" dirty="0"/>
              <a:t> камера в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вимикання</a:t>
            </a:r>
            <a:r>
              <a:rPr lang="ru-RU" sz="2000" dirty="0"/>
              <a:t>: 1 – штанга; 2 – </a:t>
            </a:r>
            <a:r>
              <a:rPr lang="ru-RU" sz="2000" dirty="0" err="1"/>
              <a:t>металева</a:t>
            </a:r>
            <a:r>
              <a:rPr lang="ru-RU" sz="2000" dirty="0"/>
              <a:t> камера з </a:t>
            </a:r>
            <a:r>
              <a:rPr lang="ru-RU" sz="2000" dirty="0" err="1"/>
              <a:t>повітряною</a:t>
            </a:r>
            <a:r>
              <a:rPr lang="ru-RU" sz="2000" dirty="0"/>
              <a:t> подушкою;   3, 5 – </a:t>
            </a:r>
            <a:r>
              <a:rPr lang="ru-RU" sz="2000" dirty="0" err="1"/>
              <a:t>вихлопні</a:t>
            </a:r>
            <a:r>
              <a:rPr lang="ru-RU" sz="2000" dirty="0"/>
              <a:t> отвори; 4 – </a:t>
            </a:r>
            <a:r>
              <a:rPr lang="ru-RU" sz="2000" dirty="0" err="1"/>
              <a:t>дугогасильна</a:t>
            </a:r>
            <a:r>
              <a:rPr lang="ru-RU" sz="2000" dirty="0"/>
              <a:t> камера; 6 – </a:t>
            </a:r>
            <a:r>
              <a:rPr lang="ru-RU" sz="2000" dirty="0" err="1"/>
              <a:t>рухомий</a:t>
            </a:r>
            <a:r>
              <a:rPr lang="ru-RU" sz="2000" dirty="0"/>
              <a:t> контакт;  7 – </a:t>
            </a:r>
            <a:r>
              <a:rPr lang="ru-RU" sz="2000" dirty="0" err="1"/>
              <a:t>контактні</a:t>
            </a:r>
            <a:r>
              <a:rPr lang="ru-RU" sz="2000" dirty="0"/>
              <a:t> </a:t>
            </a:r>
            <a:r>
              <a:rPr lang="ru-RU" sz="2000" dirty="0" err="1"/>
              <a:t>пружини</a:t>
            </a:r>
            <a:r>
              <a:rPr lang="ru-RU" sz="2000" dirty="0"/>
              <a:t>; 8 ‒ </a:t>
            </a:r>
            <a:r>
              <a:rPr lang="ru-RU" sz="2000" dirty="0" err="1"/>
              <a:t>нерухомий</a:t>
            </a:r>
            <a:r>
              <a:rPr lang="ru-RU" sz="2000" dirty="0"/>
              <a:t> контакт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F6718E3-FEC2-4FDF-925C-9E9BC4231FFB}"/>
              </a:ext>
            </a:extLst>
          </p:cNvPr>
          <p:cNvSpPr/>
          <p:nvPr/>
        </p:nvSpPr>
        <p:spPr>
          <a:xfrm>
            <a:off x="6432766" y="2549516"/>
            <a:ext cx="552406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</a:t>
            </a:r>
            <a:r>
              <a:rPr lang="ru-RU" sz="1600" dirty="0" err="1"/>
              <a:t>бакових</a:t>
            </a:r>
            <a:r>
              <a:rPr lang="ru-RU" sz="1600" dirty="0"/>
              <a:t> </a:t>
            </a:r>
            <a:r>
              <a:rPr lang="ru-RU" sz="1600" dirty="0" err="1"/>
              <a:t>вимикачах</a:t>
            </a:r>
            <a:r>
              <a:rPr lang="ru-RU" sz="1600" dirty="0"/>
              <a:t> на 35 </a:t>
            </a:r>
            <a:r>
              <a:rPr lang="ru-RU" sz="1600" dirty="0" err="1"/>
              <a:t>кВ</a:t>
            </a:r>
            <a:r>
              <a:rPr lang="ru-RU" sz="1600" dirty="0"/>
              <a:t> типу С-35-630-10 на </a:t>
            </a:r>
            <a:r>
              <a:rPr lang="ru-RU" sz="1600" dirty="0" err="1"/>
              <a:t>кожний</a:t>
            </a:r>
            <a:r>
              <a:rPr lang="ru-RU" sz="1600" dirty="0"/>
              <a:t> полюс є одна </a:t>
            </a:r>
            <a:r>
              <a:rPr lang="ru-RU" sz="1600" dirty="0" err="1"/>
              <a:t>дворозривна</a:t>
            </a:r>
            <a:r>
              <a:rPr lang="ru-RU" sz="1600" dirty="0"/>
              <a:t> </a:t>
            </a:r>
            <a:r>
              <a:rPr lang="ru-RU" sz="1600" dirty="0" err="1"/>
              <a:t>рухома</a:t>
            </a:r>
            <a:r>
              <a:rPr lang="ru-RU" sz="1600" dirty="0"/>
              <a:t> камера. </a:t>
            </a:r>
            <a:r>
              <a:rPr lang="ru-RU" sz="1600" dirty="0" err="1"/>
              <a:t>Кожний</a:t>
            </a:r>
            <a:r>
              <a:rPr lang="ru-RU" sz="1600" dirty="0"/>
              <a:t> полюс </a:t>
            </a:r>
            <a:r>
              <a:rPr lang="ru-RU" sz="1600" dirty="0" err="1"/>
              <a:t>складено</a:t>
            </a:r>
            <a:r>
              <a:rPr lang="ru-RU" sz="1600" dirty="0"/>
              <a:t> на </a:t>
            </a:r>
            <a:r>
              <a:rPr lang="ru-RU" sz="1600" dirty="0" err="1"/>
              <a:t>масивній</a:t>
            </a:r>
            <a:r>
              <a:rPr lang="ru-RU" sz="1600" dirty="0"/>
              <a:t> </a:t>
            </a:r>
            <a:r>
              <a:rPr lang="ru-RU" sz="1600" dirty="0" err="1"/>
              <a:t>ча-вунній</a:t>
            </a:r>
            <a:r>
              <a:rPr lang="ru-RU" sz="1600" dirty="0"/>
              <a:t> </a:t>
            </a:r>
            <a:r>
              <a:rPr lang="ru-RU" sz="1600" dirty="0" err="1"/>
              <a:t>кришці</a:t>
            </a:r>
            <a:r>
              <a:rPr lang="ru-RU" sz="1600" dirty="0"/>
              <a:t> (рис. 7.2, а). До </a:t>
            </a:r>
            <a:r>
              <a:rPr lang="ru-RU" sz="1600" dirty="0" err="1"/>
              <a:t>кришки</a:t>
            </a:r>
            <a:r>
              <a:rPr lang="ru-RU" sz="1600" dirty="0"/>
              <a:t> </a:t>
            </a:r>
            <a:r>
              <a:rPr lang="ru-RU" sz="1600" dirty="0" err="1"/>
              <a:t>підвішується</a:t>
            </a:r>
            <a:r>
              <a:rPr lang="ru-RU" sz="1600" dirty="0"/>
              <a:t> бак, </a:t>
            </a:r>
            <a:r>
              <a:rPr lang="ru-RU" sz="1600" dirty="0" err="1"/>
              <a:t>внутрішні</a:t>
            </a:r>
            <a:r>
              <a:rPr lang="ru-RU" sz="1600" dirty="0"/>
              <a:t> </a:t>
            </a:r>
            <a:r>
              <a:rPr lang="ru-RU" sz="1600" dirty="0" err="1"/>
              <a:t>стінки</a:t>
            </a:r>
            <a:r>
              <a:rPr lang="ru-RU" sz="1600" dirty="0"/>
              <a:t>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ізольовані</a:t>
            </a:r>
            <a:r>
              <a:rPr lang="ru-RU" sz="1600" dirty="0"/>
              <a:t> </a:t>
            </a:r>
            <a:r>
              <a:rPr lang="ru-RU" sz="1600" dirty="0" err="1"/>
              <a:t>електрокартоном</a:t>
            </a:r>
            <a:r>
              <a:rPr lang="ru-RU" sz="1600" dirty="0"/>
              <a:t>.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кришкою</a:t>
            </a:r>
            <a:r>
              <a:rPr lang="ru-RU" sz="1600" dirty="0"/>
              <a:t> </a:t>
            </a:r>
            <a:r>
              <a:rPr lang="ru-RU" sz="1600" dirty="0" err="1"/>
              <a:t>встановлено</a:t>
            </a:r>
            <a:r>
              <a:rPr lang="ru-RU" sz="1600" dirty="0"/>
              <a:t> </a:t>
            </a:r>
            <a:r>
              <a:rPr lang="ru-RU" sz="1600" dirty="0" err="1"/>
              <a:t>приводний</a:t>
            </a:r>
            <a:r>
              <a:rPr lang="ru-RU" sz="1600" dirty="0"/>
              <a:t> </a:t>
            </a:r>
            <a:r>
              <a:rPr lang="ru-RU" sz="1600" dirty="0" err="1"/>
              <a:t>механізм</a:t>
            </a:r>
            <a:r>
              <a:rPr lang="ru-RU" sz="1600" dirty="0"/>
              <a:t> з системою </a:t>
            </a:r>
            <a:r>
              <a:rPr lang="ru-RU" sz="1600" dirty="0" err="1"/>
              <a:t>важелів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забезпечують</a:t>
            </a:r>
            <a:r>
              <a:rPr lang="ru-RU" sz="1600" dirty="0"/>
              <a:t> </a:t>
            </a:r>
            <a:r>
              <a:rPr lang="ru-RU" sz="1600" dirty="0" err="1"/>
              <a:t>прямолінійний</a:t>
            </a:r>
            <a:r>
              <a:rPr lang="ru-RU" sz="1600" dirty="0"/>
              <a:t> </a:t>
            </a:r>
            <a:r>
              <a:rPr lang="ru-RU" sz="1600" dirty="0" err="1"/>
              <a:t>рух</a:t>
            </a:r>
            <a:r>
              <a:rPr lang="ru-RU" sz="1600" dirty="0"/>
              <a:t> штанги. </a:t>
            </a:r>
            <a:r>
              <a:rPr lang="uk-UA" sz="1600" dirty="0"/>
              <a:t>Механізми всіх трьох полюсів з’єднані </a:t>
            </a:r>
            <a:r>
              <a:rPr lang="uk-UA" sz="1600" dirty="0" err="1"/>
              <a:t>тягами</a:t>
            </a:r>
            <a:r>
              <a:rPr lang="uk-UA" sz="1600" dirty="0"/>
              <a:t> між собою із приводом вимикача. Через отвір в кришках пропущені вводи, на кінцях яких закріплені нерухомі Г-подібні контакти з металокерамічними напайками. На кожному вводі під кришкою встановлено вбудований трансформатор струму. До нижньої частини штанги, яка виконана з ізолювального матеріалу, прикріплено дугогасильну камеру, що складається з двох корпусів, з’єднаних стяжними болтами.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444285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BF96D37-7B76-44D6-9E76-818B80176D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997" y="202154"/>
            <a:ext cx="3421111" cy="401424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C6FC41-3D5A-4D8F-AF5D-00051E90BD74}"/>
              </a:ext>
            </a:extLst>
          </p:cNvPr>
          <p:cNvSpPr/>
          <p:nvPr/>
        </p:nvSpPr>
        <p:spPr>
          <a:xfrm>
            <a:off x="3597108" y="344250"/>
            <a:ext cx="8280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рис. 7.2, б показано корпус </a:t>
            </a:r>
            <a:r>
              <a:rPr lang="ru-RU" dirty="0" err="1"/>
              <a:t>дугогасильної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. </a:t>
            </a:r>
            <a:r>
              <a:rPr lang="ru-RU" dirty="0" err="1"/>
              <a:t>Внутрішня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 </a:t>
            </a:r>
            <a:r>
              <a:rPr lang="ru-RU" dirty="0" err="1"/>
              <a:t>покрита</a:t>
            </a:r>
            <a:r>
              <a:rPr lang="ru-RU" dirty="0"/>
              <a:t> </a:t>
            </a:r>
            <a:r>
              <a:rPr lang="ru-RU" dirty="0" err="1"/>
              <a:t>дугостійким</a:t>
            </a:r>
            <a:r>
              <a:rPr lang="ru-RU" dirty="0"/>
              <a:t> </a:t>
            </a:r>
            <a:r>
              <a:rPr lang="ru-RU" dirty="0" err="1"/>
              <a:t>ізоляційним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. В </a:t>
            </a:r>
            <a:r>
              <a:rPr lang="ru-RU" dirty="0" err="1"/>
              <a:t>камері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рухомий</a:t>
            </a:r>
            <a:r>
              <a:rPr lang="ru-RU" dirty="0"/>
              <a:t> контакт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перемички</a:t>
            </a:r>
            <a:r>
              <a:rPr lang="ru-RU" dirty="0"/>
              <a:t>, яка </a:t>
            </a:r>
            <a:r>
              <a:rPr lang="ru-RU" dirty="0" err="1"/>
              <a:t>опирається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контактні</a:t>
            </a:r>
            <a:r>
              <a:rPr lang="ru-RU" dirty="0"/>
              <a:t> </a:t>
            </a:r>
            <a:r>
              <a:rPr lang="ru-RU" dirty="0" err="1"/>
              <a:t>пружини</a:t>
            </a:r>
            <a:r>
              <a:rPr lang="ru-RU" dirty="0"/>
              <a:t> 7. В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дотику</a:t>
            </a:r>
            <a:r>
              <a:rPr lang="ru-RU" dirty="0"/>
              <a:t> до </a:t>
            </a:r>
            <a:r>
              <a:rPr lang="ru-RU" dirty="0" err="1"/>
              <a:t>нерухомого</a:t>
            </a:r>
            <a:r>
              <a:rPr lang="ru-RU" dirty="0"/>
              <a:t> контакту 8 </a:t>
            </a:r>
            <a:r>
              <a:rPr lang="ru-RU" dirty="0" err="1"/>
              <a:t>напаяні</a:t>
            </a:r>
            <a:r>
              <a:rPr lang="ru-RU" dirty="0"/>
              <a:t> </a:t>
            </a:r>
            <a:r>
              <a:rPr lang="ru-RU" dirty="0" err="1"/>
              <a:t>металокерамічні</a:t>
            </a:r>
            <a:r>
              <a:rPr lang="ru-RU" dirty="0"/>
              <a:t> пластинки. При </a:t>
            </a:r>
            <a:r>
              <a:rPr lang="ru-RU" dirty="0" err="1"/>
              <a:t>відключенні</a:t>
            </a:r>
            <a:r>
              <a:rPr lang="ru-RU" dirty="0"/>
              <a:t> штанга 1 </a:t>
            </a:r>
            <a:r>
              <a:rPr lang="ru-RU" dirty="0" err="1"/>
              <a:t>опускається</a:t>
            </a:r>
            <a:r>
              <a:rPr lang="ru-RU" dirty="0"/>
              <a:t> вниз разом з камерою 4,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два </a:t>
            </a:r>
            <a:r>
              <a:rPr lang="ru-RU" dirty="0" err="1"/>
              <a:t>розриви</a:t>
            </a:r>
            <a:r>
              <a:rPr lang="ru-RU" dirty="0"/>
              <a:t> і </a:t>
            </a:r>
            <a:r>
              <a:rPr lang="ru-RU" dirty="0" err="1"/>
              <a:t>загоряється</a:t>
            </a:r>
            <a:r>
              <a:rPr lang="ru-RU" dirty="0"/>
              <a:t> дуга в </a:t>
            </a:r>
            <a:r>
              <a:rPr lang="ru-RU" dirty="0" err="1"/>
              <a:t>камері</a:t>
            </a:r>
            <a:r>
              <a:rPr lang="ru-RU" dirty="0"/>
              <a:t> (рис. 7.2, б). </a:t>
            </a:r>
            <a:r>
              <a:rPr lang="ru-RU" dirty="0" err="1"/>
              <a:t>Тиск</a:t>
            </a:r>
            <a:r>
              <a:rPr lang="ru-RU" dirty="0"/>
              <a:t> в </a:t>
            </a:r>
            <a:r>
              <a:rPr lang="ru-RU" dirty="0" err="1"/>
              <a:t>камері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підвищується</a:t>
            </a:r>
            <a:r>
              <a:rPr lang="ru-RU" dirty="0"/>
              <a:t>, і як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відкриваються</a:t>
            </a:r>
            <a:r>
              <a:rPr lang="ru-RU" dirty="0"/>
              <a:t> </a:t>
            </a:r>
            <a:r>
              <a:rPr lang="ru-RU" dirty="0" err="1"/>
              <a:t>вихлопні</a:t>
            </a:r>
            <a:r>
              <a:rPr lang="ru-RU" dirty="0"/>
              <a:t> отвори 5,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поперечне</a:t>
            </a:r>
            <a:r>
              <a:rPr lang="ru-RU" dirty="0"/>
              <a:t> </a:t>
            </a:r>
            <a:r>
              <a:rPr lang="ru-RU" dirty="0" err="1"/>
              <a:t>дуття</a:t>
            </a:r>
            <a:r>
              <a:rPr lang="ru-RU" dirty="0"/>
              <a:t>. При </a:t>
            </a:r>
            <a:r>
              <a:rPr lang="ru-RU" dirty="0" err="1"/>
              <a:t>відключенні</a:t>
            </a:r>
            <a:r>
              <a:rPr lang="ru-RU" dirty="0"/>
              <a:t> великих </a:t>
            </a:r>
            <a:r>
              <a:rPr lang="ru-RU" dirty="0" err="1"/>
              <a:t>струмів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дуття</a:t>
            </a:r>
            <a:r>
              <a:rPr lang="ru-RU" dirty="0"/>
              <a:t> </a:t>
            </a:r>
            <a:r>
              <a:rPr lang="ru-RU" dirty="0" err="1"/>
              <a:t>енергійне</a:t>
            </a:r>
            <a:r>
              <a:rPr lang="ru-RU" dirty="0"/>
              <a:t>, і дуга </a:t>
            </a:r>
            <a:r>
              <a:rPr lang="ru-RU" dirty="0" err="1"/>
              <a:t>гасне</a:t>
            </a:r>
            <a:r>
              <a:rPr lang="ru-RU" dirty="0"/>
              <a:t>. При </a:t>
            </a:r>
            <a:r>
              <a:rPr lang="ru-RU" dirty="0" err="1"/>
              <a:t>відключенні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струмів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</a:t>
            </a:r>
            <a:r>
              <a:rPr lang="ru-RU" dirty="0" err="1"/>
              <a:t>нерухомих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 через </a:t>
            </a:r>
            <a:r>
              <a:rPr lang="ru-RU" dirty="0" err="1"/>
              <a:t>вихлопні</a:t>
            </a:r>
            <a:r>
              <a:rPr lang="ru-RU" dirty="0"/>
              <a:t> отвори ,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поздовжнє</a:t>
            </a:r>
            <a:r>
              <a:rPr lang="ru-RU" dirty="0"/>
              <a:t> </a:t>
            </a:r>
            <a:r>
              <a:rPr lang="ru-RU" dirty="0" err="1"/>
              <a:t>дуття</a:t>
            </a:r>
            <a:r>
              <a:rPr lang="ru-RU" dirty="0"/>
              <a:t>, яке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гасіння</a:t>
            </a:r>
            <a:r>
              <a:rPr lang="ru-RU" dirty="0"/>
              <a:t> дуги. В </a:t>
            </a:r>
            <a:r>
              <a:rPr lang="ru-RU" dirty="0" err="1"/>
              <a:t>дугогасильному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є </a:t>
            </a:r>
            <a:r>
              <a:rPr lang="ru-RU" dirty="0" err="1"/>
              <a:t>повітряна</a:t>
            </a:r>
            <a:r>
              <a:rPr lang="ru-RU" dirty="0"/>
              <a:t> подушка ‒ невелика </a:t>
            </a:r>
            <a:r>
              <a:rPr lang="ru-RU" dirty="0" err="1"/>
              <a:t>металева</a:t>
            </a:r>
            <a:r>
              <a:rPr lang="ru-RU" dirty="0"/>
              <a:t> камера 2, яка </a:t>
            </a:r>
            <a:r>
              <a:rPr lang="ru-RU" dirty="0" err="1"/>
              <a:t>заповнена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 і </a:t>
            </a:r>
            <a:r>
              <a:rPr lang="ru-RU" dirty="0" err="1"/>
              <a:t>зв’язана</a:t>
            </a:r>
            <a:r>
              <a:rPr lang="ru-RU" dirty="0"/>
              <a:t> з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об’ємом</a:t>
            </a:r>
            <a:r>
              <a:rPr lang="ru-RU" dirty="0"/>
              <a:t> </a:t>
            </a:r>
            <a:r>
              <a:rPr lang="ru-RU" dirty="0" err="1"/>
              <a:t>дугогасильної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, </a:t>
            </a:r>
            <a:r>
              <a:rPr lang="ru-RU" dirty="0" err="1"/>
              <a:t>заповненої</a:t>
            </a:r>
            <a:r>
              <a:rPr lang="ru-RU" dirty="0"/>
              <a:t> маслом. В </a:t>
            </a:r>
            <a:r>
              <a:rPr lang="ru-RU" dirty="0" err="1"/>
              <a:t>поздовжньому</a:t>
            </a:r>
            <a:r>
              <a:rPr lang="ru-RU" dirty="0"/>
              <a:t> </a:t>
            </a:r>
            <a:r>
              <a:rPr lang="ru-RU" dirty="0" err="1"/>
              <a:t>розрізі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, по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, не видно. В перший момент </a:t>
            </a:r>
            <a:r>
              <a:rPr lang="ru-RU" dirty="0" err="1"/>
              <a:t>запалення</a:t>
            </a:r>
            <a:r>
              <a:rPr lang="ru-RU" dirty="0"/>
              <a:t> дуги, коли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підви-щується</a:t>
            </a:r>
            <a:r>
              <a:rPr lang="ru-RU" dirty="0"/>
              <a:t>, </a:t>
            </a:r>
            <a:r>
              <a:rPr lang="ru-RU" dirty="0" err="1"/>
              <a:t>частина</a:t>
            </a:r>
            <a:r>
              <a:rPr lang="ru-RU" dirty="0"/>
              <a:t> масла </a:t>
            </a:r>
            <a:r>
              <a:rPr lang="ru-RU" dirty="0" err="1"/>
              <a:t>стискає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зменшує</a:t>
            </a:r>
            <a:r>
              <a:rPr lang="ru-RU" dirty="0"/>
              <a:t> удар в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, а в момент, коли струм в </a:t>
            </a:r>
            <a:r>
              <a:rPr lang="ru-RU" dirty="0" err="1"/>
              <a:t>дузі</a:t>
            </a:r>
            <a:r>
              <a:rPr lang="ru-RU" dirty="0"/>
              <a:t> проходить через нуль і </a:t>
            </a:r>
            <a:r>
              <a:rPr lang="ru-RU" dirty="0" err="1"/>
              <a:t>тиск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дуги </a:t>
            </a:r>
            <a:r>
              <a:rPr lang="ru-RU" dirty="0" err="1"/>
              <a:t>зменшується</a:t>
            </a:r>
            <a:r>
              <a:rPr lang="ru-RU" dirty="0"/>
              <a:t>, </a:t>
            </a:r>
            <a:r>
              <a:rPr lang="ru-RU" dirty="0" err="1"/>
              <a:t>стиснене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відштовхує</a:t>
            </a:r>
            <a:r>
              <a:rPr lang="ru-RU" dirty="0"/>
              <a:t> масло та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дуття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гасіння</a:t>
            </a:r>
            <a:r>
              <a:rPr lang="ru-RU" dirty="0"/>
              <a:t> дуги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масла </a:t>
            </a:r>
            <a:r>
              <a:rPr lang="ru-RU" dirty="0" err="1"/>
              <a:t>виходять</a:t>
            </a:r>
            <a:r>
              <a:rPr lang="ru-RU" dirty="0"/>
              <a:t> з </a:t>
            </a:r>
            <a:r>
              <a:rPr lang="ru-RU" dirty="0" err="1"/>
              <a:t>камери</a:t>
            </a:r>
            <a:r>
              <a:rPr lang="ru-RU" dirty="0"/>
              <a:t>,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повз</a:t>
            </a:r>
            <a:r>
              <a:rPr lang="ru-RU" dirty="0"/>
              <a:t> шар масла в баку, </a:t>
            </a:r>
            <a:r>
              <a:rPr lang="ru-RU" dirty="0" err="1"/>
              <a:t>охолоджуються</a:t>
            </a:r>
            <a:r>
              <a:rPr lang="ru-RU" dirty="0"/>
              <a:t> і через </a:t>
            </a:r>
            <a:r>
              <a:rPr lang="ru-RU" dirty="0" err="1"/>
              <a:t>спеціальні</a:t>
            </a:r>
            <a:r>
              <a:rPr lang="ru-RU" dirty="0"/>
              <a:t> газо-</a:t>
            </a:r>
            <a:r>
              <a:rPr lang="ru-RU" dirty="0" err="1"/>
              <a:t>виводи</a:t>
            </a:r>
            <a:r>
              <a:rPr lang="ru-RU" dirty="0"/>
              <a:t> в </a:t>
            </a:r>
            <a:r>
              <a:rPr lang="ru-RU" dirty="0" err="1"/>
              <a:t>кришках</a:t>
            </a:r>
            <a:r>
              <a:rPr lang="ru-RU" dirty="0"/>
              <a:t> </a:t>
            </a:r>
            <a:r>
              <a:rPr lang="ru-RU" dirty="0" err="1"/>
              <a:t>викидаються</a:t>
            </a:r>
            <a:r>
              <a:rPr lang="ru-RU" dirty="0"/>
              <a:t> </a:t>
            </a:r>
            <a:r>
              <a:rPr lang="ru-RU" dirty="0" err="1"/>
              <a:t>назовні</a:t>
            </a:r>
            <a:r>
              <a:rPr lang="ru-RU" dirty="0"/>
              <a:t>. Камера </a:t>
            </a:r>
            <a:r>
              <a:rPr lang="ru-RU" dirty="0" err="1"/>
              <a:t>заповнюється</a:t>
            </a:r>
            <a:r>
              <a:rPr lang="ru-RU" dirty="0"/>
              <a:t> маслом, і </a:t>
            </a:r>
            <a:r>
              <a:rPr lang="ru-RU" dirty="0" err="1"/>
              <a:t>вимикач</a:t>
            </a:r>
            <a:r>
              <a:rPr lang="ru-RU" dirty="0"/>
              <a:t> </a:t>
            </a:r>
            <a:r>
              <a:rPr lang="ru-RU" dirty="0" err="1"/>
              <a:t>готовий</a:t>
            </a:r>
            <a:r>
              <a:rPr lang="ru-RU" dirty="0"/>
              <a:t> до </a:t>
            </a:r>
            <a:r>
              <a:rPr lang="ru-RU" dirty="0" err="1"/>
              <a:t>наступного</a:t>
            </a:r>
            <a:r>
              <a:rPr lang="ru-RU" dirty="0"/>
              <a:t> циклу </a:t>
            </a:r>
            <a:r>
              <a:rPr lang="ru-RU" dirty="0" err="1"/>
              <a:t>операцій</a:t>
            </a:r>
            <a:r>
              <a:rPr lang="ru-RU" dirty="0"/>
              <a:t>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8357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7FB29C0-DF51-41B1-B09D-CB70E08577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64400" y="2574698"/>
            <a:ext cx="3854554" cy="414919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6BD6115-6552-4D45-895F-ED1754C2A532}"/>
              </a:ext>
            </a:extLst>
          </p:cNvPr>
          <p:cNvSpPr/>
          <p:nvPr/>
        </p:nvSpPr>
        <p:spPr>
          <a:xfrm>
            <a:off x="3505200" y="0"/>
            <a:ext cx="8559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Масляні</a:t>
            </a:r>
            <a:r>
              <a:rPr lang="ru-RU" dirty="0"/>
              <a:t> </a:t>
            </a:r>
            <a:r>
              <a:rPr lang="ru-RU" dirty="0" err="1"/>
              <a:t>бакові</a:t>
            </a:r>
            <a:r>
              <a:rPr lang="ru-RU" dirty="0"/>
              <a:t> </a:t>
            </a:r>
            <a:r>
              <a:rPr lang="ru-RU" dirty="0" err="1"/>
              <a:t>вимикачі</a:t>
            </a:r>
            <a:r>
              <a:rPr lang="ru-RU" dirty="0"/>
              <a:t> </a:t>
            </a:r>
            <a:r>
              <a:rPr lang="ru-RU" dirty="0" err="1"/>
              <a:t>виготовляються</a:t>
            </a:r>
            <a:r>
              <a:rPr lang="ru-RU" dirty="0"/>
              <a:t> на </a:t>
            </a:r>
            <a:r>
              <a:rPr lang="ru-RU" dirty="0" err="1"/>
              <a:t>напругу</a:t>
            </a:r>
            <a:r>
              <a:rPr lang="ru-RU" dirty="0"/>
              <a:t> 110 та 220 </a:t>
            </a:r>
            <a:r>
              <a:rPr lang="ru-RU" dirty="0" err="1"/>
              <a:t>кВ.</a:t>
            </a:r>
            <a:r>
              <a:rPr lang="ru-RU" dirty="0"/>
              <a:t>              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вимикача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110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У-110-2000-50/У1             (</a:t>
            </a:r>
            <a:r>
              <a:rPr lang="ru-RU" dirty="0" err="1"/>
              <a:t>Uном</a:t>
            </a:r>
            <a:r>
              <a:rPr lang="ru-RU" dirty="0"/>
              <a:t> = 110 </a:t>
            </a:r>
            <a:r>
              <a:rPr lang="ru-RU" dirty="0" err="1"/>
              <a:t>кВ</a:t>
            </a:r>
            <a:r>
              <a:rPr lang="ru-RU" dirty="0"/>
              <a:t>, </a:t>
            </a:r>
            <a:r>
              <a:rPr lang="ru-RU" dirty="0" err="1"/>
              <a:t>Іном</a:t>
            </a:r>
            <a:r>
              <a:rPr lang="ru-RU" dirty="0"/>
              <a:t> = 2000 А, </a:t>
            </a:r>
            <a:r>
              <a:rPr lang="ru-RU" dirty="0" err="1"/>
              <a:t>Івим.ном</a:t>
            </a:r>
            <a:r>
              <a:rPr lang="ru-RU" dirty="0"/>
              <a:t> = 40 кА) наведено на рис. 7.3., на </a:t>
            </a:r>
            <a:r>
              <a:rPr lang="ru-RU" dirty="0" err="1"/>
              <a:t>якому</a:t>
            </a:r>
            <a:r>
              <a:rPr lang="ru-RU" dirty="0"/>
              <a:t> показано </a:t>
            </a:r>
            <a:r>
              <a:rPr lang="ru-RU" dirty="0" err="1"/>
              <a:t>розріз</a:t>
            </a:r>
            <a:r>
              <a:rPr lang="ru-RU" dirty="0"/>
              <a:t> полюса масляного бакового </a:t>
            </a:r>
            <a:r>
              <a:rPr lang="ru-RU" dirty="0" err="1"/>
              <a:t>вимикача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220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У-220-2000-40У1 (</a:t>
            </a:r>
            <a:r>
              <a:rPr lang="ru-RU" dirty="0" err="1"/>
              <a:t>Uном</a:t>
            </a:r>
            <a:r>
              <a:rPr lang="ru-RU" dirty="0"/>
              <a:t> = 220 </a:t>
            </a:r>
            <a:r>
              <a:rPr lang="ru-RU" dirty="0" err="1"/>
              <a:t>кВ</a:t>
            </a:r>
            <a:r>
              <a:rPr lang="ru-RU" dirty="0"/>
              <a:t>, </a:t>
            </a:r>
            <a:r>
              <a:rPr lang="ru-RU" dirty="0" err="1"/>
              <a:t>Іном</a:t>
            </a:r>
            <a:r>
              <a:rPr lang="ru-RU" dirty="0"/>
              <a:t> = 2000 А, </a:t>
            </a:r>
            <a:r>
              <a:rPr lang="ru-RU" dirty="0" err="1"/>
              <a:t>Івим.ном</a:t>
            </a:r>
            <a:r>
              <a:rPr lang="ru-RU" dirty="0"/>
              <a:t> = 40 кА). Рисунок 7.4.</a:t>
            </a:r>
          </a:p>
          <a:p>
            <a:r>
              <a:rPr lang="ru-RU" dirty="0" err="1"/>
              <a:t>Несучою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кожного полюса є бак </a:t>
            </a:r>
            <a:r>
              <a:rPr lang="ru-RU" dirty="0" err="1"/>
              <a:t>вимикача</a:t>
            </a:r>
            <a:r>
              <a:rPr lang="ru-RU" dirty="0"/>
              <a:t> 2. На </a:t>
            </a:r>
            <a:r>
              <a:rPr lang="ru-RU" dirty="0" err="1"/>
              <a:t>кришках</a:t>
            </a:r>
            <a:r>
              <a:rPr lang="ru-RU" dirty="0"/>
              <a:t> бака </a:t>
            </a:r>
            <a:r>
              <a:rPr lang="ru-RU" dirty="0" err="1"/>
              <a:t>змонтовані</a:t>
            </a:r>
            <a:r>
              <a:rPr lang="ru-RU" dirty="0"/>
              <a:t> </a:t>
            </a:r>
            <a:r>
              <a:rPr lang="ru-RU" dirty="0" err="1"/>
              <a:t>маслонаповнені</a:t>
            </a:r>
            <a:r>
              <a:rPr lang="ru-RU" dirty="0"/>
              <a:t> вводи 9, коробки </a:t>
            </a:r>
            <a:r>
              <a:rPr lang="ru-RU" dirty="0" err="1"/>
              <a:t>приводних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8, коробки з </a:t>
            </a:r>
            <a:r>
              <a:rPr lang="ru-RU" dirty="0" err="1"/>
              <a:t>вмонтованими</a:t>
            </a:r>
            <a:r>
              <a:rPr lang="ru-RU" dirty="0"/>
              <a:t> трансформаторами струму 7, </a:t>
            </a:r>
            <a:r>
              <a:rPr lang="ru-RU" dirty="0" err="1"/>
              <a:t>запобіжні</a:t>
            </a:r>
            <a:r>
              <a:rPr lang="ru-RU" dirty="0"/>
              <a:t> </a:t>
            </a:r>
            <a:r>
              <a:rPr lang="ru-RU" dirty="0" err="1"/>
              <a:t>клапани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бака </a:t>
            </a:r>
            <a:r>
              <a:rPr lang="ru-RU" dirty="0" err="1"/>
              <a:t>від</a:t>
            </a:r>
            <a:r>
              <a:rPr lang="ru-RU" dirty="0"/>
              <a:t> поломки в </a:t>
            </a:r>
            <a:r>
              <a:rPr lang="ru-RU" dirty="0" err="1"/>
              <a:t>аварійних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. </a:t>
            </a:r>
            <a:r>
              <a:rPr lang="ru-RU" dirty="0" err="1"/>
              <a:t>Внутрішня</a:t>
            </a:r>
            <a:r>
              <a:rPr lang="ru-RU" dirty="0"/>
              <a:t> сторона бака </a:t>
            </a:r>
            <a:r>
              <a:rPr lang="ru-RU" dirty="0" err="1"/>
              <a:t>ізолюється</a:t>
            </a:r>
            <a:r>
              <a:rPr lang="ru-RU" dirty="0"/>
              <a:t> </a:t>
            </a:r>
            <a:r>
              <a:rPr lang="ru-RU" dirty="0" err="1"/>
              <a:t>трьома</a:t>
            </a:r>
            <a:r>
              <a:rPr lang="ru-RU" dirty="0"/>
              <a:t> шарами </a:t>
            </a:r>
            <a:r>
              <a:rPr lang="ru-RU" dirty="0" err="1"/>
              <a:t>спеціального</a:t>
            </a:r>
            <a:r>
              <a:rPr lang="ru-RU" dirty="0"/>
              <a:t> пластику та </a:t>
            </a:r>
            <a:r>
              <a:rPr lang="ru-RU" dirty="0" err="1"/>
              <a:t>фібри</a:t>
            </a:r>
            <a:r>
              <a:rPr lang="ru-RU" dirty="0"/>
              <a:t> 6. </a:t>
            </a:r>
            <a:endParaRPr lang="LID4096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F5C9D20-625F-4543-B61D-60B3AA5D6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61" y="193248"/>
            <a:ext cx="3067478" cy="611590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4DB8E42-AA4E-41E8-8B14-18C2E57AD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491" y="6498041"/>
            <a:ext cx="4782217" cy="333422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096E948-9C21-4188-B45D-1B0551F80C3B}"/>
              </a:ext>
            </a:extLst>
          </p:cNvPr>
          <p:cNvSpPr/>
          <p:nvPr/>
        </p:nvSpPr>
        <p:spPr>
          <a:xfrm>
            <a:off x="3048000" y="2851697"/>
            <a:ext cx="44069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Траверса 3 приводиться в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ізолювальною</a:t>
            </a:r>
            <a:r>
              <a:rPr lang="ru-RU" dirty="0"/>
              <a:t> тягою 5, </a:t>
            </a:r>
            <a:r>
              <a:rPr lang="ru-RU" dirty="0" err="1"/>
              <a:t>зв’язаною</a:t>
            </a:r>
            <a:r>
              <a:rPr lang="ru-RU" dirty="0"/>
              <a:t> з при-</a:t>
            </a:r>
            <a:r>
              <a:rPr lang="ru-RU" dirty="0" err="1"/>
              <a:t>водним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8. На </a:t>
            </a:r>
            <a:r>
              <a:rPr lang="ru-RU" dirty="0" err="1"/>
              <a:t>дні</a:t>
            </a:r>
            <a:r>
              <a:rPr lang="ru-RU" dirty="0"/>
              <a:t> бака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кригоуловлювальний</a:t>
            </a:r>
            <a:r>
              <a:rPr lang="ru-RU" dirty="0"/>
              <a:t> при-</a:t>
            </a:r>
            <a:r>
              <a:rPr lang="ru-RU" dirty="0" err="1"/>
              <a:t>стрій</a:t>
            </a:r>
            <a:r>
              <a:rPr lang="ru-RU" dirty="0"/>
              <a:t> 1,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запобігає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спливання</a:t>
            </a:r>
            <a:r>
              <a:rPr lang="ru-RU" dirty="0"/>
              <a:t> замерзлого конденсату. Для </a:t>
            </a:r>
            <a:r>
              <a:rPr lang="ru-RU" dirty="0" err="1"/>
              <a:t>нагрівання</a:t>
            </a:r>
            <a:r>
              <a:rPr lang="ru-RU" dirty="0"/>
              <a:t> масла при </a:t>
            </a:r>
            <a:r>
              <a:rPr lang="ru-RU" dirty="0" err="1"/>
              <a:t>низьких</a:t>
            </a:r>
            <a:r>
              <a:rPr lang="ru-RU" dirty="0"/>
              <a:t> температурах до дна </a:t>
            </a:r>
            <a:r>
              <a:rPr lang="ru-RU" dirty="0" err="1"/>
              <a:t>кріпиться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електропідігріву</a:t>
            </a:r>
            <a:r>
              <a:rPr lang="ru-RU" dirty="0"/>
              <a:t> 10,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вмикається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нижчій</a:t>
            </a:r>
            <a:r>
              <a:rPr lang="ru-RU" dirty="0"/>
              <a:t> -15 С.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знижувалась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рухомих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вимикача</a:t>
            </a:r>
            <a:r>
              <a:rPr lang="ru-RU" dirty="0"/>
              <a:t> при </a:t>
            </a:r>
            <a:r>
              <a:rPr lang="ru-RU" dirty="0" err="1"/>
              <a:t>збільшені</a:t>
            </a:r>
            <a:r>
              <a:rPr lang="ru-RU" dirty="0"/>
              <a:t> </a:t>
            </a:r>
            <a:r>
              <a:rPr lang="ru-RU" dirty="0" err="1"/>
              <a:t>в’язкості</a:t>
            </a:r>
            <a:r>
              <a:rPr lang="ru-RU" dirty="0"/>
              <a:t> масла.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727181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68C470-061E-4C50-8B5E-3FB035E3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279400"/>
            <a:ext cx="11785600" cy="65786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вимикачі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У-220 на три </a:t>
            </a:r>
            <a:r>
              <a:rPr lang="ru-RU" dirty="0" err="1"/>
              <a:t>полюси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масла становить 27000 кг.</a:t>
            </a:r>
          </a:p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переваги</a:t>
            </a:r>
            <a:r>
              <a:rPr lang="ru-RU" b="1" dirty="0"/>
              <a:t> </a:t>
            </a:r>
            <a:r>
              <a:rPr lang="ru-RU" b="1" dirty="0" err="1"/>
              <a:t>бакових</a:t>
            </a:r>
            <a:r>
              <a:rPr lang="ru-RU" b="1" dirty="0"/>
              <a:t> </a:t>
            </a:r>
            <a:r>
              <a:rPr lang="ru-RU" b="1" dirty="0" err="1"/>
              <a:t>вимикачів</a:t>
            </a:r>
            <a:r>
              <a:rPr lang="ru-RU" b="1" dirty="0"/>
              <a:t>:</a:t>
            </a:r>
          </a:p>
          <a:p>
            <a:r>
              <a:rPr lang="ru-RU" dirty="0"/>
              <a:t>- простота </a:t>
            </a:r>
            <a:r>
              <a:rPr lang="ru-RU" dirty="0" err="1"/>
              <a:t>конструкції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вимикальна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придатність</a:t>
            </a:r>
            <a:r>
              <a:rPr lang="ru-RU" dirty="0"/>
              <a:t> для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установлення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влаштованих</a:t>
            </a:r>
            <a:r>
              <a:rPr lang="ru-RU" dirty="0"/>
              <a:t> </a:t>
            </a:r>
            <a:r>
              <a:rPr lang="ru-RU" dirty="0" err="1"/>
              <a:t>трансформаторів</a:t>
            </a:r>
            <a:r>
              <a:rPr lang="ru-RU" dirty="0"/>
              <a:t> струму.</a:t>
            </a:r>
          </a:p>
          <a:p>
            <a:r>
              <a:rPr lang="ru-RU" dirty="0"/>
              <a:t> </a:t>
            </a:r>
            <a:r>
              <a:rPr lang="ru-RU" b="1" dirty="0" err="1"/>
              <a:t>Недоліки</a:t>
            </a:r>
            <a:r>
              <a:rPr lang="ru-RU" b="1" dirty="0"/>
              <a:t> </a:t>
            </a:r>
            <a:r>
              <a:rPr lang="ru-RU" b="1" dirty="0" err="1"/>
              <a:t>бакових</a:t>
            </a:r>
            <a:r>
              <a:rPr lang="ru-RU" b="1" dirty="0"/>
              <a:t> </a:t>
            </a:r>
            <a:r>
              <a:rPr lang="ru-RU" b="1" dirty="0" err="1"/>
              <a:t>вимикачів</a:t>
            </a:r>
            <a:r>
              <a:rPr lang="ru-RU" b="1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вибухо</a:t>
            </a:r>
            <a:r>
              <a:rPr lang="ru-RU" dirty="0"/>
              <a:t>- і </a:t>
            </a:r>
            <a:r>
              <a:rPr lang="ru-RU" dirty="0" err="1"/>
              <a:t>пожежонебезпека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періодичного</a:t>
            </a:r>
            <a:r>
              <a:rPr lang="ru-RU" dirty="0"/>
              <a:t> контролю за станом і </a:t>
            </a:r>
            <a:r>
              <a:rPr lang="ru-RU" dirty="0" err="1"/>
              <a:t>рівнем</a:t>
            </a:r>
            <a:r>
              <a:rPr lang="ru-RU" dirty="0"/>
              <a:t> масла;</a:t>
            </a:r>
          </a:p>
          <a:p>
            <a:r>
              <a:rPr lang="ru-RU" dirty="0"/>
              <a:t>- великий </a:t>
            </a:r>
            <a:r>
              <a:rPr lang="ru-RU" dirty="0" err="1"/>
              <a:t>об’єм</a:t>
            </a:r>
            <a:r>
              <a:rPr lang="ru-RU" dirty="0"/>
              <a:t> масла;</a:t>
            </a:r>
          </a:p>
          <a:p>
            <a:r>
              <a:rPr lang="ru-RU" dirty="0"/>
              <a:t>- </a:t>
            </a:r>
            <a:r>
              <a:rPr lang="ru-RU" dirty="0" err="1"/>
              <a:t>необхідність</a:t>
            </a:r>
            <a:r>
              <a:rPr lang="ru-RU" dirty="0"/>
              <a:t> великих </a:t>
            </a:r>
            <a:r>
              <a:rPr lang="ru-RU" dirty="0" err="1"/>
              <a:t>запасів</a:t>
            </a:r>
            <a:r>
              <a:rPr lang="ru-RU" dirty="0"/>
              <a:t> масла;</a:t>
            </a:r>
          </a:p>
          <a:p>
            <a:r>
              <a:rPr lang="ru-RU" dirty="0"/>
              <a:t>- </a:t>
            </a:r>
            <a:r>
              <a:rPr lang="ru-RU" dirty="0" err="1"/>
              <a:t>непридатність</a:t>
            </a:r>
            <a:r>
              <a:rPr lang="ru-RU" dirty="0"/>
              <a:t> до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;</a:t>
            </a:r>
          </a:p>
          <a:p>
            <a:r>
              <a:rPr lang="ru-RU" dirty="0"/>
              <a:t>- велика затрата </a:t>
            </a:r>
            <a:r>
              <a:rPr lang="ru-RU" dirty="0" err="1"/>
              <a:t>металу</a:t>
            </a:r>
            <a:r>
              <a:rPr lang="ru-RU" dirty="0"/>
              <a:t>;</a:t>
            </a:r>
          </a:p>
          <a:p>
            <a:r>
              <a:rPr lang="ru-RU" dirty="0"/>
              <a:t>- велика </a:t>
            </a:r>
            <a:r>
              <a:rPr lang="ru-RU" dirty="0" err="1"/>
              <a:t>маса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незручність</a:t>
            </a:r>
            <a:r>
              <a:rPr lang="ru-RU" dirty="0"/>
              <a:t> </a:t>
            </a:r>
            <a:r>
              <a:rPr lang="ru-RU" dirty="0" err="1"/>
              <a:t>транспортування</a:t>
            </a:r>
            <a:r>
              <a:rPr lang="ru-RU" dirty="0"/>
              <a:t>, монтажу та наладки.</a:t>
            </a:r>
          </a:p>
          <a:p>
            <a:r>
              <a:rPr lang="ru-RU" dirty="0" err="1"/>
              <a:t>Переважним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бакових</a:t>
            </a:r>
            <a:r>
              <a:rPr lang="ru-RU" dirty="0"/>
              <a:t> </a:t>
            </a:r>
            <a:r>
              <a:rPr lang="ru-RU" dirty="0" err="1"/>
              <a:t>масляних</a:t>
            </a:r>
            <a:r>
              <a:rPr lang="ru-RU" dirty="0"/>
              <a:t> </a:t>
            </a:r>
            <a:r>
              <a:rPr lang="ru-RU" dirty="0" err="1"/>
              <a:t>вимикачів</a:t>
            </a:r>
            <a:r>
              <a:rPr lang="ru-RU" dirty="0"/>
              <a:t> є </a:t>
            </a:r>
            <a:r>
              <a:rPr lang="ru-RU" dirty="0" err="1"/>
              <a:t>розподільні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35 </a:t>
            </a:r>
            <a:r>
              <a:rPr lang="ru-RU" dirty="0" err="1"/>
              <a:t>кВ</a:t>
            </a:r>
            <a:r>
              <a:rPr lang="ru-RU" dirty="0"/>
              <a:t> та 110 – 220 </a:t>
            </a:r>
            <a:r>
              <a:rPr lang="ru-RU" dirty="0" err="1"/>
              <a:t>кВ</a:t>
            </a:r>
            <a:r>
              <a:rPr lang="ru-RU" dirty="0"/>
              <a:t>, де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витісняють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елегазових</a:t>
            </a:r>
            <a:r>
              <a:rPr lang="ru-RU" dirty="0"/>
              <a:t> </a:t>
            </a:r>
            <a:r>
              <a:rPr lang="ru-RU" dirty="0" err="1"/>
              <a:t>вимикачів</a:t>
            </a:r>
            <a:r>
              <a:rPr lang="ru-RU" dirty="0"/>
              <a:t>.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272611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B81C2-ED55-4CEA-A2F6-86F3CCA4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368300"/>
          </a:xfrm>
        </p:spPr>
        <p:txBody>
          <a:bodyPr>
            <a:normAutofit fontScale="90000"/>
          </a:bodyPr>
          <a:lstStyle/>
          <a:p>
            <a:pPr indent="28829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7.1.2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Масляні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малооб’ємні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розподільних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установок</a:t>
            </a:r>
            <a:b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ID4096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949CD3-EEE8-412B-9D9F-408EE3358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723900"/>
            <a:ext cx="11760200" cy="16256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Масляні</a:t>
            </a:r>
            <a:r>
              <a:rPr lang="ru-RU" sz="2000" dirty="0"/>
              <a:t> </a:t>
            </a:r>
            <a:r>
              <a:rPr lang="ru-RU" sz="2000" dirty="0" err="1"/>
              <a:t>малообємні</a:t>
            </a:r>
            <a:r>
              <a:rPr lang="ru-RU" sz="2000" dirty="0"/>
              <a:t> (</a:t>
            </a:r>
            <a:r>
              <a:rPr lang="ru-RU" sz="2000" dirty="0" err="1"/>
              <a:t>маломасляні</a:t>
            </a:r>
            <a:r>
              <a:rPr lang="ru-RU" sz="2000" dirty="0"/>
              <a:t>) </a:t>
            </a:r>
            <a:r>
              <a:rPr lang="ru-RU" sz="2000" dirty="0" err="1"/>
              <a:t>вимикачі</a:t>
            </a:r>
            <a:r>
              <a:rPr lang="ru-RU" sz="2000" dirty="0"/>
              <a:t> </a:t>
            </a:r>
            <a:r>
              <a:rPr lang="ru-RU" sz="2000" dirty="0" err="1"/>
              <a:t>знайшли</a:t>
            </a:r>
            <a:r>
              <a:rPr lang="ru-RU" sz="2000" dirty="0"/>
              <a:t>  </a:t>
            </a:r>
            <a:r>
              <a:rPr lang="ru-RU" sz="2000" dirty="0" err="1"/>
              <a:t>використання</a:t>
            </a:r>
            <a:r>
              <a:rPr lang="ru-RU" sz="2000" dirty="0"/>
              <a:t> в </a:t>
            </a:r>
            <a:r>
              <a:rPr lang="ru-RU" sz="2000" dirty="0" err="1"/>
              <a:t>закритих</a:t>
            </a:r>
            <a:r>
              <a:rPr lang="ru-RU" sz="2000" dirty="0"/>
              <a:t> і </a:t>
            </a:r>
            <a:r>
              <a:rPr lang="ru-RU" sz="2000" dirty="0" err="1"/>
              <a:t>відкритих</a:t>
            </a:r>
            <a:r>
              <a:rPr lang="ru-RU" sz="2000" dirty="0"/>
              <a:t> </a:t>
            </a:r>
            <a:r>
              <a:rPr lang="ru-RU" sz="2000" dirty="0" err="1"/>
              <a:t>розподільних</a:t>
            </a:r>
            <a:r>
              <a:rPr lang="ru-RU" sz="2000" dirty="0"/>
              <a:t> </a:t>
            </a:r>
            <a:r>
              <a:rPr lang="ru-RU" sz="2000" dirty="0" err="1"/>
              <a:t>пристроях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напруг</a:t>
            </a:r>
            <a:r>
              <a:rPr lang="ru-RU" sz="2000" dirty="0"/>
              <a:t>. Масло в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вимикачах</a:t>
            </a:r>
            <a:r>
              <a:rPr lang="ru-RU" sz="2000" dirty="0"/>
              <a:t>, в основному, служить як </a:t>
            </a:r>
            <a:r>
              <a:rPr lang="ru-RU" sz="2000" dirty="0" err="1"/>
              <a:t>дугогасильне</a:t>
            </a:r>
            <a:r>
              <a:rPr lang="ru-RU" sz="2000" dirty="0"/>
              <a:t> </a:t>
            </a:r>
            <a:r>
              <a:rPr lang="ru-RU" sz="2000" dirty="0" err="1"/>
              <a:t>середовище</a:t>
            </a:r>
            <a:r>
              <a:rPr lang="ru-RU" sz="2000" dirty="0"/>
              <a:t> і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частково</a:t>
            </a:r>
            <a:r>
              <a:rPr lang="ru-RU" sz="2000" dirty="0"/>
              <a:t> як </a:t>
            </a:r>
            <a:r>
              <a:rPr lang="ru-RU" sz="2000" dirty="0" err="1"/>
              <a:t>ізоляція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розімкненими</a:t>
            </a:r>
            <a:r>
              <a:rPr lang="ru-RU" sz="2000" dirty="0"/>
              <a:t> контактами. </a:t>
            </a:r>
            <a:r>
              <a:rPr lang="ru-RU" sz="2000" dirty="0" err="1"/>
              <a:t>Ізоляція</a:t>
            </a:r>
            <a:r>
              <a:rPr lang="ru-RU" sz="2000" dirty="0"/>
              <a:t> </a:t>
            </a:r>
            <a:r>
              <a:rPr lang="ru-RU" sz="2000" dirty="0" err="1"/>
              <a:t>струмоведу</a:t>
            </a:r>
            <a:r>
              <a:rPr lang="ru-RU" sz="2000" dirty="0"/>
              <a:t>-чих </a:t>
            </a:r>
            <a:r>
              <a:rPr lang="ru-RU" sz="2000" dirty="0" err="1"/>
              <a:t>частин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собою і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заземлених</a:t>
            </a:r>
            <a:r>
              <a:rPr lang="ru-RU" sz="2000" dirty="0"/>
              <a:t> </a:t>
            </a:r>
            <a:r>
              <a:rPr lang="ru-RU" sz="2000" dirty="0" err="1"/>
              <a:t>конструкцій</a:t>
            </a:r>
            <a:r>
              <a:rPr lang="ru-RU" sz="2000" dirty="0"/>
              <a:t> </a:t>
            </a:r>
            <a:r>
              <a:rPr lang="ru-RU" sz="2000" dirty="0" err="1"/>
              <a:t>здійснюється</a:t>
            </a:r>
            <a:r>
              <a:rPr lang="ru-RU" sz="2000" dirty="0"/>
              <a:t> фарфором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іншими</a:t>
            </a:r>
            <a:r>
              <a:rPr lang="ru-RU" sz="2000" dirty="0"/>
              <a:t> </a:t>
            </a:r>
            <a:r>
              <a:rPr lang="ru-RU" sz="2000" dirty="0" err="1"/>
              <a:t>твердими</a:t>
            </a:r>
            <a:r>
              <a:rPr lang="ru-RU" sz="2000" dirty="0"/>
              <a:t> </a:t>
            </a:r>
            <a:r>
              <a:rPr lang="ru-RU" sz="2000" dirty="0" err="1"/>
              <a:t>ізоляційними</a:t>
            </a:r>
            <a:r>
              <a:rPr lang="ru-RU" sz="2000" dirty="0"/>
              <a:t> </a:t>
            </a:r>
            <a:r>
              <a:rPr lang="ru-RU" sz="2000" dirty="0" err="1"/>
              <a:t>матеріалами</a:t>
            </a:r>
            <a:r>
              <a:rPr lang="ru-RU" sz="20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7C2AB4-69E3-4C0E-AF45-DE105059A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60" y="2349500"/>
            <a:ext cx="3029373" cy="4058216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7FDEBE-C87C-4EFE-970E-22EDD8ED18D8}"/>
              </a:ext>
            </a:extLst>
          </p:cNvPr>
          <p:cNvSpPr/>
          <p:nvPr/>
        </p:nvSpPr>
        <p:spPr>
          <a:xfrm>
            <a:off x="6172200" y="1841242"/>
            <a:ext cx="57277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Контакти</a:t>
            </a:r>
            <a:r>
              <a:rPr lang="ru-RU" sz="2000" dirty="0"/>
              <a:t> </a:t>
            </a:r>
            <a:r>
              <a:rPr lang="ru-RU" sz="2000" dirty="0" err="1"/>
              <a:t>вимикачів</a:t>
            </a:r>
            <a:r>
              <a:rPr lang="ru-RU" sz="2000" dirty="0"/>
              <a:t> </a:t>
            </a:r>
            <a:r>
              <a:rPr lang="ru-RU" sz="2000" dirty="0" err="1"/>
              <a:t>внутрішньої</a:t>
            </a:r>
            <a:r>
              <a:rPr lang="ru-RU" sz="2000" dirty="0"/>
              <a:t> установки </a:t>
            </a:r>
            <a:r>
              <a:rPr lang="ru-RU" sz="2000" dirty="0" err="1"/>
              <a:t>знаходяться</a:t>
            </a:r>
            <a:r>
              <a:rPr lang="ru-RU" sz="2000" dirty="0"/>
              <a:t> в </a:t>
            </a:r>
            <a:r>
              <a:rPr lang="ru-RU" sz="2000" dirty="0" err="1"/>
              <a:t>сталевому</a:t>
            </a:r>
            <a:r>
              <a:rPr lang="ru-RU" sz="2000" dirty="0"/>
              <a:t> баку (</a:t>
            </a:r>
            <a:r>
              <a:rPr lang="ru-RU" sz="2000" dirty="0" err="1"/>
              <a:t>горщику</a:t>
            </a:r>
            <a:r>
              <a:rPr lang="ru-RU" sz="2000" dirty="0"/>
              <a:t>), </a:t>
            </a:r>
            <a:r>
              <a:rPr lang="ru-RU" sz="2000" dirty="0" err="1"/>
              <a:t>звідки</a:t>
            </a:r>
            <a:r>
              <a:rPr lang="ru-RU" sz="2000" dirty="0"/>
              <a:t> й </a:t>
            </a:r>
            <a:r>
              <a:rPr lang="ru-RU" sz="2000" dirty="0" err="1"/>
              <a:t>пішла</a:t>
            </a:r>
            <a:r>
              <a:rPr lang="ru-RU" sz="2000" dirty="0"/>
              <a:t> одна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назв</a:t>
            </a:r>
            <a:r>
              <a:rPr lang="ru-RU" sz="2000" dirty="0"/>
              <a:t> </a:t>
            </a:r>
            <a:r>
              <a:rPr lang="ru-RU" sz="2000" dirty="0" err="1"/>
              <a:t>вимикачів</a:t>
            </a:r>
            <a:r>
              <a:rPr lang="ru-RU" sz="2000" dirty="0"/>
              <a:t> – “</a:t>
            </a:r>
            <a:r>
              <a:rPr lang="ru-RU" sz="2000" dirty="0" err="1"/>
              <a:t>горщикові</a:t>
            </a:r>
            <a:r>
              <a:rPr lang="ru-RU" sz="2000" dirty="0"/>
              <a:t>”. </a:t>
            </a:r>
            <a:r>
              <a:rPr lang="ru-RU" sz="2000" dirty="0" err="1"/>
              <a:t>Маломасляні</a:t>
            </a:r>
            <a:r>
              <a:rPr lang="ru-RU" sz="2000" dirty="0"/>
              <a:t> </a:t>
            </a:r>
            <a:r>
              <a:rPr lang="ru-RU" sz="2000" dirty="0" err="1"/>
              <a:t>вимикачі</a:t>
            </a:r>
            <a:r>
              <a:rPr lang="ru-RU" sz="2000" dirty="0"/>
              <a:t> </a:t>
            </a:r>
            <a:r>
              <a:rPr lang="ru-RU" sz="2000" dirty="0" err="1"/>
              <a:t>напругою</a:t>
            </a:r>
            <a:r>
              <a:rPr lang="ru-RU" sz="2000" dirty="0"/>
              <a:t> 35 </a:t>
            </a:r>
            <a:r>
              <a:rPr lang="ru-RU" sz="2000" dirty="0" err="1"/>
              <a:t>кВ</a:t>
            </a:r>
            <a:r>
              <a:rPr lang="ru-RU" sz="2000" dirty="0"/>
              <a:t> і </a:t>
            </a:r>
            <a:r>
              <a:rPr lang="ru-RU" sz="2000" dirty="0" err="1"/>
              <a:t>вище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фарфоровий</a:t>
            </a:r>
            <a:r>
              <a:rPr lang="ru-RU" sz="2000" dirty="0"/>
              <a:t> корпус.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широке</a:t>
            </a:r>
            <a:r>
              <a:rPr lang="ru-RU" sz="2000" dirty="0"/>
              <a:t> </a:t>
            </a:r>
            <a:r>
              <a:rPr lang="ru-RU" sz="2000" dirty="0" err="1"/>
              <a:t>застосування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вимикачі</a:t>
            </a:r>
            <a:r>
              <a:rPr lang="ru-RU" sz="2000" dirty="0"/>
              <a:t> 6 – 10 </a:t>
            </a:r>
            <a:r>
              <a:rPr lang="ru-RU" sz="2000" dirty="0" err="1"/>
              <a:t>кВ</a:t>
            </a:r>
            <a:r>
              <a:rPr lang="ru-RU" sz="2000" dirty="0"/>
              <a:t> </a:t>
            </a:r>
            <a:r>
              <a:rPr lang="ru-RU" sz="2000" dirty="0" err="1"/>
              <a:t>підвісного</a:t>
            </a:r>
            <a:r>
              <a:rPr lang="ru-RU" sz="2000" dirty="0"/>
              <a:t> типу (рис. 7.5, а, б). В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вимикачах</a:t>
            </a:r>
            <a:r>
              <a:rPr lang="ru-RU" sz="2000" dirty="0"/>
              <a:t> корпус </a:t>
            </a:r>
            <a:r>
              <a:rPr lang="ru-RU" sz="2000" dirty="0" err="1"/>
              <a:t>закріплений</a:t>
            </a:r>
            <a:r>
              <a:rPr lang="ru-RU" sz="2000" dirty="0"/>
              <a:t> на </a:t>
            </a:r>
            <a:r>
              <a:rPr lang="ru-RU" sz="2000" dirty="0" err="1"/>
              <a:t>фарфорових</a:t>
            </a:r>
            <a:r>
              <a:rPr lang="ru-RU" sz="2000" dirty="0"/>
              <a:t> </a:t>
            </a:r>
            <a:r>
              <a:rPr lang="ru-RU" sz="2000" dirty="0" err="1"/>
              <a:t>ізоляторах</a:t>
            </a:r>
            <a:r>
              <a:rPr lang="ru-RU" sz="2000" dirty="0"/>
              <a:t> на </a:t>
            </a:r>
            <a:r>
              <a:rPr lang="ru-RU" sz="2000" dirty="0" err="1"/>
              <a:t>загальній</a:t>
            </a:r>
            <a:r>
              <a:rPr lang="ru-RU" sz="2000" dirty="0"/>
              <a:t> </a:t>
            </a:r>
            <a:r>
              <a:rPr lang="ru-RU" sz="2000" dirty="0" err="1"/>
              <a:t>рамі</a:t>
            </a:r>
            <a:r>
              <a:rPr lang="ru-RU" sz="2000" dirty="0"/>
              <a:t> для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трьох</a:t>
            </a:r>
            <a:r>
              <a:rPr lang="ru-RU" sz="2000" dirty="0"/>
              <a:t> </a:t>
            </a:r>
            <a:r>
              <a:rPr lang="ru-RU" sz="2000" dirty="0" err="1"/>
              <a:t>полюсів</a:t>
            </a:r>
            <a:r>
              <a:rPr lang="ru-RU" sz="2000" dirty="0"/>
              <a:t>. За конструктивною схемою, </a:t>
            </a:r>
            <a:r>
              <a:rPr lang="ru-RU" sz="2000" dirty="0" err="1"/>
              <a:t>показаною</a:t>
            </a:r>
            <a:r>
              <a:rPr lang="ru-RU" sz="2000" dirty="0"/>
              <a:t> на рис. 7.5, а), </a:t>
            </a:r>
            <a:r>
              <a:rPr lang="ru-RU" sz="2000" dirty="0" err="1"/>
              <a:t>виготовляють</a:t>
            </a:r>
            <a:r>
              <a:rPr lang="ru-RU" sz="2000" dirty="0"/>
              <a:t> </a:t>
            </a:r>
            <a:r>
              <a:rPr lang="ru-RU" sz="2000" dirty="0" err="1"/>
              <a:t>вимикачі</a:t>
            </a:r>
            <a:r>
              <a:rPr lang="ru-RU" sz="2000" dirty="0"/>
              <a:t> типу ВМГ-10 (</a:t>
            </a:r>
            <a:r>
              <a:rPr lang="ru-RU" sz="2000" dirty="0" err="1"/>
              <a:t>вимикач</a:t>
            </a:r>
            <a:r>
              <a:rPr lang="ru-RU" sz="2000" dirty="0"/>
              <a:t> </a:t>
            </a:r>
            <a:r>
              <a:rPr lang="ru-RU" sz="2000" dirty="0" err="1"/>
              <a:t>масляний</a:t>
            </a:r>
            <a:r>
              <a:rPr lang="ru-RU" sz="2000" dirty="0"/>
              <a:t> </a:t>
            </a:r>
            <a:r>
              <a:rPr lang="ru-RU" sz="2000" dirty="0" err="1"/>
              <a:t>горшковий</a:t>
            </a:r>
            <a:r>
              <a:rPr lang="ru-RU" sz="2000" dirty="0"/>
              <a:t>) і типу ВМП-10, а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виготовлялися</a:t>
            </a:r>
            <a:r>
              <a:rPr lang="ru-RU" sz="2000" dirty="0"/>
              <a:t> </a:t>
            </a:r>
            <a:r>
              <a:rPr lang="ru-RU" sz="2000" dirty="0" err="1"/>
              <a:t>вимикачі</a:t>
            </a:r>
            <a:r>
              <a:rPr lang="ru-RU" sz="2000" dirty="0"/>
              <a:t> ВМГ-133. За конструктивною схемою, </a:t>
            </a:r>
            <a:r>
              <a:rPr lang="ru-RU" sz="2000" dirty="0" err="1"/>
              <a:t>наведеною</a:t>
            </a:r>
            <a:r>
              <a:rPr lang="ru-RU" sz="2000" dirty="0"/>
              <a:t> на рис. 7.5, б), </a:t>
            </a:r>
            <a:r>
              <a:rPr lang="ru-RU" sz="2000" dirty="0" err="1"/>
              <a:t>виготовляються</a:t>
            </a:r>
            <a:r>
              <a:rPr lang="ru-RU" sz="2000" dirty="0"/>
              <a:t> </a:t>
            </a:r>
            <a:r>
              <a:rPr lang="ru-RU" sz="2000" dirty="0" err="1"/>
              <a:t>вимикачі</a:t>
            </a:r>
            <a:r>
              <a:rPr lang="ru-RU" sz="2000" dirty="0"/>
              <a:t> </a:t>
            </a:r>
            <a:r>
              <a:rPr lang="ru-RU" sz="2000" dirty="0" err="1"/>
              <a:t>серії</a:t>
            </a:r>
            <a:r>
              <a:rPr lang="ru-RU" sz="2000" dirty="0"/>
              <a:t> ВМП (</a:t>
            </a:r>
            <a:r>
              <a:rPr lang="ru-RU" sz="2000" dirty="0" err="1"/>
              <a:t>вимикач</a:t>
            </a:r>
            <a:r>
              <a:rPr lang="ru-RU" sz="2000" dirty="0"/>
              <a:t> </a:t>
            </a:r>
            <a:r>
              <a:rPr lang="ru-RU" sz="2000" dirty="0" err="1"/>
              <a:t>маломасляний</a:t>
            </a:r>
            <a:r>
              <a:rPr lang="ru-RU" sz="2000" dirty="0"/>
              <a:t> </a:t>
            </a:r>
            <a:r>
              <a:rPr lang="ru-RU" sz="2000" dirty="0" err="1"/>
              <a:t>підвісний</a:t>
            </a:r>
            <a:r>
              <a:rPr lang="ru-RU" sz="2000" dirty="0"/>
              <a:t>).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A8718E-7989-473A-99AE-B33E55622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633" y="2901619"/>
            <a:ext cx="2810267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26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504FA6-11DB-4744-849D-46B95BCCA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00" y="190500"/>
            <a:ext cx="11798300" cy="27812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номінальних</a:t>
            </a:r>
            <a:r>
              <a:rPr lang="ru-RU" dirty="0"/>
              <a:t> струмах </a:t>
            </a:r>
            <a:r>
              <a:rPr lang="ru-RU" dirty="0" err="1"/>
              <a:t>обійтись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парою </a:t>
            </a:r>
            <a:r>
              <a:rPr lang="ru-RU" dirty="0" err="1"/>
              <a:t>контактів</a:t>
            </a:r>
            <a:r>
              <a:rPr lang="ru-RU" dirty="0"/>
              <a:t> (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роль </a:t>
            </a:r>
            <a:r>
              <a:rPr lang="ru-RU" dirty="0" err="1"/>
              <a:t>робочих</a:t>
            </a:r>
            <a:r>
              <a:rPr lang="ru-RU" dirty="0"/>
              <a:t> і </a:t>
            </a:r>
            <a:r>
              <a:rPr lang="ru-RU" dirty="0" err="1"/>
              <a:t>дугогасильних</a:t>
            </a:r>
            <a:r>
              <a:rPr lang="ru-RU" dirty="0"/>
              <a:t>) </a:t>
            </a:r>
            <a:r>
              <a:rPr lang="ru-RU" dirty="0" err="1"/>
              <a:t>важко</a:t>
            </a:r>
            <a:r>
              <a:rPr lang="ru-RU" dirty="0"/>
              <a:t>, тому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 </a:t>
            </a:r>
            <a:r>
              <a:rPr lang="ru-RU" dirty="0" err="1"/>
              <a:t>зовні</a:t>
            </a:r>
            <a:r>
              <a:rPr lang="ru-RU" dirty="0"/>
              <a:t> </a:t>
            </a:r>
            <a:r>
              <a:rPr lang="ru-RU" dirty="0" err="1"/>
              <a:t>вимикача</a:t>
            </a:r>
            <a:r>
              <a:rPr lang="ru-RU" dirty="0"/>
              <a:t>, а </a:t>
            </a:r>
            <a:r>
              <a:rPr lang="ru-RU" dirty="0" err="1"/>
              <a:t>дугогасильні</a:t>
            </a:r>
            <a:r>
              <a:rPr lang="ru-RU" dirty="0"/>
              <a:t> –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металевого</a:t>
            </a:r>
            <a:r>
              <a:rPr lang="ru-RU" dirty="0"/>
              <a:t> бака (рис. 7.5, в). При великих струмах,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вимикаються</a:t>
            </a:r>
            <a:r>
              <a:rPr lang="ru-RU" dirty="0"/>
              <a:t>, на </a:t>
            </a:r>
            <a:r>
              <a:rPr lang="ru-RU" dirty="0" err="1"/>
              <a:t>кожний</a:t>
            </a:r>
            <a:r>
              <a:rPr lang="ru-RU" dirty="0"/>
              <a:t> полюс </a:t>
            </a:r>
            <a:r>
              <a:rPr lang="ru-RU" dirty="0" err="1"/>
              <a:t>пе-редбачено</a:t>
            </a:r>
            <a:r>
              <a:rPr lang="ru-RU" dirty="0"/>
              <a:t> два </a:t>
            </a:r>
            <a:r>
              <a:rPr lang="ru-RU" dirty="0" err="1"/>
              <a:t>дугогасильних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 (рис. 7.5, г). За такою схемою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вимикачі</a:t>
            </a:r>
            <a:r>
              <a:rPr lang="ru-RU" dirty="0"/>
              <a:t> </a:t>
            </a:r>
            <a:r>
              <a:rPr lang="ru-RU" dirty="0" err="1"/>
              <a:t>серій</a:t>
            </a:r>
            <a:r>
              <a:rPr lang="ru-RU" dirty="0"/>
              <a:t> МГГ і МГ (</a:t>
            </a:r>
            <a:r>
              <a:rPr lang="ru-RU" dirty="0" err="1"/>
              <a:t>масляні</a:t>
            </a:r>
            <a:r>
              <a:rPr lang="ru-RU" dirty="0"/>
              <a:t> гене-</a:t>
            </a:r>
            <a:r>
              <a:rPr lang="ru-RU" dirty="0" err="1"/>
              <a:t>раторні</a:t>
            </a:r>
            <a:r>
              <a:rPr lang="ru-RU" dirty="0"/>
              <a:t>) на </a:t>
            </a:r>
            <a:r>
              <a:rPr lang="ru-RU" dirty="0" err="1"/>
              <a:t>напругу</a:t>
            </a:r>
            <a:r>
              <a:rPr lang="ru-RU" dirty="0"/>
              <a:t> до 20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включно</a:t>
            </a:r>
            <a:r>
              <a:rPr lang="ru-RU" dirty="0"/>
              <a:t>. </a:t>
            </a:r>
            <a:r>
              <a:rPr lang="ru-RU" dirty="0" err="1"/>
              <a:t>Масивні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 4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вимикач</a:t>
            </a:r>
            <a:r>
              <a:rPr lang="ru-RU" dirty="0"/>
              <a:t> при </a:t>
            </a:r>
            <a:r>
              <a:rPr lang="ru-RU" dirty="0" err="1"/>
              <a:t>вимиканні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номінальних</a:t>
            </a:r>
            <a:r>
              <a:rPr lang="ru-RU" dirty="0"/>
              <a:t> </a:t>
            </a:r>
            <a:r>
              <a:rPr lang="ru-RU" dirty="0" err="1"/>
              <a:t>струмів</a:t>
            </a:r>
            <a:r>
              <a:rPr lang="ru-RU" dirty="0"/>
              <a:t> (до 12000 А).</a:t>
            </a:r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A696EFA-49C4-4227-A937-199159B79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113" y="3784392"/>
            <a:ext cx="2848373" cy="297221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EB51AC-0B76-4CA7-BA47-1B60CDE9A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200" y="3329013"/>
            <a:ext cx="3124764" cy="333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4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D32B0D-1666-4372-AE41-D225E6775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1"/>
            <a:ext cx="12090400" cy="2743200"/>
          </a:xfrm>
        </p:spPr>
        <p:txBody>
          <a:bodyPr/>
          <a:lstStyle/>
          <a:p>
            <a:r>
              <a:rPr lang="ru-RU" dirty="0" err="1"/>
              <a:t>Спеціально</a:t>
            </a:r>
            <a:r>
              <a:rPr lang="ru-RU" dirty="0"/>
              <a:t> для </a:t>
            </a:r>
            <a:r>
              <a:rPr lang="ru-RU" dirty="0" err="1"/>
              <a:t>комплектних</a:t>
            </a:r>
            <a:r>
              <a:rPr lang="ru-RU" dirty="0"/>
              <a:t> </a:t>
            </a:r>
            <a:r>
              <a:rPr lang="ru-RU" dirty="0" err="1"/>
              <a:t>розподільних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 (КРП) </a:t>
            </a:r>
            <a:r>
              <a:rPr lang="ru-RU" dirty="0" err="1"/>
              <a:t>розроблені</a:t>
            </a:r>
            <a:r>
              <a:rPr lang="ru-RU" dirty="0"/>
              <a:t> </a:t>
            </a:r>
            <a:r>
              <a:rPr lang="ru-RU" dirty="0" err="1"/>
              <a:t>колонкові</a:t>
            </a:r>
            <a:r>
              <a:rPr lang="ru-RU" dirty="0"/>
              <a:t> </a:t>
            </a:r>
            <a:r>
              <a:rPr lang="ru-RU" dirty="0" err="1"/>
              <a:t>маломасляні</a:t>
            </a:r>
            <a:r>
              <a:rPr lang="ru-RU" dirty="0"/>
              <a:t> </a:t>
            </a:r>
            <a:r>
              <a:rPr lang="ru-RU" dirty="0" err="1"/>
              <a:t>вимикачі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ВК за схемою рис. 7.5, д.</a:t>
            </a:r>
          </a:p>
          <a:p>
            <a:r>
              <a:rPr lang="ru-RU" dirty="0"/>
              <a:t>Для установок 35 </a:t>
            </a:r>
            <a:r>
              <a:rPr lang="ru-RU" dirty="0" err="1"/>
              <a:t>кВ</a:t>
            </a:r>
            <a:r>
              <a:rPr lang="ru-RU" dirty="0"/>
              <a:t> і </a:t>
            </a:r>
            <a:r>
              <a:rPr lang="ru-RU" dirty="0" err="1"/>
              <a:t>вище</a:t>
            </a:r>
            <a:r>
              <a:rPr lang="ru-RU" dirty="0"/>
              <a:t>, корпус </a:t>
            </a:r>
            <a:r>
              <a:rPr lang="ru-RU" dirty="0" err="1"/>
              <a:t>колонкових</a:t>
            </a:r>
            <a:r>
              <a:rPr lang="ru-RU" dirty="0"/>
              <a:t> </a:t>
            </a:r>
            <a:r>
              <a:rPr lang="ru-RU" dirty="0" err="1"/>
              <a:t>маломасляних</a:t>
            </a:r>
            <a:r>
              <a:rPr lang="ru-RU" dirty="0"/>
              <a:t> </a:t>
            </a:r>
            <a:r>
              <a:rPr lang="ru-RU" dirty="0" err="1"/>
              <a:t>вимикачів</a:t>
            </a:r>
            <a:r>
              <a:rPr lang="ru-RU" dirty="0"/>
              <a:t> </a:t>
            </a:r>
            <a:r>
              <a:rPr lang="ru-RU" dirty="0" err="1"/>
              <a:t>фарфоровий</a:t>
            </a:r>
            <a:r>
              <a:rPr lang="ru-RU" dirty="0"/>
              <a:t>, </a:t>
            </a:r>
            <a:r>
              <a:rPr lang="ru-RU" dirty="0" err="1"/>
              <a:t>заповнений</a:t>
            </a:r>
            <a:r>
              <a:rPr lang="ru-RU" dirty="0"/>
              <a:t> маслом (рис. 7.5, е). У </a:t>
            </a:r>
            <a:r>
              <a:rPr lang="ru-RU" dirty="0" err="1"/>
              <a:t>вимикачах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35 </a:t>
            </a:r>
            <a:r>
              <a:rPr lang="ru-RU" dirty="0" err="1"/>
              <a:t>кВ</a:t>
            </a:r>
            <a:r>
              <a:rPr lang="ru-RU" dirty="0"/>
              <a:t> та 110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один </a:t>
            </a:r>
            <a:r>
              <a:rPr lang="ru-RU" dirty="0" err="1"/>
              <a:t>розрив</a:t>
            </a:r>
            <a:r>
              <a:rPr lang="ru-RU" dirty="0"/>
              <a:t> на фазу, при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напругах</a:t>
            </a:r>
            <a:r>
              <a:rPr lang="ru-RU" dirty="0"/>
              <a:t> – два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розривів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.</a:t>
            </a:r>
          </a:p>
          <a:p>
            <a:endParaRPr lang="LID4096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7EC95F-BBBC-47F8-8B7E-EE4119239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700" y="2869855"/>
            <a:ext cx="1500322" cy="384318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FF7523-6597-4F29-B900-71C7710A48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2579" y="2869855"/>
            <a:ext cx="1773779" cy="384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38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1A5EC53-CF2D-4DAB-B82B-382ADF3FD66B}"/>
              </a:ext>
            </a:extLst>
          </p:cNvPr>
          <p:cNvSpPr/>
          <p:nvPr/>
        </p:nvSpPr>
        <p:spPr>
          <a:xfrm>
            <a:off x="223706" y="88938"/>
            <a:ext cx="1174458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Розглянемо</a:t>
            </a:r>
            <a:r>
              <a:rPr lang="ru-RU" sz="2800" dirty="0"/>
              <a:t> </a:t>
            </a:r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конструкцій</a:t>
            </a:r>
            <a:r>
              <a:rPr lang="ru-RU" sz="2800" dirty="0"/>
              <a:t> </a:t>
            </a:r>
            <a:r>
              <a:rPr lang="ru-RU" sz="2800" dirty="0" err="1"/>
              <a:t>деяких</a:t>
            </a:r>
            <a:r>
              <a:rPr lang="ru-RU" sz="2800" dirty="0"/>
              <a:t> </a:t>
            </a:r>
            <a:r>
              <a:rPr lang="ru-RU" sz="2800" dirty="0" err="1"/>
              <a:t>найбільш</a:t>
            </a:r>
            <a:r>
              <a:rPr lang="ru-RU" sz="2800" dirty="0"/>
              <a:t> </a:t>
            </a:r>
            <a:r>
              <a:rPr lang="ru-RU" sz="2800" dirty="0" err="1"/>
              <a:t>поширених</a:t>
            </a:r>
            <a:r>
              <a:rPr lang="ru-RU" sz="2800" dirty="0"/>
              <a:t> </a:t>
            </a:r>
            <a:r>
              <a:rPr lang="ru-RU" sz="2800" dirty="0" err="1"/>
              <a:t>ма-ломасляних</a:t>
            </a:r>
            <a:r>
              <a:rPr lang="ru-RU" sz="2800" dirty="0"/>
              <a:t> </a:t>
            </a:r>
            <a:r>
              <a:rPr lang="ru-RU" sz="2800" dirty="0" err="1"/>
              <a:t>вимикачів</a:t>
            </a:r>
            <a:r>
              <a:rPr lang="ru-RU" sz="2800" dirty="0"/>
              <a:t>.</a:t>
            </a:r>
          </a:p>
          <a:p>
            <a:r>
              <a:rPr lang="ru-RU" sz="2800" b="1" dirty="0" err="1"/>
              <a:t>Вимикачі</a:t>
            </a:r>
            <a:r>
              <a:rPr lang="ru-RU" sz="2800" b="1" dirty="0"/>
              <a:t> </a:t>
            </a:r>
            <a:r>
              <a:rPr lang="ru-RU" sz="2800" b="1" dirty="0" err="1"/>
              <a:t>серії</a:t>
            </a:r>
            <a:r>
              <a:rPr lang="ru-RU" sz="2800" b="1" dirty="0"/>
              <a:t> ВМП </a:t>
            </a:r>
            <a:r>
              <a:rPr lang="ru-RU" sz="2800" dirty="0"/>
              <a:t>широко </a:t>
            </a:r>
            <a:r>
              <a:rPr lang="ru-RU" sz="2800" dirty="0" err="1"/>
              <a:t>застосовуються</a:t>
            </a:r>
            <a:r>
              <a:rPr lang="ru-RU" sz="2800" dirty="0"/>
              <a:t> в </a:t>
            </a:r>
            <a:r>
              <a:rPr lang="ru-RU" sz="2800" dirty="0" err="1"/>
              <a:t>закритих</a:t>
            </a:r>
            <a:r>
              <a:rPr lang="ru-RU" sz="2800" dirty="0"/>
              <a:t> (ЗРП) і ком-</a:t>
            </a:r>
            <a:r>
              <a:rPr lang="ru-RU" sz="2800" dirty="0" err="1"/>
              <a:t>плексних</a:t>
            </a:r>
            <a:r>
              <a:rPr lang="ru-RU" sz="2800" dirty="0"/>
              <a:t> (КРП) </a:t>
            </a:r>
            <a:r>
              <a:rPr lang="ru-RU" sz="2800" dirty="0" err="1"/>
              <a:t>розподільних</a:t>
            </a:r>
            <a:r>
              <a:rPr lang="ru-RU" sz="2800" dirty="0"/>
              <a:t> </a:t>
            </a:r>
            <a:r>
              <a:rPr lang="ru-RU" sz="2800" dirty="0" err="1"/>
              <a:t>пристроях</a:t>
            </a:r>
            <a:r>
              <a:rPr lang="ru-RU" sz="2800" dirty="0"/>
              <a:t> </a:t>
            </a:r>
            <a:r>
              <a:rPr lang="ru-RU" sz="2800" dirty="0" err="1"/>
              <a:t>напругою</a:t>
            </a:r>
            <a:r>
              <a:rPr lang="ru-RU" sz="2800" dirty="0"/>
              <a:t> 6 – 10 </a:t>
            </a:r>
            <a:r>
              <a:rPr lang="ru-RU" sz="2800" dirty="0" err="1"/>
              <a:t>кВ.</a:t>
            </a:r>
            <a:r>
              <a:rPr lang="ru-RU" sz="2800" dirty="0"/>
              <a:t> </a:t>
            </a:r>
            <a:r>
              <a:rPr lang="ru-RU" sz="2800" dirty="0" err="1"/>
              <a:t>Вимикачі</a:t>
            </a:r>
            <a:r>
              <a:rPr lang="ru-RU" sz="2800" dirty="0"/>
              <a:t> КРП </a:t>
            </a:r>
            <a:r>
              <a:rPr lang="ru-RU" sz="2800" dirty="0" err="1"/>
              <a:t>мають</a:t>
            </a:r>
            <a:r>
              <a:rPr lang="ru-RU" sz="2800" dirty="0"/>
              <a:t> </a:t>
            </a:r>
            <a:r>
              <a:rPr lang="ru-RU" sz="2800" dirty="0" err="1"/>
              <a:t>влаштований</a:t>
            </a:r>
            <a:r>
              <a:rPr lang="ru-RU" sz="2800" dirty="0"/>
              <a:t> </a:t>
            </a:r>
            <a:r>
              <a:rPr lang="ru-RU" sz="2800" dirty="0" err="1"/>
              <a:t>пружинний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електромагнітний</a:t>
            </a:r>
            <a:r>
              <a:rPr lang="ru-RU" sz="2800" dirty="0"/>
              <a:t> привод (</a:t>
            </a:r>
            <a:r>
              <a:rPr lang="ru-RU" sz="2800" dirty="0" err="1"/>
              <a:t>типи</a:t>
            </a:r>
            <a:r>
              <a:rPr lang="ru-RU" sz="2800" dirty="0"/>
              <a:t> </a:t>
            </a:r>
            <a:r>
              <a:rPr lang="ru-RU" sz="2800" dirty="0" err="1"/>
              <a:t>вимикачів</a:t>
            </a:r>
            <a:r>
              <a:rPr lang="ru-RU" sz="2800" dirty="0"/>
              <a:t> ВМПП і ВМПЕ). </a:t>
            </a:r>
            <a:r>
              <a:rPr lang="ru-RU" sz="2800" dirty="0" err="1"/>
              <a:t>Вимикачі</a:t>
            </a:r>
            <a:r>
              <a:rPr lang="ru-RU" sz="2800" dirty="0"/>
              <a:t> </a:t>
            </a:r>
            <a:r>
              <a:rPr lang="ru-RU" sz="2800" dirty="0" err="1"/>
              <a:t>цих</a:t>
            </a:r>
            <a:r>
              <a:rPr lang="ru-RU" sz="2800" dirty="0"/>
              <a:t> </a:t>
            </a:r>
            <a:r>
              <a:rPr lang="ru-RU" sz="2800" dirty="0" err="1"/>
              <a:t>серій</a:t>
            </a:r>
            <a:r>
              <a:rPr lang="ru-RU" sz="2800" dirty="0"/>
              <a:t> </a:t>
            </a:r>
            <a:r>
              <a:rPr lang="ru-RU" sz="2800" dirty="0" err="1"/>
              <a:t>розраховані</a:t>
            </a:r>
            <a:r>
              <a:rPr lang="ru-RU" sz="2800" dirty="0"/>
              <a:t> на </a:t>
            </a:r>
            <a:r>
              <a:rPr lang="ru-RU" sz="2800" dirty="0" err="1"/>
              <a:t>номінальні</a:t>
            </a:r>
            <a:r>
              <a:rPr lang="ru-RU" sz="2800" dirty="0"/>
              <a:t> </a:t>
            </a:r>
            <a:r>
              <a:rPr lang="ru-RU" sz="2800" dirty="0" err="1"/>
              <a:t>струми</a:t>
            </a:r>
            <a:r>
              <a:rPr lang="ru-RU" sz="2800" dirty="0"/>
              <a:t> 630 – 3150 А та </a:t>
            </a:r>
            <a:r>
              <a:rPr lang="ru-RU" sz="2800" dirty="0" err="1"/>
              <a:t>струми</a:t>
            </a:r>
            <a:r>
              <a:rPr lang="ru-RU" sz="2800" dirty="0"/>
              <a:t> </a:t>
            </a:r>
            <a:r>
              <a:rPr lang="ru-RU" sz="2800" dirty="0" err="1"/>
              <a:t>вимкнення</a:t>
            </a:r>
            <a:r>
              <a:rPr lang="ru-RU" sz="2800" dirty="0"/>
              <a:t> 20 та 31,5 кА.</a:t>
            </a:r>
          </a:p>
          <a:p>
            <a:r>
              <a:rPr lang="ru-RU" sz="2800" dirty="0"/>
              <a:t>На рис. 7.6 показано </a:t>
            </a:r>
            <a:r>
              <a:rPr lang="ru-RU" sz="2800" dirty="0" err="1"/>
              <a:t>загальний</a:t>
            </a:r>
            <a:r>
              <a:rPr lang="ru-RU" sz="2800" dirty="0"/>
              <a:t> </a:t>
            </a:r>
            <a:r>
              <a:rPr lang="ru-RU" sz="2800" dirty="0" err="1"/>
              <a:t>вигляд</a:t>
            </a:r>
            <a:r>
              <a:rPr lang="ru-RU" sz="2800" dirty="0"/>
              <a:t> </a:t>
            </a:r>
            <a:r>
              <a:rPr lang="ru-RU" sz="2800" dirty="0" err="1"/>
              <a:t>вимикача</a:t>
            </a:r>
            <a:r>
              <a:rPr lang="ru-RU" sz="2800" dirty="0"/>
              <a:t> ВМПЕ-10 на </a:t>
            </a:r>
            <a:r>
              <a:rPr lang="ru-RU" sz="2800" dirty="0" err="1"/>
              <a:t>номіналь-ні</a:t>
            </a:r>
            <a:r>
              <a:rPr lang="ru-RU" sz="2800" dirty="0"/>
              <a:t> </a:t>
            </a:r>
            <a:r>
              <a:rPr lang="ru-RU" sz="2800" dirty="0" err="1"/>
              <a:t>струми</a:t>
            </a:r>
            <a:r>
              <a:rPr lang="ru-RU" sz="2800" dirty="0"/>
              <a:t> 2500 і 3150А. </a:t>
            </a:r>
            <a:r>
              <a:rPr lang="ru-RU" sz="2800" dirty="0" err="1"/>
              <a:t>Цей</a:t>
            </a:r>
            <a:r>
              <a:rPr lang="ru-RU" sz="2800" dirty="0"/>
              <a:t> </a:t>
            </a:r>
            <a:r>
              <a:rPr lang="ru-RU" sz="2800" dirty="0" err="1"/>
              <a:t>вимикач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два </a:t>
            </a:r>
            <a:r>
              <a:rPr lang="ru-RU" sz="2800" dirty="0" err="1"/>
              <a:t>паралельних</a:t>
            </a:r>
            <a:r>
              <a:rPr lang="ru-RU" sz="2800" dirty="0"/>
              <a:t> </a:t>
            </a:r>
            <a:r>
              <a:rPr lang="ru-RU" sz="2800" dirty="0" err="1"/>
              <a:t>контури</a:t>
            </a:r>
            <a:r>
              <a:rPr lang="ru-RU" sz="2800" dirty="0"/>
              <a:t> струму – </a:t>
            </a:r>
            <a:r>
              <a:rPr lang="ru-RU" sz="2800" dirty="0" err="1"/>
              <a:t>робочий</a:t>
            </a:r>
            <a:r>
              <a:rPr lang="ru-RU" sz="2800" dirty="0"/>
              <a:t> та </a:t>
            </a:r>
            <a:r>
              <a:rPr lang="ru-RU" sz="2800" dirty="0" err="1"/>
              <a:t>дугогасильний</a:t>
            </a:r>
            <a:r>
              <a:rPr lang="ru-RU" sz="2800" dirty="0"/>
              <a:t>. </a:t>
            </a:r>
            <a:r>
              <a:rPr lang="ru-RU" sz="2800" dirty="0" err="1"/>
              <a:t>Робочі</a:t>
            </a:r>
            <a:r>
              <a:rPr lang="ru-RU" sz="2800" dirty="0"/>
              <a:t> </a:t>
            </a:r>
            <a:r>
              <a:rPr lang="ru-RU" sz="2800" dirty="0" err="1"/>
              <a:t>контакти</a:t>
            </a:r>
            <a:r>
              <a:rPr lang="ru-RU" sz="2800" dirty="0"/>
              <a:t> 1 </a:t>
            </a:r>
            <a:r>
              <a:rPr lang="ru-RU" sz="2800" dirty="0" err="1"/>
              <a:t>знаходяться</a:t>
            </a:r>
            <a:r>
              <a:rPr lang="ru-RU" sz="2800" dirty="0"/>
              <a:t> </a:t>
            </a:r>
            <a:r>
              <a:rPr lang="ru-RU" sz="2800" dirty="0" err="1"/>
              <a:t>зовні</a:t>
            </a:r>
            <a:r>
              <a:rPr lang="ru-RU" sz="2800" dirty="0"/>
              <a:t>, </a:t>
            </a:r>
            <a:r>
              <a:rPr lang="ru-RU" sz="2800" dirty="0" err="1"/>
              <a:t>дугога-сильні</a:t>
            </a:r>
            <a:r>
              <a:rPr lang="ru-RU" sz="2800" dirty="0"/>
              <a:t> – </a:t>
            </a:r>
            <a:r>
              <a:rPr lang="ru-RU" sz="2800" dirty="0" err="1"/>
              <a:t>всередині</a:t>
            </a:r>
            <a:r>
              <a:rPr lang="ru-RU" sz="2800" dirty="0"/>
              <a:t> корпусу. </a:t>
            </a:r>
            <a:r>
              <a:rPr lang="ru-RU" sz="2800" dirty="0" err="1"/>
              <a:t>Внутрішня</a:t>
            </a:r>
            <a:r>
              <a:rPr lang="ru-RU" sz="2800" dirty="0"/>
              <a:t> </a:t>
            </a:r>
            <a:r>
              <a:rPr lang="ru-RU" sz="2800" dirty="0" err="1"/>
              <a:t>будова</a:t>
            </a:r>
            <a:r>
              <a:rPr lang="ru-RU" sz="2800" dirty="0"/>
              <a:t> полюса для </a:t>
            </a:r>
            <a:r>
              <a:rPr lang="ru-RU" sz="2800" dirty="0" err="1"/>
              <a:t>вимикачів</a:t>
            </a:r>
            <a:r>
              <a:rPr lang="ru-RU" sz="2800" dirty="0"/>
              <a:t> </a:t>
            </a:r>
            <a:r>
              <a:rPr lang="ru-RU" sz="2800" dirty="0" err="1"/>
              <a:t>усієї</a:t>
            </a:r>
            <a:r>
              <a:rPr lang="ru-RU" sz="2800" dirty="0"/>
              <a:t> </a:t>
            </a:r>
            <a:r>
              <a:rPr lang="ru-RU" sz="2800" dirty="0" err="1"/>
              <a:t>серії</a:t>
            </a:r>
            <a:r>
              <a:rPr lang="ru-RU" sz="2800" dirty="0"/>
              <a:t> </a:t>
            </a:r>
            <a:r>
              <a:rPr lang="ru-RU" sz="2800" dirty="0" err="1"/>
              <a:t>однакова</a:t>
            </a:r>
            <a:r>
              <a:rPr lang="ru-RU" sz="2800" dirty="0"/>
              <a:t>. </a:t>
            </a:r>
            <a:r>
              <a:rPr lang="ru-RU" sz="2800" dirty="0" err="1"/>
              <a:t>Кількість</a:t>
            </a:r>
            <a:r>
              <a:rPr lang="ru-RU" sz="2800" dirty="0"/>
              <a:t> масла в </a:t>
            </a:r>
            <a:r>
              <a:rPr lang="ru-RU" sz="2800" dirty="0" err="1"/>
              <a:t>вимикачах</a:t>
            </a:r>
            <a:r>
              <a:rPr lang="ru-RU" sz="2800" dirty="0"/>
              <a:t> на </a:t>
            </a:r>
            <a:r>
              <a:rPr lang="ru-RU" sz="2800" dirty="0" err="1"/>
              <a:t>струми</a:t>
            </a:r>
            <a:r>
              <a:rPr lang="ru-RU" sz="2800" dirty="0"/>
              <a:t> 630 – 1600 А – 5,5 кг, в </a:t>
            </a:r>
            <a:r>
              <a:rPr lang="ru-RU" sz="2800" dirty="0" err="1"/>
              <a:t>вимикачах</a:t>
            </a:r>
            <a:r>
              <a:rPr lang="ru-RU" sz="2800" dirty="0"/>
              <a:t> на 3150 А ‒ 8 кг.</a:t>
            </a:r>
          </a:p>
        </p:txBody>
      </p:sp>
    </p:spTree>
    <p:extLst>
      <p:ext uri="{BB962C8B-B14F-4D97-AF65-F5344CB8AC3E}">
        <p14:creationId xmlns:p14="http://schemas.microsoft.com/office/powerpoint/2010/main" val="3217326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3B8AB65-9E28-4CA7-99B2-93FF683A80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4549" y="178101"/>
            <a:ext cx="8081179" cy="650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6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934D6E4-94F2-4DBC-8E3E-502618D358E3}"/>
              </a:ext>
            </a:extLst>
          </p:cNvPr>
          <p:cNvSpPr/>
          <p:nvPr/>
        </p:nvSpPr>
        <p:spPr>
          <a:xfrm>
            <a:off x="184557" y="183201"/>
            <a:ext cx="118116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Полюс вимикача на рис. 7.7 ‒ це є вологостійкий ізоляційний циліндр </a:t>
            </a:r>
            <a:r>
              <a:rPr lang="uk-U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склоепоксидний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пластик), торці якого армуються металевими фланцями. На верхньому фланці ізоляційного циліндра закріплено корпус з алюмінієвого сплаву, всередині якого знаходиться приводний випрямний механізм, рухомий контактний стрижень, роликовий 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струмознімальний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пристрій та 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масловідділювач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Нижній фланець із силуміну закривається кришкою, всередині якого вмонтований розетковий контакт, а зовні ‒ пробка для зливу масла.</a:t>
            </a:r>
          </a:p>
          <a:p>
            <a:pPr indent="288290"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Всередині циліндра над розетковим контактом є гасильна камера, складена із ізоляційних пластин з фігурними отворами.</a:t>
            </a:r>
          </a:p>
        </p:txBody>
      </p:sp>
    </p:spTree>
    <p:extLst>
      <p:ext uri="{BB962C8B-B14F-4D97-AF65-F5344CB8AC3E}">
        <p14:creationId xmlns:p14="http://schemas.microsoft.com/office/powerpoint/2010/main" val="167753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B7B9576-3C35-4F69-B5A7-369B5EA79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177800"/>
            <a:ext cx="11912600" cy="66802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ОСНОВНЕ ЕЛЕКТРИЧНЕ ОБЛАДНАННЯ ЕЛЕКТРИЧНИХ СТАНЦІЙ ТА ПІДСТАНЦІЙ. КОМУТАЦІЙНІ АПАРАТИ </a:t>
            </a:r>
          </a:p>
          <a:p>
            <a:r>
              <a:rPr lang="ru-RU" dirty="0"/>
              <a:t>2.1 </a:t>
            </a:r>
            <a:r>
              <a:rPr lang="ru-RU" dirty="0" err="1"/>
              <a:t>Вимикачі</a:t>
            </a:r>
            <a:r>
              <a:rPr lang="ru-RU" dirty="0"/>
              <a:t>.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вимикачів</a:t>
            </a:r>
            <a:endParaRPr lang="ru-RU" dirty="0"/>
          </a:p>
          <a:p>
            <a:r>
              <a:rPr lang="ru-RU" dirty="0" err="1"/>
              <a:t>Вимикачі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комутаційні</a:t>
            </a:r>
            <a:r>
              <a:rPr lang="ru-RU" dirty="0"/>
              <a:t> </a:t>
            </a:r>
            <a:r>
              <a:rPr lang="ru-RU" dirty="0" err="1"/>
              <a:t>апарати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вмикання</a:t>
            </a:r>
            <a:r>
              <a:rPr lang="ru-RU" dirty="0"/>
              <a:t> та </a:t>
            </a:r>
            <a:r>
              <a:rPr lang="ru-RU" dirty="0" err="1"/>
              <a:t>вимикання</a:t>
            </a:r>
            <a:r>
              <a:rPr lang="ru-RU" dirty="0"/>
              <a:t> </a:t>
            </a:r>
            <a:r>
              <a:rPr lang="ru-RU" dirty="0" err="1"/>
              <a:t>електричних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1 </a:t>
            </a:r>
            <a:r>
              <a:rPr lang="ru-RU" dirty="0" err="1"/>
              <a:t>кВ</a:t>
            </a:r>
            <a:r>
              <a:rPr lang="ru-RU" dirty="0"/>
              <a:t> в нормальному </a:t>
            </a:r>
            <a:r>
              <a:rPr lang="ru-RU" dirty="0" err="1"/>
              <a:t>режимі</a:t>
            </a:r>
            <a:r>
              <a:rPr lang="ru-RU" dirty="0"/>
              <a:t> та </a:t>
            </a:r>
            <a:r>
              <a:rPr lang="ru-RU" dirty="0" err="1"/>
              <a:t>вимикання</a:t>
            </a:r>
            <a:r>
              <a:rPr lang="ru-RU" dirty="0"/>
              <a:t> </a:t>
            </a:r>
          </a:p>
          <a:p>
            <a:r>
              <a:rPr lang="ru-RU" dirty="0" err="1"/>
              <a:t>кіл</a:t>
            </a:r>
            <a:r>
              <a:rPr lang="ru-RU" dirty="0"/>
              <a:t> в </a:t>
            </a:r>
            <a:r>
              <a:rPr lang="ru-RU" dirty="0" err="1"/>
              <a:t>аварійних</a:t>
            </a:r>
            <a:r>
              <a:rPr lang="ru-RU" dirty="0"/>
              <a:t> режимах.</a:t>
            </a:r>
          </a:p>
          <a:p>
            <a:r>
              <a:rPr lang="ru-RU" dirty="0" err="1"/>
              <a:t>Вимикачі</a:t>
            </a:r>
            <a:r>
              <a:rPr lang="ru-RU" dirty="0"/>
              <a:t> </a:t>
            </a:r>
            <a:r>
              <a:rPr lang="ru-RU" dirty="0" err="1"/>
              <a:t>класифікуються</a:t>
            </a:r>
            <a:r>
              <a:rPr lang="ru-RU" dirty="0"/>
              <a:t>: – за </a:t>
            </a:r>
            <a:r>
              <a:rPr lang="ru-RU" dirty="0" err="1"/>
              <a:t>кількістю</a:t>
            </a:r>
            <a:r>
              <a:rPr lang="ru-RU" dirty="0"/>
              <a:t> фаз (одно-, </a:t>
            </a:r>
            <a:r>
              <a:rPr lang="ru-RU" dirty="0" err="1"/>
              <a:t>дво</a:t>
            </a:r>
            <a:r>
              <a:rPr lang="ru-RU" dirty="0"/>
              <a:t>- та </a:t>
            </a:r>
            <a:r>
              <a:rPr lang="ru-RU" dirty="0" err="1"/>
              <a:t>трифазні</a:t>
            </a:r>
            <a:r>
              <a:rPr lang="ru-RU" dirty="0"/>
              <a:t>);</a:t>
            </a:r>
          </a:p>
          <a:p>
            <a:r>
              <a:rPr lang="ru-RU" dirty="0"/>
              <a:t>–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(</a:t>
            </a:r>
            <a:r>
              <a:rPr lang="ru-RU" dirty="0" err="1"/>
              <a:t>зовнішньої</a:t>
            </a:r>
            <a:r>
              <a:rPr lang="ru-RU" dirty="0"/>
              <a:t> та </a:t>
            </a:r>
            <a:r>
              <a:rPr lang="ru-RU" dirty="0" err="1"/>
              <a:t>внутрішньої</a:t>
            </a:r>
            <a:r>
              <a:rPr lang="ru-RU" dirty="0"/>
              <a:t> установки);</a:t>
            </a:r>
          </a:p>
          <a:p>
            <a:r>
              <a:rPr lang="ru-RU" dirty="0"/>
              <a:t>– за часом </a:t>
            </a:r>
            <a:r>
              <a:rPr lang="ru-RU" dirty="0" err="1"/>
              <a:t>вимикання</a:t>
            </a:r>
            <a:r>
              <a:rPr lang="ru-RU" dirty="0"/>
              <a:t> (до 0,08 с – </a:t>
            </a:r>
            <a:r>
              <a:rPr lang="ru-RU" dirty="0" err="1"/>
              <a:t>швидкодіючі</a:t>
            </a:r>
            <a:r>
              <a:rPr lang="ru-RU" dirty="0"/>
              <a:t>; до 0,12 с – </a:t>
            </a:r>
            <a:r>
              <a:rPr lang="ru-RU" dirty="0" err="1"/>
              <a:t>прискореної</a:t>
            </a:r>
            <a:r>
              <a:rPr lang="ru-RU" dirty="0"/>
              <a:t> </a:t>
            </a:r>
          </a:p>
          <a:p>
            <a:r>
              <a:rPr lang="ru-RU" dirty="0" err="1"/>
              <a:t>дії</a:t>
            </a:r>
            <a:r>
              <a:rPr lang="ru-RU" dirty="0"/>
              <a:t>; до 0,25 с – не </a:t>
            </a:r>
            <a:r>
              <a:rPr lang="ru-RU" dirty="0" err="1"/>
              <a:t>швидкодіючі</a:t>
            </a:r>
            <a:r>
              <a:rPr lang="ru-RU" dirty="0"/>
              <a:t>).</a:t>
            </a:r>
          </a:p>
          <a:p>
            <a:r>
              <a:rPr lang="ru-RU" dirty="0"/>
              <a:t>До </a:t>
            </a:r>
            <a:r>
              <a:rPr lang="ru-RU" dirty="0" err="1"/>
              <a:t>вимикачів</a:t>
            </a:r>
            <a:r>
              <a:rPr lang="ru-RU" dirty="0"/>
              <a:t> </a:t>
            </a:r>
            <a:r>
              <a:rPr lang="ru-RU" dirty="0" err="1"/>
              <a:t>пред’являються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: 1) </a:t>
            </a:r>
            <a:r>
              <a:rPr lang="ru-RU" dirty="0" err="1"/>
              <a:t>надійність</a:t>
            </a:r>
            <a:r>
              <a:rPr lang="ru-RU" dirty="0"/>
              <a:t> в </a:t>
            </a:r>
            <a:r>
              <a:rPr lang="ru-RU" dirty="0" err="1"/>
              <a:t>роботі</a:t>
            </a:r>
            <a:r>
              <a:rPr lang="ru-RU" dirty="0"/>
              <a:t> і </a:t>
            </a:r>
            <a:r>
              <a:rPr lang="ru-RU" dirty="0" err="1"/>
              <a:t>безпека</a:t>
            </a:r>
            <a:r>
              <a:rPr lang="ru-RU" dirty="0"/>
              <a:t> </a:t>
            </a:r>
          </a:p>
          <a:p>
            <a:r>
              <a:rPr lang="ru-RU" dirty="0"/>
              <a:t>для </a:t>
            </a:r>
            <a:r>
              <a:rPr lang="ru-RU" dirty="0" err="1"/>
              <a:t>оточуючих</a:t>
            </a:r>
            <a:r>
              <a:rPr lang="ru-RU" dirty="0"/>
              <a:t>; 2)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 час </a:t>
            </a:r>
            <a:r>
              <a:rPr lang="ru-RU" dirty="0" err="1"/>
              <a:t>відключення</a:t>
            </a:r>
            <a:r>
              <a:rPr lang="ru-RU" dirty="0"/>
              <a:t>; 3) по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габарити</a:t>
            </a:r>
            <a:r>
              <a:rPr lang="ru-RU" dirty="0"/>
              <a:t> і </a:t>
            </a:r>
            <a:r>
              <a:rPr lang="ru-RU" dirty="0" err="1"/>
              <a:t>маса</a:t>
            </a:r>
            <a:r>
              <a:rPr lang="ru-RU" dirty="0"/>
              <a:t>; 4) простота монтажу; 5) </a:t>
            </a:r>
            <a:r>
              <a:rPr lang="ru-RU" dirty="0" err="1"/>
              <a:t>безшумність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; 6)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невисока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.</a:t>
            </a:r>
          </a:p>
          <a:p>
            <a:r>
              <a:rPr lang="ru-RU" dirty="0" err="1"/>
              <a:t>Найбільш</a:t>
            </a:r>
            <a:r>
              <a:rPr lang="ru-RU" dirty="0"/>
              <a:t> характерною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вимикачів</a:t>
            </a:r>
            <a:r>
              <a:rPr lang="ru-RU" dirty="0"/>
              <a:t> є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гасіння</a:t>
            </a:r>
            <a:r>
              <a:rPr lang="ru-RU" dirty="0"/>
              <a:t> </a:t>
            </a:r>
            <a:r>
              <a:rPr lang="ru-RU" dirty="0" err="1"/>
              <a:t>електричної</a:t>
            </a:r>
            <a:r>
              <a:rPr lang="ru-RU" dirty="0"/>
              <a:t> </a:t>
            </a:r>
          </a:p>
          <a:p>
            <a:r>
              <a:rPr lang="ru-RU" dirty="0"/>
              <a:t>дуги, тому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, (рис. 11)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067484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0A2A45-F7EC-499D-8A6B-A0AE79087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73" y="314668"/>
            <a:ext cx="4396320" cy="6321024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B1FA1E7-D8B6-47FB-8AA5-80AC9DDF0CB0}"/>
              </a:ext>
            </a:extLst>
          </p:cNvPr>
          <p:cNvSpPr/>
          <p:nvPr/>
        </p:nvSpPr>
        <p:spPr>
          <a:xfrm>
            <a:off x="5321416" y="934205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88290" algn="ctr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7.7 – Переріз полюса вимикача ВМП-10:</a:t>
            </a:r>
          </a:p>
          <a:p>
            <a:pPr indent="288290" algn="ctr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положення “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Вимкнено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положення “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Увімкнено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процес         вимикання;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нижній вивід і кришка вимикача;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нерухомі контакти;    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повітряна подушка;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гасильна камера;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ізоляційний циліндр;        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верхній вивід;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роликовий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струмознімальний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контакт;                        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масловідділювальний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пристрій;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кришка;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приводний механізм;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напрямний стрижень;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рухомий контакт;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маслопокажчик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7982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DFA9F5-98DF-49C3-9664-CCB4B7C3791A}"/>
              </a:ext>
            </a:extLst>
          </p:cNvPr>
          <p:cNvSpPr/>
          <p:nvPr/>
        </p:nvSpPr>
        <p:spPr>
          <a:xfrm>
            <a:off x="302003" y="255274"/>
            <a:ext cx="1167747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Набір пластин створює три поперечних канали та масляні кармани. У ввімкненому положенні контактний стрижень знаходиться в розетковому контакті (рис. 7.7, 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При вимиканні привод звільнює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вимикальну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пружину, яка знаходиться на рамі вимикача, і під дією її сили вал вимикача повертається, рух передається ізоляційній тязі, а від неї приводному механізму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контактному стрижню, який рухається вверх. При розмиканні контактів виникає дуга, яка випаровує і розкладає масло. </a:t>
            </a:r>
          </a:p>
          <a:p>
            <a:pPr indent="28829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перші моменти контактний стрижень закриває поперечний канал дугогасильної камери, тому тиск різко підвищується, частина масла заповнює буферний об’єм, стискаючи в ньому повітря. Як тільки стрижень відкриє перший поперечний канал, створюється поперечне дуття газами та парами масла. При переході струму через нуль, тиск в газопаровій бульбашці знижується і стиснене повітря буферного об’єму, що діє подібно до поршня, витісняє масло в зону гасіння дуги (рис. 7.7, 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indent="28829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вимиканні великих струмів виникає енергійне поперечне дуття, дуга гасне в нижній частині камери. При вимкненні малих струмів дуга тягнеться за стрижнем, і у верхній частині камери випаровується масло в спеціальних карманах, створюючи зустрічно-радіальне дуття, а потім при виході стрижня із камери ‒ повздовжнє дуття. Час гасіння дуги при вимкненні великих і малих струмів не перевищує 0,015 – 0,025 с. </a:t>
            </a:r>
          </a:p>
        </p:txBody>
      </p:sp>
    </p:spTree>
    <p:extLst>
      <p:ext uri="{BB962C8B-B14F-4D97-AF65-F5344CB8AC3E}">
        <p14:creationId xmlns:p14="http://schemas.microsoft.com/office/powerpoint/2010/main" val="1098549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3A8A7AD-6705-4680-AF6B-8316C4626790}"/>
              </a:ext>
            </a:extLst>
          </p:cNvPr>
          <p:cNvSpPr/>
          <p:nvPr/>
        </p:nvSpPr>
        <p:spPr>
          <a:xfrm>
            <a:off x="151002" y="109057"/>
            <a:ext cx="1193753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стійкості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дуги та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знімальний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наконечник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рухомого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та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верхні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торці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ламелів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нерухомого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дугостійкої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металокераміки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8829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дуги пари та гази,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дуги,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потрапляють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верхню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корпусу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 пари масла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конденсуються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газ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виходить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назовні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отвір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кришці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Коли камера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заповниться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маслом,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готовий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циклу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Безструмова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пауза при АПВ для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велика (0,5 с).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рівнем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масла 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циліндрі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проводиться за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маслопокажчикам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масла повинна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звичайним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вимогам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ізоляційного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масла. 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масло буде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надто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забрудненим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канали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обвуглені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виникнути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перекривання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ізоліцяйної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відстані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контактами у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вимкненому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положенні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46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73D16FA-3825-4F96-A254-15F6C54C8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06" y="238727"/>
            <a:ext cx="3181794" cy="275310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59003B-EB34-4515-8DDC-92DB6E60C1BB}"/>
              </a:ext>
            </a:extLst>
          </p:cNvPr>
          <p:cNvSpPr/>
          <p:nvPr/>
        </p:nvSpPr>
        <p:spPr>
          <a:xfrm>
            <a:off x="3276600" y="238727"/>
            <a:ext cx="8940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Вимикачі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використовуються</a:t>
            </a:r>
            <a:r>
              <a:rPr lang="ru-RU" sz="2000" dirty="0"/>
              <a:t> </a:t>
            </a:r>
            <a:r>
              <a:rPr lang="ru-RU" sz="2000" dirty="0" err="1"/>
              <a:t>сьогодні</a:t>
            </a:r>
            <a:r>
              <a:rPr lang="ru-RU" sz="2000" dirty="0"/>
              <a:t>, в </a:t>
            </a:r>
            <a:r>
              <a:rPr lang="ru-RU" sz="2000" dirty="0" err="1"/>
              <a:t>більшій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меншій</a:t>
            </a:r>
            <a:r>
              <a:rPr lang="ru-RU" sz="2000" dirty="0"/>
              <a:t> </a:t>
            </a:r>
            <a:r>
              <a:rPr lang="ru-RU" sz="2000" dirty="0" err="1"/>
              <a:t>мірі</a:t>
            </a:r>
            <a:r>
              <a:rPr lang="ru-RU" sz="2000" dirty="0"/>
              <a:t> </a:t>
            </a:r>
            <a:r>
              <a:rPr lang="ru-RU" sz="2000" dirty="0" err="1"/>
              <a:t>відповідають</a:t>
            </a:r>
            <a:r>
              <a:rPr lang="ru-RU" sz="2000" dirty="0"/>
              <a:t> </a:t>
            </a:r>
            <a:r>
              <a:rPr lang="ru-RU" sz="2000" dirty="0" err="1"/>
              <a:t>перерахованим</a:t>
            </a:r>
            <a:r>
              <a:rPr lang="ru-RU" sz="2000" dirty="0"/>
              <a:t> </a:t>
            </a:r>
            <a:r>
              <a:rPr lang="ru-RU" sz="2000" dirty="0" err="1"/>
              <a:t>вимогам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Вимога</a:t>
            </a:r>
            <a:r>
              <a:rPr lang="ru-RU" sz="2000" dirty="0"/>
              <a:t> </a:t>
            </a:r>
            <a:r>
              <a:rPr lang="ru-RU" sz="2000" dirty="0" err="1"/>
              <a:t>надійності</a:t>
            </a:r>
            <a:r>
              <a:rPr lang="ru-RU" sz="2000" dirty="0"/>
              <a:t> є </a:t>
            </a:r>
            <a:r>
              <a:rPr lang="ru-RU" sz="2000" dirty="0" err="1"/>
              <a:t>однією</a:t>
            </a:r>
            <a:r>
              <a:rPr lang="ru-RU" sz="2000" dirty="0"/>
              <a:t> з </a:t>
            </a:r>
            <a:r>
              <a:rPr lang="ru-RU" sz="2000" dirty="0" err="1"/>
              <a:t>найважливіших</a:t>
            </a:r>
            <a:r>
              <a:rPr lang="ru-RU" sz="2000" dirty="0"/>
              <a:t>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надійності</a:t>
            </a:r>
            <a:r>
              <a:rPr lang="ru-RU" sz="2000" dirty="0"/>
              <a:t> </a:t>
            </a:r>
            <a:r>
              <a:rPr lang="ru-RU" sz="2000" dirty="0" err="1"/>
              <a:t>вимикачів</a:t>
            </a:r>
            <a:r>
              <a:rPr lang="ru-RU" sz="2000" dirty="0"/>
              <a:t> </a:t>
            </a:r>
          </a:p>
          <a:p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надійність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енергосистеми</a:t>
            </a:r>
            <a:r>
              <a:rPr lang="ru-RU" sz="2000" dirty="0"/>
              <a:t>, </a:t>
            </a:r>
            <a:r>
              <a:rPr lang="ru-RU" sz="2000" dirty="0" err="1"/>
              <a:t>отже</a:t>
            </a:r>
            <a:r>
              <a:rPr lang="ru-RU" sz="2000" dirty="0"/>
              <a:t>, і </a:t>
            </a:r>
            <a:r>
              <a:rPr lang="ru-RU" sz="2000" dirty="0" err="1"/>
              <a:t>надійність</a:t>
            </a:r>
            <a:r>
              <a:rPr lang="ru-RU" sz="2000" dirty="0"/>
              <a:t> </a:t>
            </a:r>
            <a:r>
              <a:rPr lang="ru-RU" sz="2000" dirty="0" err="1"/>
              <a:t>електропостачання</a:t>
            </a:r>
            <a:r>
              <a:rPr lang="ru-RU" sz="2000" dirty="0"/>
              <a:t> </a:t>
            </a:r>
            <a:r>
              <a:rPr lang="ru-RU" sz="2000" dirty="0" err="1"/>
              <a:t>споживачів</a:t>
            </a:r>
            <a:r>
              <a:rPr lang="ru-RU" sz="2000" dirty="0"/>
              <a:t>. </a:t>
            </a:r>
            <a:r>
              <a:rPr lang="ru-RU" sz="2000" dirty="0" err="1"/>
              <a:t>Термін</a:t>
            </a:r>
            <a:r>
              <a:rPr lang="ru-RU" sz="2000" dirty="0"/>
              <a:t> </a:t>
            </a:r>
            <a:r>
              <a:rPr lang="ru-RU" sz="2000" dirty="0" err="1"/>
              <a:t>служби</a:t>
            </a:r>
            <a:r>
              <a:rPr lang="ru-RU" sz="2000" dirty="0"/>
              <a:t> </a:t>
            </a:r>
            <a:r>
              <a:rPr lang="ru-RU" sz="2000" dirty="0" err="1"/>
              <a:t>вимикача</a:t>
            </a:r>
            <a:r>
              <a:rPr lang="ru-RU" sz="2000" dirty="0"/>
              <a:t> </a:t>
            </a:r>
            <a:r>
              <a:rPr lang="ru-RU" sz="2000" dirty="0" err="1"/>
              <a:t>складає</a:t>
            </a:r>
            <a:r>
              <a:rPr lang="ru-RU" sz="2000" dirty="0"/>
              <a:t> не </a:t>
            </a:r>
            <a:r>
              <a:rPr lang="ru-RU" sz="2000" dirty="0" err="1"/>
              <a:t>менше</a:t>
            </a:r>
            <a:r>
              <a:rPr lang="ru-RU" sz="2000" dirty="0"/>
              <a:t> 20 </a:t>
            </a:r>
            <a:r>
              <a:rPr lang="ru-RU" sz="2000" dirty="0" err="1"/>
              <a:t>років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Вимогу</a:t>
            </a:r>
            <a:r>
              <a:rPr lang="ru-RU" sz="2000" dirty="0"/>
              <a:t> </a:t>
            </a:r>
            <a:r>
              <a:rPr lang="ru-RU" sz="2000" dirty="0" err="1"/>
              <a:t>швидкодії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розуміти</a:t>
            </a:r>
            <a:r>
              <a:rPr lang="ru-RU" sz="2000" dirty="0"/>
              <a:t> як </a:t>
            </a:r>
            <a:r>
              <a:rPr lang="ru-RU" sz="2000" dirty="0" err="1"/>
              <a:t>можливо</a:t>
            </a:r>
            <a:r>
              <a:rPr lang="ru-RU" sz="2000" dirty="0"/>
              <a:t> </a:t>
            </a:r>
            <a:r>
              <a:rPr lang="ru-RU" sz="2000" dirty="0" err="1"/>
              <a:t>малий</a:t>
            </a:r>
            <a:r>
              <a:rPr lang="ru-RU" sz="2000" dirty="0"/>
              <a:t> час </a:t>
            </a:r>
            <a:r>
              <a:rPr lang="ru-RU" sz="2000" dirty="0" err="1"/>
              <a:t>відключення</a:t>
            </a:r>
            <a:r>
              <a:rPr lang="ru-RU" sz="2000" dirty="0"/>
              <a:t> кола при КЗ.</a:t>
            </a:r>
          </a:p>
          <a:p>
            <a:r>
              <a:rPr lang="ru-RU" sz="2000" dirty="0"/>
              <a:t>Час </a:t>
            </a:r>
            <a:r>
              <a:rPr lang="ru-RU" sz="2000" dirty="0" err="1"/>
              <a:t>відключення</a:t>
            </a:r>
            <a:r>
              <a:rPr lang="ru-RU" sz="2000" dirty="0"/>
              <a:t> </a:t>
            </a:r>
            <a:r>
              <a:rPr lang="ru-RU" sz="2000" dirty="0" err="1"/>
              <a:t>обчислюється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моменту </a:t>
            </a:r>
            <a:r>
              <a:rPr lang="ru-RU" sz="2000" dirty="0" err="1"/>
              <a:t>подачі</a:t>
            </a:r>
            <a:r>
              <a:rPr lang="ru-RU" sz="2000" dirty="0"/>
              <a:t> </a:t>
            </a:r>
            <a:r>
              <a:rPr lang="ru-RU" sz="2000" dirty="0" err="1"/>
              <a:t>команди</a:t>
            </a:r>
            <a:r>
              <a:rPr lang="ru-RU" sz="2000" dirty="0"/>
              <a:t> на </a:t>
            </a:r>
            <a:r>
              <a:rPr lang="ru-RU" sz="2000" dirty="0" err="1"/>
              <a:t>відключення</a:t>
            </a:r>
            <a:r>
              <a:rPr lang="ru-RU" sz="2000" dirty="0"/>
              <a:t> до </a:t>
            </a:r>
          </a:p>
          <a:p>
            <a:r>
              <a:rPr lang="ru-RU" sz="2000" dirty="0" err="1"/>
              <a:t>згасання</a:t>
            </a:r>
            <a:r>
              <a:rPr lang="ru-RU" sz="2000" dirty="0"/>
              <a:t> дуги у </a:t>
            </a:r>
            <a:r>
              <a:rPr lang="ru-RU" sz="2000" dirty="0" err="1"/>
              <a:t>всіх</a:t>
            </a:r>
            <a:r>
              <a:rPr lang="ru-RU" sz="2000" dirty="0"/>
              <a:t> полюсах. </a:t>
            </a:r>
            <a:r>
              <a:rPr lang="ru-RU" sz="2000" dirty="0" err="1"/>
              <a:t>Приблизно</a:t>
            </a:r>
            <a:r>
              <a:rPr lang="ru-RU" sz="2000" dirty="0"/>
              <a:t> до 1940 р. час, </a:t>
            </a:r>
            <a:r>
              <a:rPr lang="ru-RU" sz="2000" dirty="0" err="1"/>
              <a:t>відключення</a:t>
            </a:r>
            <a:r>
              <a:rPr lang="ru-RU" sz="2000" dirty="0"/>
              <a:t> </a:t>
            </a:r>
            <a:r>
              <a:rPr lang="ru-RU" sz="2000" dirty="0" err="1"/>
              <a:t>вимикачів</a:t>
            </a:r>
            <a:r>
              <a:rPr lang="ru-RU" sz="2000" dirty="0"/>
              <a:t> </a:t>
            </a:r>
            <a:r>
              <a:rPr lang="ru-RU" sz="2000" dirty="0" err="1"/>
              <a:t>напругою</a:t>
            </a:r>
            <a:r>
              <a:rPr lang="ru-RU" sz="2000" dirty="0"/>
              <a:t> 110 </a:t>
            </a:r>
            <a:r>
              <a:rPr lang="ru-RU" sz="2000" dirty="0" err="1"/>
              <a:t>кВ</a:t>
            </a:r>
            <a:r>
              <a:rPr lang="ru-RU" sz="2000" dirty="0"/>
              <a:t> і </a:t>
            </a:r>
            <a:r>
              <a:rPr lang="ru-RU" sz="2000" dirty="0" err="1"/>
              <a:t>вище</a:t>
            </a:r>
            <a:r>
              <a:rPr lang="ru-RU" sz="2000" dirty="0"/>
              <a:t> </a:t>
            </a:r>
            <a:r>
              <a:rPr lang="ru-RU" sz="2000" dirty="0" err="1"/>
              <a:t>складав</a:t>
            </a:r>
            <a:r>
              <a:rPr lang="ru-RU" sz="2000" dirty="0"/>
              <a:t> 8 – 10 </a:t>
            </a:r>
            <a:r>
              <a:rPr lang="ru-RU" sz="2000" dirty="0" err="1"/>
              <a:t>періодів</a:t>
            </a:r>
            <a:r>
              <a:rPr lang="ru-RU" sz="2000" dirty="0"/>
              <a:t>. </a:t>
            </a:r>
            <a:r>
              <a:rPr lang="ru-RU" sz="2000" dirty="0" err="1"/>
              <a:t>Пізніше</a:t>
            </a:r>
            <a:r>
              <a:rPr lang="ru-RU" sz="2000" dirty="0"/>
              <a:t> </a:t>
            </a:r>
            <a:r>
              <a:rPr lang="ru-RU" sz="2000" dirty="0" err="1"/>
              <a:t>цей</a:t>
            </a:r>
            <a:r>
              <a:rPr lang="ru-RU" sz="2000" dirty="0"/>
              <a:t> час </a:t>
            </a:r>
          </a:p>
          <a:p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зменшений</a:t>
            </a:r>
            <a:r>
              <a:rPr lang="ru-RU" sz="2000" dirty="0"/>
              <a:t> до 6 і 4 </a:t>
            </a:r>
            <a:r>
              <a:rPr lang="ru-RU" sz="2000" dirty="0" err="1"/>
              <a:t>періодів</a:t>
            </a:r>
            <a:r>
              <a:rPr lang="ru-RU" sz="2000" dirty="0"/>
              <a:t>. На </a:t>
            </a:r>
            <a:r>
              <a:rPr lang="ru-RU" sz="2000" dirty="0" err="1"/>
              <a:t>сьогодні</a:t>
            </a:r>
            <a:r>
              <a:rPr lang="ru-RU" sz="2000" dirty="0"/>
              <a:t> велика </a:t>
            </a:r>
            <a:r>
              <a:rPr lang="ru-RU" sz="2000" dirty="0" err="1"/>
              <a:t>частина</a:t>
            </a:r>
            <a:r>
              <a:rPr lang="ru-RU" sz="2000" dirty="0"/>
              <a:t> </a:t>
            </a:r>
            <a:r>
              <a:rPr lang="ru-RU" sz="2000" dirty="0" err="1"/>
              <a:t>вимикачів</a:t>
            </a:r>
            <a:r>
              <a:rPr lang="ru-RU" sz="2000" dirty="0"/>
              <a:t> </a:t>
            </a:r>
          </a:p>
          <a:p>
            <a:r>
              <a:rPr lang="ru-RU" sz="2000" dirty="0"/>
              <a:t>на </a:t>
            </a:r>
            <a:r>
              <a:rPr lang="ru-RU" sz="2000" dirty="0" err="1"/>
              <a:t>напругу</a:t>
            </a:r>
            <a:r>
              <a:rPr lang="ru-RU" sz="2000" dirty="0"/>
              <a:t> 110 </a:t>
            </a:r>
            <a:r>
              <a:rPr lang="ru-RU" sz="2000" dirty="0" err="1"/>
              <a:t>кВ</a:t>
            </a:r>
            <a:r>
              <a:rPr lang="ru-RU" sz="2000" dirty="0"/>
              <a:t> і </a:t>
            </a:r>
            <a:r>
              <a:rPr lang="ru-RU" sz="2000" dirty="0" err="1"/>
              <a:t>вище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час </a:t>
            </a:r>
            <a:r>
              <a:rPr lang="ru-RU" sz="2000" dirty="0" err="1"/>
              <a:t>відключення</a:t>
            </a:r>
            <a:r>
              <a:rPr lang="ru-RU" sz="2000" dirty="0"/>
              <a:t> 2 </a:t>
            </a:r>
            <a:r>
              <a:rPr lang="ru-RU" sz="2000" dirty="0" err="1"/>
              <a:t>періоди</a:t>
            </a:r>
            <a:r>
              <a:rPr lang="ru-RU" sz="2000" dirty="0"/>
              <a:t>, але </a:t>
            </a:r>
            <a:r>
              <a:rPr lang="ru-RU" sz="2000" dirty="0" err="1"/>
              <a:t>вже</a:t>
            </a:r>
            <a:endParaRPr lang="ru-RU" sz="2000" dirty="0"/>
          </a:p>
          <a:p>
            <a:r>
              <a:rPr lang="ru-RU" sz="2000" dirty="0"/>
              <a:t>є </a:t>
            </a:r>
            <a:r>
              <a:rPr lang="ru-RU" sz="2000" dirty="0" err="1"/>
              <a:t>одноперіодні</a:t>
            </a:r>
            <a:r>
              <a:rPr lang="ru-RU" sz="2000" dirty="0"/>
              <a:t> </a:t>
            </a:r>
            <a:r>
              <a:rPr lang="ru-RU" sz="2000" dirty="0" err="1"/>
              <a:t>вимикачі</a:t>
            </a:r>
            <a:r>
              <a:rPr lang="ru-RU" sz="2000" dirty="0"/>
              <a:t> (20 </a:t>
            </a:r>
            <a:r>
              <a:rPr lang="ru-RU" sz="2000" dirty="0" err="1"/>
              <a:t>мс</a:t>
            </a:r>
            <a:r>
              <a:rPr lang="ru-RU" sz="2000" dirty="0"/>
              <a:t>). </a:t>
            </a:r>
            <a:r>
              <a:rPr lang="ru-RU" sz="2000" dirty="0" err="1"/>
              <a:t>Зменшення</a:t>
            </a:r>
            <a:r>
              <a:rPr lang="ru-RU" sz="2000" dirty="0"/>
              <a:t> часу </a:t>
            </a:r>
            <a:r>
              <a:rPr lang="ru-RU" sz="2000" dirty="0" err="1"/>
              <a:t>відключення</a:t>
            </a:r>
            <a:r>
              <a:rPr lang="ru-RU" sz="2000" dirty="0"/>
              <a:t> КЗ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</a:p>
          <a:p>
            <a:r>
              <a:rPr lang="ru-RU" sz="2000" dirty="0" err="1"/>
              <a:t>від</a:t>
            </a:r>
            <a:r>
              <a:rPr lang="ru-RU" sz="2000" dirty="0"/>
              <a:t> 4 до 2 </a:t>
            </a:r>
            <a:r>
              <a:rPr lang="ru-RU" sz="2000" dirty="0" err="1"/>
              <a:t>періодів</a:t>
            </a:r>
            <a:r>
              <a:rPr lang="ru-RU" sz="2000" dirty="0"/>
              <a:t>) вельми </a:t>
            </a:r>
            <a:r>
              <a:rPr lang="ru-RU" sz="2000" dirty="0" err="1"/>
              <a:t>бажане</a:t>
            </a:r>
            <a:r>
              <a:rPr lang="ru-RU" sz="2000" dirty="0"/>
              <a:t> з </a:t>
            </a:r>
            <a:r>
              <a:rPr lang="ru-RU" sz="2000" dirty="0" err="1"/>
              <a:t>наступних</a:t>
            </a:r>
            <a:r>
              <a:rPr lang="ru-RU" sz="2000" dirty="0"/>
              <a:t> </a:t>
            </a:r>
            <a:r>
              <a:rPr lang="ru-RU" sz="2000" dirty="0" err="1"/>
              <a:t>міркувань</a:t>
            </a:r>
            <a:r>
              <a:rPr lang="ru-RU" sz="2000" dirty="0"/>
              <a:t>: а) </a:t>
            </a:r>
            <a:r>
              <a:rPr lang="ru-RU" sz="2000" dirty="0" err="1"/>
              <a:t>збільшується</a:t>
            </a:r>
            <a:r>
              <a:rPr lang="ru-RU" sz="2000" dirty="0"/>
              <a:t> запас </a:t>
            </a:r>
          </a:p>
          <a:p>
            <a:r>
              <a:rPr lang="ru-RU" sz="2000" dirty="0" err="1"/>
              <a:t>стійкості</a:t>
            </a:r>
            <a:r>
              <a:rPr lang="ru-RU" sz="2000" dirty="0"/>
              <a:t> </a:t>
            </a:r>
            <a:r>
              <a:rPr lang="ru-RU" sz="2000" dirty="0" err="1"/>
              <a:t>паралельної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станцій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, </a:t>
            </a:r>
            <a:r>
              <a:rPr lang="ru-RU" sz="2000" dirty="0" err="1"/>
              <a:t>отже</a:t>
            </a:r>
            <a:r>
              <a:rPr lang="ru-RU" sz="2000" dirty="0"/>
              <a:t>, </a:t>
            </a:r>
            <a:r>
              <a:rPr lang="ru-RU" sz="2000" dirty="0" err="1"/>
              <a:t>збільшується</a:t>
            </a:r>
            <a:r>
              <a:rPr lang="ru-RU" sz="2000" dirty="0"/>
              <a:t> </a:t>
            </a:r>
            <a:r>
              <a:rPr lang="ru-RU" sz="2000" dirty="0" err="1"/>
              <a:t>пропускна</a:t>
            </a:r>
            <a:r>
              <a:rPr lang="ru-RU" sz="2000" dirty="0"/>
              <a:t> </a:t>
            </a:r>
          </a:p>
          <a:p>
            <a:r>
              <a:rPr lang="ru-RU" sz="2000" dirty="0" err="1"/>
              <a:t>спроможність</a:t>
            </a:r>
            <a:r>
              <a:rPr lang="ru-RU" sz="2000" dirty="0"/>
              <a:t> </a:t>
            </a:r>
            <a:r>
              <a:rPr lang="ru-RU" sz="2000" dirty="0" err="1"/>
              <a:t>ліній</a:t>
            </a:r>
            <a:r>
              <a:rPr lang="ru-RU" sz="2000" dirty="0"/>
              <a:t> </a:t>
            </a:r>
            <a:r>
              <a:rPr lang="ru-RU" sz="2000" dirty="0" err="1"/>
              <a:t>передачі</a:t>
            </a:r>
            <a:r>
              <a:rPr lang="ru-RU" sz="2000" dirty="0"/>
              <a:t>; б) </a:t>
            </a:r>
            <a:r>
              <a:rPr lang="ru-RU" sz="2000" dirty="0" err="1"/>
              <a:t>зменшуються</a:t>
            </a:r>
            <a:r>
              <a:rPr lang="ru-RU" sz="2000" dirty="0"/>
              <a:t> </a:t>
            </a:r>
            <a:r>
              <a:rPr lang="ru-RU" sz="2000" dirty="0" err="1"/>
              <a:t>пошкодження</a:t>
            </a:r>
            <a:r>
              <a:rPr lang="ru-RU" sz="2000" dirty="0"/>
              <a:t> </a:t>
            </a:r>
            <a:r>
              <a:rPr lang="ru-RU" sz="2000" dirty="0" err="1"/>
              <a:t>ізоляторів</a:t>
            </a:r>
            <a:r>
              <a:rPr lang="ru-RU" sz="2000" dirty="0"/>
              <a:t> і </a:t>
            </a:r>
            <a:r>
              <a:rPr lang="ru-RU" sz="2000" dirty="0" err="1"/>
              <a:t>дротів</a:t>
            </a:r>
            <a:r>
              <a:rPr lang="ru-RU" sz="2000" dirty="0"/>
              <a:t> </a:t>
            </a:r>
          </a:p>
          <a:p>
            <a:r>
              <a:rPr lang="ru-RU" sz="2000" dirty="0" err="1"/>
              <a:t>ліній</a:t>
            </a:r>
            <a:r>
              <a:rPr lang="ru-RU" sz="2000" dirty="0"/>
              <a:t> </a:t>
            </a:r>
            <a:r>
              <a:rPr lang="ru-RU" sz="2000" dirty="0" err="1"/>
              <a:t>електричною</a:t>
            </a:r>
            <a:r>
              <a:rPr lang="ru-RU" sz="2000" dirty="0"/>
              <a:t> дугою; в) </a:t>
            </a:r>
            <a:r>
              <a:rPr lang="ru-RU" sz="2000" dirty="0" err="1"/>
              <a:t>зменшується</a:t>
            </a:r>
            <a:r>
              <a:rPr lang="ru-RU" sz="2000" dirty="0"/>
              <a:t> </a:t>
            </a:r>
            <a:r>
              <a:rPr lang="ru-RU" sz="2000" dirty="0" err="1"/>
              <a:t>небезпека</a:t>
            </a:r>
            <a:r>
              <a:rPr lang="ru-RU" sz="2000" dirty="0"/>
              <a:t> </a:t>
            </a:r>
            <a:r>
              <a:rPr lang="ru-RU" sz="2000" dirty="0" err="1"/>
              <a:t>дотику</a:t>
            </a:r>
            <a:r>
              <a:rPr lang="ru-RU" sz="2000" dirty="0"/>
              <a:t> до </a:t>
            </a:r>
            <a:r>
              <a:rPr lang="ru-RU" sz="2000" dirty="0" err="1"/>
              <a:t>заземлених</a:t>
            </a:r>
            <a:r>
              <a:rPr lang="ru-RU" sz="2000" dirty="0"/>
              <a:t> </a:t>
            </a:r>
            <a:r>
              <a:rPr lang="ru-RU" sz="2000" dirty="0" err="1"/>
              <a:t>частин</a:t>
            </a:r>
            <a:r>
              <a:rPr lang="ru-RU" sz="2000" dirty="0"/>
              <a:t> РУ; г) </a:t>
            </a:r>
            <a:r>
              <a:rPr lang="ru-RU" sz="2000" dirty="0" err="1"/>
              <a:t>зменшуються</a:t>
            </a:r>
            <a:r>
              <a:rPr lang="ru-RU" sz="2000" dirty="0"/>
              <a:t> </a:t>
            </a:r>
            <a:r>
              <a:rPr lang="ru-RU" sz="2000" dirty="0" err="1"/>
              <a:t>механічні</a:t>
            </a:r>
            <a:r>
              <a:rPr lang="ru-RU" sz="2000" dirty="0"/>
              <a:t> і </a:t>
            </a:r>
            <a:r>
              <a:rPr lang="ru-RU" sz="2000" dirty="0" err="1"/>
              <a:t>напруги</a:t>
            </a:r>
            <a:r>
              <a:rPr lang="ru-RU" sz="2000" dirty="0"/>
              <a:t> в </a:t>
            </a:r>
            <a:r>
              <a:rPr lang="ru-RU" sz="2000" dirty="0" err="1"/>
              <a:t>елементах</a:t>
            </a:r>
            <a:r>
              <a:rPr lang="ru-RU" sz="2000" dirty="0"/>
              <a:t> </a:t>
            </a:r>
            <a:r>
              <a:rPr lang="ru-RU" sz="2000" dirty="0" err="1"/>
              <a:t>устаткування</a:t>
            </a:r>
            <a:r>
              <a:rPr lang="ru-RU" sz="2000" dirty="0"/>
              <a:t>, </a:t>
            </a:r>
            <a:r>
              <a:rPr lang="ru-RU" sz="2000" dirty="0" err="1"/>
              <a:t>викликані</a:t>
            </a:r>
            <a:r>
              <a:rPr lang="ru-RU" sz="2000" dirty="0"/>
              <a:t> </a:t>
            </a:r>
            <a:r>
              <a:rPr lang="ru-RU" sz="2000" dirty="0" err="1"/>
              <a:t>електродинамічними</a:t>
            </a:r>
            <a:r>
              <a:rPr lang="ru-RU" sz="2000" dirty="0"/>
              <a:t> силами</a:t>
            </a:r>
            <a:endParaRPr lang="LID4096" sz="2000" dirty="0"/>
          </a:p>
        </p:txBody>
      </p:sp>
    </p:spTree>
    <p:extLst>
      <p:ext uri="{BB962C8B-B14F-4D97-AF65-F5344CB8AC3E}">
        <p14:creationId xmlns:p14="http://schemas.microsoft.com/office/powerpoint/2010/main" val="136690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4B1B4-EF67-493C-9516-41052162A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5388"/>
            <a:ext cx="10515600" cy="1325563"/>
          </a:xfrm>
        </p:spPr>
        <p:txBody>
          <a:bodyPr>
            <a:noAutofit/>
          </a:bodyPr>
          <a:lstStyle/>
          <a:p>
            <a:pPr indent="288290">
              <a:spcAft>
                <a:spcPts val="0"/>
              </a:spcAft>
            </a:pP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7.1 Масляні вимикачі напругою понад 1000 в</a:t>
            </a:r>
            <a:b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Вимикачі з масляним гасінням електричної дуги розділяються на дві великі групи – вимикачі з великим об'ємом масла – бакові, та вимикачі з малим об’ємом масла – 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маломасляні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або 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малооб’ємні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ID4096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8E107A-5111-4A92-B0C1-2C69E04A0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8585"/>
            <a:ext cx="10515600" cy="4351338"/>
          </a:xfrm>
        </p:spPr>
        <p:txBody>
          <a:bodyPr/>
          <a:lstStyle/>
          <a:p>
            <a:pPr indent="288290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7.1.1 Масляні бакові вимикачі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масляних бакових вимикачах масло служить для гасіння дуги та ізоляції струмоведучих частин.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напрузі до 10 кВ (в деяких типах вимикачів до 35 кВ) вимикач має один бак, в якому знаходяться контакти всіх трьох фаз, при більшій напрузі для кожної фази передбачено свій бак.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2457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ED093EB9-134E-4FF2-BE7C-F232D4952A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323396"/>
            <a:ext cx="3581005" cy="435133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1E05D22-3D75-4EB1-BFDD-C35404213EF9}"/>
              </a:ext>
            </a:extLst>
          </p:cNvPr>
          <p:cNvSpPr/>
          <p:nvPr/>
        </p:nvSpPr>
        <p:spPr>
          <a:xfrm>
            <a:off x="4156563" y="166568"/>
            <a:ext cx="785948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 рис. 7.1 схематично показано </a:t>
            </a:r>
            <a:r>
              <a:rPr lang="ru-RU" sz="2000" dirty="0" err="1"/>
              <a:t>баковий</a:t>
            </a:r>
            <a:r>
              <a:rPr lang="ru-RU" sz="2000" dirty="0"/>
              <a:t> </a:t>
            </a:r>
            <a:r>
              <a:rPr lang="ru-RU" sz="2000" dirty="0" err="1"/>
              <a:t>вимикач</a:t>
            </a:r>
            <a:r>
              <a:rPr lang="ru-RU" sz="2000" dirty="0"/>
              <a:t> без </a:t>
            </a:r>
            <a:r>
              <a:rPr lang="ru-RU" sz="2000" dirty="0" err="1"/>
              <a:t>спеціальних</a:t>
            </a:r>
            <a:r>
              <a:rPr lang="ru-RU" sz="2000" dirty="0"/>
              <a:t> </a:t>
            </a:r>
            <a:r>
              <a:rPr lang="ru-RU" sz="2000" dirty="0" err="1"/>
              <a:t>пристроїв</a:t>
            </a:r>
            <a:r>
              <a:rPr lang="ru-RU" sz="2000" dirty="0"/>
              <a:t> для </a:t>
            </a:r>
            <a:r>
              <a:rPr lang="ru-RU" sz="2000" dirty="0" err="1"/>
              <a:t>гасіння</a:t>
            </a:r>
            <a:r>
              <a:rPr lang="ru-RU" sz="2000" dirty="0"/>
              <a:t> дуги. </a:t>
            </a:r>
            <a:r>
              <a:rPr lang="ru-RU" sz="2000" dirty="0" err="1"/>
              <a:t>Сталевий</a:t>
            </a:r>
            <a:r>
              <a:rPr lang="ru-RU" sz="2000" dirty="0"/>
              <a:t> бак </a:t>
            </a:r>
            <a:r>
              <a:rPr lang="ru-RU" sz="2000" dirty="0" err="1"/>
              <a:t>вимикача</a:t>
            </a:r>
            <a:r>
              <a:rPr lang="ru-RU" sz="2000" dirty="0"/>
              <a:t> </a:t>
            </a:r>
            <a:r>
              <a:rPr lang="ru-RU" sz="2000" dirty="0" err="1"/>
              <a:t>підвішений</a:t>
            </a:r>
            <a:r>
              <a:rPr lang="ru-RU" sz="2000" dirty="0"/>
              <a:t> до </a:t>
            </a:r>
            <a:r>
              <a:rPr lang="ru-RU" sz="2000" dirty="0" err="1"/>
              <a:t>відлитої</a:t>
            </a:r>
            <a:r>
              <a:rPr lang="ru-RU" sz="2000" dirty="0"/>
              <a:t> </a:t>
            </a:r>
            <a:r>
              <a:rPr lang="ru-RU" sz="2000" dirty="0" err="1"/>
              <a:t>чавунної</a:t>
            </a:r>
            <a:r>
              <a:rPr lang="ru-RU" sz="2000" dirty="0"/>
              <a:t> </a:t>
            </a:r>
            <a:r>
              <a:rPr lang="ru-RU" sz="2000" dirty="0" err="1"/>
              <a:t>кришки</a:t>
            </a:r>
            <a:r>
              <a:rPr lang="ru-RU" sz="2000" dirty="0"/>
              <a:t> 3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болтів</a:t>
            </a:r>
            <a:r>
              <a:rPr lang="ru-RU" sz="2000" dirty="0"/>
              <a:t>. Через </a:t>
            </a:r>
            <a:r>
              <a:rPr lang="ru-RU" sz="2000" dirty="0" err="1"/>
              <a:t>кришку</a:t>
            </a:r>
            <a:r>
              <a:rPr lang="ru-RU" sz="2000" dirty="0"/>
              <a:t> </a:t>
            </a:r>
            <a:r>
              <a:rPr lang="ru-RU" sz="2000" dirty="0" err="1"/>
              <a:t>проходять</a:t>
            </a:r>
            <a:r>
              <a:rPr lang="ru-RU" sz="2000" dirty="0"/>
              <a:t> </a:t>
            </a:r>
            <a:r>
              <a:rPr lang="ru-RU" sz="2000" dirty="0" err="1"/>
              <a:t>шість</a:t>
            </a:r>
            <a:r>
              <a:rPr lang="ru-RU" sz="2000" dirty="0"/>
              <a:t> </a:t>
            </a:r>
            <a:r>
              <a:rPr lang="ru-RU" sz="2000" dirty="0" err="1"/>
              <a:t>фарфорових</a:t>
            </a:r>
            <a:r>
              <a:rPr lang="ru-RU" sz="2000" dirty="0"/>
              <a:t> </a:t>
            </a:r>
            <a:r>
              <a:rPr lang="ru-RU" sz="2000" dirty="0" err="1"/>
              <a:t>ізоляторів</a:t>
            </a:r>
            <a:r>
              <a:rPr lang="ru-RU" sz="2000" dirty="0"/>
              <a:t> 4, на </a:t>
            </a:r>
            <a:r>
              <a:rPr lang="ru-RU" sz="2000" dirty="0" err="1"/>
              <a:t>нижніх</a:t>
            </a:r>
            <a:r>
              <a:rPr lang="ru-RU" sz="2000" dirty="0"/>
              <a:t> </a:t>
            </a:r>
            <a:r>
              <a:rPr lang="ru-RU" sz="2000" dirty="0" err="1"/>
              <a:t>кінцях</a:t>
            </a:r>
            <a:r>
              <a:rPr lang="ru-RU" sz="2000" dirty="0"/>
              <a:t> </a:t>
            </a:r>
            <a:r>
              <a:rPr lang="ru-RU" sz="2000" dirty="0" err="1"/>
              <a:t>струмоведучих</a:t>
            </a:r>
            <a:r>
              <a:rPr lang="ru-RU" sz="2000" dirty="0"/>
              <a:t> </a:t>
            </a:r>
            <a:r>
              <a:rPr lang="ru-RU" sz="2000" dirty="0" err="1"/>
              <a:t>стрижнів</a:t>
            </a:r>
            <a:r>
              <a:rPr lang="ru-RU" sz="2000" dirty="0"/>
              <a:t> </a:t>
            </a:r>
            <a:r>
              <a:rPr lang="ru-RU" sz="2000" dirty="0" err="1"/>
              <a:t>закріпле</a:t>
            </a:r>
            <a:r>
              <a:rPr lang="ru-RU" sz="2000" dirty="0"/>
              <a:t>-но </a:t>
            </a:r>
            <a:r>
              <a:rPr lang="ru-RU" sz="2000" dirty="0" err="1"/>
              <a:t>нерухомо</a:t>
            </a:r>
            <a:r>
              <a:rPr lang="ru-RU" sz="2000" dirty="0"/>
              <a:t> </a:t>
            </a:r>
            <a:r>
              <a:rPr lang="ru-RU" sz="2000" dirty="0" err="1"/>
              <a:t>контакти</a:t>
            </a:r>
            <a:r>
              <a:rPr lang="ru-RU" sz="2000" dirty="0"/>
              <a:t> 7. </a:t>
            </a:r>
            <a:r>
              <a:rPr lang="ru-RU" sz="2000" dirty="0" err="1"/>
              <a:t>Рухомі</a:t>
            </a:r>
            <a:r>
              <a:rPr lang="ru-RU" sz="2000" dirty="0"/>
              <a:t> </a:t>
            </a:r>
            <a:r>
              <a:rPr lang="ru-RU" sz="2000" dirty="0" err="1"/>
              <a:t>контакти</a:t>
            </a:r>
            <a:r>
              <a:rPr lang="ru-RU" sz="2000" dirty="0"/>
              <a:t> 8 </a:t>
            </a:r>
            <a:r>
              <a:rPr lang="ru-RU" sz="2000" dirty="0" err="1"/>
              <a:t>знаходяться</a:t>
            </a:r>
            <a:r>
              <a:rPr lang="ru-RU" sz="2000" dirty="0"/>
              <a:t> на контактному </a:t>
            </a:r>
            <a:r>
              <a:rPr lang="ru-RU" sz="2000" dirty="0" err="1"/>
              <a:t>мості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траверсі</a:t>
            </a:r>
            <a:r>
              <a:rPr lang="ru-RU" sz="2000" dirty="0"/>
              <a:t>. Рух </a:t>
            </a:r>
            <a:r>
              <a:rPr lang="ru-RU" sz="2000" dirty="0" err="1"/>
              <a:t>їм</a:t>
            </a:r>
            <a:r>
              <a:rPr lang="ru-RU" sz="2000" dirty="0"/>
              <a:t> </a:t>
            </a:r>
            <a:r>
              <a:rPr lang="ru-RU" sz="2000" dirty="0" err="1"/>
              <a:t>передається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ізолювальної</a:t>
            </a:r>
            <a:r>
              <a:rPr lang="ru-RU" sz="2000" dirty="0"/>
              <a:t> тяги </a:t>
            </a:r>
            <a:r>
              <a:rPr lang="ru-RU" sz="2000" dirty="0" err="1"/>
              <a:t>від</a:t>
            </a:r>
            <a:r>
              <a:rPr lang="ru-RU" sz="2000" dirty="0"/>
              <a:t> приводного </a:t>
            </a:r>
            <a:r>
              <a:rPr lang="ru-RU" sz="2000" dirty="0" err="1"/>
              <a:t>механізму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знаходиться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кришкою</a:t>
            </a:r>
            <a:r>
              <a:rPr lang="ru-RU" sz="2000" dirty="0"/>
              <a:t> </a:t>
            </a:r>
            <a:r>
              <a:rPr lang="ru-RU" sz="2000" dirty="0" err="1"/>
              <a:t>вимикача</a:t>
            </a:r>
            <a:r>
              <a:rPr lang="ru-RU" sz="2000" dirty="0"/>
              <a:t>. У </a:t>
            </a:r>
            <a:r>
              <a:rPr lang="ru-RU" sz="2000" dirty="0" err="1"/>
              <a:t>ввімк-неному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 траверса </a:t>
            </a:r>
            <a:r>
              <a:rPr lang="ru-RU" sz="2000" dirty="0" err="1"/>
              <a:t>піднята</a:t>
            </a:r>
            <a:r>
              <a:rPr lang="ru-RU" sz="2000" dirty="0"/>
              <a:t> і </a:t>
            </a:r>
            <a:r>
              <a:rPr lang="ru-RU" sz="2000" dirty="0" err="1"/>
              <a:t>контактний</a:t>
            </a:r>
            <a:r>
              <a:rPr lang="ru-RU" sz="2000" dirty="0"/>
              <a:t> </a:t>
            </a:r>
            <a:r>
              <a:rPr lang="ru-RU" sz="2000" dirty="0" err="1"/>
              <a:t>міст</a:t>
            </a:r>
            <a:r>
              <a:rPr lang="ru-RU" sz="2000" dirty="0"/>
              <a:t> </a:t>
            </a:r>
            <a:r>
              <a:rPr lang="ru-RU" sz="2000" dirty="0" err="1"/>
              <a:t>замикає</a:t>
            </a:r>
            <a:r>
              <a:rPr lang="ru-RU" sz="2000" dirty="0"/>
              <a:t> коло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нерухо-мими</a:t>
            </a:r>
            <a:r>
              <a:rPr lang="ru-RU" sz="2000" dirty="0"/>
              <a:t> контактами.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вимикальна</a:t>
            </a:r>
            <a:r>
              <a:rPr lang="ru-RU" sz="2000" dirty="0"/>
              <a:t> пружина 5 стиснута. </a:t>
            </a:r>
            <a:r>
              <a:rPr lang="ru-RU" sz="2000" dirty="0" err="1"/>
              <a:t>Вимикач</a:t>
            </a:r>
            <a:r>
              <a:rPr lang="ru-RU" sz="2000" dirty="0"/>
              <a:t> у </a:t>
            </a:r>
            <a:r>
              <a:rPr lang="ru-RU" sz="2000" dirty="0" err="1"/>
              <a:t>ввімкненому</a:t>
            </a:r>
            <a:r>
              <a:rPr lang="ru-RU" sz="2000" dirty="0"/>
              <a:t> </a:t>
            </a:r>
            <a:r>
              <a:rPr lang="ru-RU" sz="2000" dirty="0" err="1"/>
              <a:t>стані</a:t>
            </a:r>
            <a:r>
              <a:rPr lang="ru-RU" sz="2000" dirty="0"/>
              <a:t> </a:t>
            </a:r>
            <a:r>
              <a:rPr lang="ru-RU" sz="2000" dirty="0" err="1"/>
              <a:t>утримується</a:t>
            </a:r>
            <a:r>
              <a:rPr lang="ru-RU" sz="2000" dirty="0"/>
              <a:t> задвижкою привода, з </a:t>
            </a:r>
            <a:r>
              <a:rPr lang="ru-RU" sz="2000" dirty="0" err="1"/>
              <a:t>яким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зв’язаний</a:t>
            </a:r>
            <a:r>
              <a:rPr lang="ru-RU" sz="2000" dirty="0"/>
              <a:t> валом 6.</a:t>
            </a:r>
          </a:p>
          <a:p>
            <a:r>
              <a:rPr lang="ru-RU" sz="2000" dirty="0"/>
              <a:t>При </a:t>
            </a:r>
            <a:r>
              <a:rPr lang="ru-RU" sz="2000" dirty="0" err="1"/>
              <a:t>вимиканні</a:t>
            </a:r>
            <a:r>
              <a:rPr lang="ru-RU" sz="2000" dirty="0"/>
              <a:t> </a:t>
            </a:r>
            <a:r>
              <a:rPr lang="ru-RU" sz="2000" dirty="0" err="1"/>
              <a:t>вимикача</a:t>
            </a:r>
            <a:r>
              <a:rPr lang="ru-RU" sz="2000" dirty="0"/>
              <a:t> автоматично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вручну</a:t>
            </a:r>
            <a:r>
              <a:rPr lang="ru-RU" sz="2000" dirty="0"/>
              <a:t> </a:t>
            </a:r>
            <a:r>
              <a:rPr lang="ru-RU" sz="2000" dirty="0" err="1"/>
              <a:t>звільняється</a:t>
            </a:r>
            <a:r>
              <a:rPr lang="ru-RU" sz="2000" dirty="0"/>
              <a:t> </a:t>
            </a:r>
            <a:r>
              <a:rPr lang="ru-RU" sz="2000" dirty="0" err="1"/>
              <a:t>защіпка</a:t>
            </a:r>
            <a:r>
              <a:rPr lang="ru-RU" sz="2000" dirty="0"/>
              <a:t> </a:t>
            </a:r>
            <a:r>
              <a:rPr lang="uk-UA" sz="2000" dirty="0"/>
              <a:t>і під дією пружини траверса швидко опускається вниз (швидкість руху досягає 1,5 – 2,7 м/с), при цьому виникає розрив кола в двох точках на кожному полюсі вимикача. Дуги, які виникають, нагрівають і випаровують масло </a:t>
            </a:r>
            <a:r>
              <a:rPr lang="uk-UA" sz="2000" i="1" dirty="0"/>
              <a:t>2</a:t>
            </a:r>
            <a:r>
              <a:rPr lang="uk-UA" sz="2000" dirty="0"/>
              <a:t>, виникає газопаровий шар, який вміщує до 70 % водню. Тиск всередині шару досягає 0,5 – 1 МПа, що підвищує </a:t>
            </a:r>
            <a:r>
              <a:rPr lang="uk-UA" sz="2000" dirty="0" err="1"/>
              <a:t>деіонізувальну</a:t>
            </a:r>
            <a:r>
              <a:rPr lang="uk-UA" sz="2000" dirty="0"/>
              <a:t> здатність газів. Дуга гасне через 0,08 – 1 с. На стінках бака є захисні ізоляційні покриття </a:t>
            </a:r>
            <a:r>
              <a:rPr lang="uk-UA" sz="2000" i="1" dirty="0"/>
              <a:t>9</a:t>
            </a:r>
            <a:r>
              <a:rPr lang="uk-UA" sz="2000" dirty="0"/>
              <a:t>.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60756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6BDA89-8EF8-48B4-A5A1-FEE92BC6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4283"/>
            <a:ext cx="10515600" cy="5782680"/>
          </a:xfrm>
        </p:spPr>
        <p:txBody>
          <a:bodyPr>
            <a:normAutofit/>
          </a:bodyPr>
          <a:lstStyle/>
          <a:p>
            <a:pPr indent="28829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показано на рис. 7.1, масло в бак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заливається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кришкою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залишається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подушка.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зменшити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силу удару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кришку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зумовлену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тиском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дуги.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масла буде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неприпустимо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низьким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гази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потраплять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кришку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нагрітими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вибух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суміші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водню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рис. 7.1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ніяких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дуги, тому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вимикальна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невелика.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(ВМБ-10, ВМЕ-6, ВМЕ-10, ВС-10)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установках        6 ‒ 10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в наш час вони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витісняються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маломасляними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72391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6B40EC-82CC-483F-B80B-90227A9AC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336"/>
            <a:ext cx="10515600" cy="6535024"/>
          </a:xfrm>
        </p:spPr>
        <p:txBody>
          <a:bodyPr/>
          <a:lstStyle/>
          <a:p>
            <a:pPr indent="288290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зовнішніх установок напругою 35 кВ і вище бакові масляні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вимикачі завдяки простоті конструкції використовуються достатньо широко і в наш час. Вони мають спеціальні пристрої для гасіння дуги – дугогасильні камери.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принципом дії дугогасильні пристрої можна розділити на 3 групи: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автодуттям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яких високий тиск і велика швидкість руху газу в зоні дуги утворюються за рахунок виділеної в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дузі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енергії;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 примусовим масляним дуттям, в яких до місця розриву дуги масло подається за допомогою спеціальних гідравлічних механізмів;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 магнітним гасінням у маслі, в яких дуга під дією магнітного поля переміщається в вузькі канали та проміжки.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9605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7A2059F-617C-4177-81E2-40FA4F03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615"/>
            <a:ext cx="10515600" cy="6451134"/>
          </a:xfrm>
        </p:spPr>
        <p:txBody>
          <a:bodyPr/>
          <a:lstStyle/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 ефективним і простим є дугогасильний пристрій з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автодуттям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Пристрої з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автодуттям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працюють тим ефективніше, чим більший струм 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дузі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 відключенні малих струмів тиск газів може бути незначним, внаслідок чого дуття буде неенергійним, що призведе до збільшення часу гасіння дуги. З цієї причини деякі гасильні пристрої з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автодуттям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доповнені примусовим масляним дуттям, яке забезпечує ефективне гасіння малих струмів.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Дугогасильні пристрої у вигляді жорстких камер закріплюються на нижньому кінці струмоведучого стрижня вводу високої напруги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 деяких вимикачах дугогасильна камера закріплюється на нижній частині штанги (рис. 7.2). В камері може бути один або декілька розривів залежно від номінальної напруги вимикача.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42052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4B97DA-CE17-4426-987E-D947B5AC5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503"/>
            <a:ext cx="10515600" cy="5950460"/>
          </a:xfrm>
        </p:spPr>
        <p:txBody>
          <a:bodyPr>
            <a:normAutofit/>
          </a:bodyPr>
          <a:lstStyle/>
          <a:p>
            <a:pPr indent="28829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Чим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рівномірного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паралельно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них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вмикається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шунтувальний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гасіння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дуги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проходить через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шунтувальний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гаситься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поза камерою.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829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дугогасильних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пристроях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пластин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вихлопних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проміжків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канали, по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масла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дуття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камери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поперечним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повздовжнім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зустрічно-поперечним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дуттям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416198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2279</Words>
  <Application>Microsoft Office PowerPoint</Application>
  <PresentationFormat>Широкоэкранный</PresentationFormat>
  <Paragraphs>87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Електричні апарати станції та підстанції</vt:lpstr>
      <vt:lpstr>Презентация PowerPoint</vt:lpstr>
      <vt:lpstr>Презентация PowerPoint</vt:lpstr>
      <vt:lpstr>7.1 Масляні вимикачі напругою понад 1000 в  Вимикачі з масляним гасінням електричної дуги розділяються на дві великі групи – вимикачі з великим об'ємом масла – бакові, та вимикачі з малим об’ємом масла – маломасляні або малооб’ємні.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7.1.2 Масляні малооб’ємні вимикачі розподільних установок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Електричні апарати станції та підстанції</dc:title>
  <dc:creator>Олег Гайдамак</dc:creator>
  <cp:lastModifiedBy>Олег Гайдамак</cp:lastModifiedBy>
  <cp:revision>15</cp:revision>
  <dcterms:created xsi:type="dcterms:W3CDTF">2022-03-15T06:21:30Z</dcterms:created>
  <dcterms:modified xsi:type="dcterms:W3CDTF">2022-03-28T17:04:45Z</dcterms:modified>
</cp:coreProperties>
</file>