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Lst>
  <p:notesMasterIdLst>
    <p:notesMasterId r:id="rId24"/>
  </p:notesMasterIdLst>
  <p:sldIdLst>
    <p:sldId id="256" r:id="rId2"/>
    <p:sldId id="257" r:id="rId3"/>
    <p:sldId id="258" r:id="rId4"/>
    <p:sldId id="259" r:id="rId5"/>
    <p:sldId id="277" r:id="rId6"/>
    <p:sldId id="260" r:id="rId7"/>
    <p:sldId id="261" r:id="rId8"/>
    <p:sldId id="262" r:id="rId9"/>
    <p:sldId id="264" r:id="rId10"/>
    <p:sldId id="263"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Олег Гайдамак" initials="ОГ" lastIdx="1" clrIdx="0">
    <p:extLst>
      <p:ext uri="{19B8F6BF-5375-455C-9EA6-DF929625EA0E}">
        <p15:presenceInfo xmlns:p15="http://schemas.microsoft.com/office/powerpoint/2012/main" userId="46701c9048a259a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210" autoAdjust="0"/>
    <p:restoredTop sz="94660"/>
  </p:normalViewPr>
  <p:slideViewPr>
    <p:cSldViewPr snapToGrid="0">
      <p:cViewPr varScale="1">
        <p:scale>
          <a:sx n="108" d="100"/>
          <a:sy n="108" d="100"/>
        </p:scale>
        <p:origin x="86" y="187"/>
      </p:cViewPr>
      <p:guideLst/>
    </p:cSldViewPr>
  </p:slideViewPr>
  <p:notesTextViewPr>
    <p:cViewPr>
      <p:scale>
        <a:sx n="1" d="1"/>
        <a:sy n="1" d="1"/>
      </p:scale>
      <p:origin x="0" y="0"/>
    </p:cViewPr>
  </p:notesTextViewPr>
  <p:notesViewPr>
    <p:cSldViewPr snapToGrid="0">
      <p:cViewPr varScale="1">
        <p:scale>
          <a:sx n="85" d="100"/>
          <a:sy n="85" d="100"/>
        </p:scale>
        <p:origin x="2722"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4-17T09:48:53.353" idx="1">
    <p:pos x="5522" y="1126"/>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DE2E48-AC0E-4EED-9CE3-2B73EBF56B77}" type="datetimeFigureOut">
              <a:rPr lang="LID4096" smtClean="0"/>
              <a:t>04/18/2022</a:t>
            </a:fld>
            <a:endParaRPr lang="LID4096"/>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23326C-8A6B-4439-AFC4-F3DE7B3DDE5C}" type="slidenum">
              <a:rPr lang="LID4096" smtClean="0"/>
              <a:t>‹#›</a:t>
            </a:fld>
            <a:endParaRPr lang="LID4096"/>
          </a:p>
        </p:txBody>
      </p:sp>
    </p:spTree>
    <p:extLst>
      <p:ext uri="{BB962C8B-B14F-4D97-AF65-F5344CB8AC3E}">
        <p14:creationId xmlns:p14="http://schemas.microsoft.com/office/powerpoint/2010/main" val="1825364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LID4096"/>
          </a:p>
        </p:txBody>
      </p:sp>
      <p:sp>
        <p:nvSpPr>
          <p:cNvPr id="4" name="Номер слайда 3"/>
          <p:cNvSpPr>
            <a:spLocks noGrp="1"/>
          </p:cNvSpPr>
          <p:nvPr>
            <p:ph type="sldNum" sz="quarter" idx="5"/>
          </p:nvPr>
        </p:nvSpPr>
        <p:spPr/>
        <p:txBody>
          <a:bodyPr/>
          <a:lstStyle/>
          <a:p>
            <a:fld id="{0023326C-8A6B-4439-AFC4-F3DE7B3DDE5C}" type="slidenum">
              <a:rPr lang="LID4096" smtClean="0"/>
              <a:t>8</a:t>
            </a:fld>
            <a:endParaRPr lang="LID4096"/>
          </a:p>
        </p:txBody>
      </p:sp>
    </p:spTree>
    <p:extLst>
      <p:ext uri="{BB962C8B-B14F-4D97-AF65-F5344CB8AC3E}">
        <p14:creationId xmlns:p14="http://schemas.microsoft.com/office/powerpoint/2010/main" val="73616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C20A1F-A912-4A87-BA86-992F8BF95D5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LID4096"/>
          </a:p>
        </p:txBody>
      </p:sp>
      <p:sp>
        <p:nvSpPr>
          <p:cNvPr id="3" name="Подзаголовок 2">
            <a:extLst>
              <a:ext uri="{FF2B5EF4-FFF2-40B4-BE49-F238E27FC236}">
                <a16:creationId xmlns:a16="http://schemas.microsoft.com/office/drawing/2014/main" id="{839CE6CB-8005-454F-8060-18067F6A5B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LID4096"/>
          </a:p>
        </p:txBody>
      </p:sp>
      <p:sp>
        <p:nvSpPr>
          <p:cNvPr id="4" name="Дата 3">
            <a:extLst>
              <a:ext uri="{FF2B5EF4-FFF2-40B4-BE49-F238E27FC236}">
                <a16:creationId xmlns:a16="http://schemas.microsoft.com/office/drawing/2014/main" id="{B7A56157-F07C-4BBB-A6B7-18C739ED3FEC}"/>
              </a:ext>
            </a:extLst>
          </p:cNvPr>
          <p:cNvSpPr>
            <a:spLocks noGrp="1"/>
          </p:cNvSpPr>
          <p:nvPr>
            <p:ph type="dt" sz="half" idx="10"/>
          </p:nvPr>
        </p:nvSpPr>
        <p:spPr/>
        <p:txBody>
          <a:bodyPr/>
          <a:lstStyle/>
          <a:p>
            <a:fld id="{72345051-2045-45DA-935E-2E3CA1A69ADC}" type="datetimeFigureOut">
              <a:rPr lang="en-US" smtClean="0"/>
              <a:t>4/18/2022</a:t>
            </a:fld>
            <a:endParaRPr lang="en-US" dirty="0"/>
          </a:p>
        </p:txBody>
      </p:sp>
      <p:sp>
        <p:nvSpPr>
          <p:cNvPr id="5" name="Нижний колонтитул 4">
            <a:extLst>
              <a:ext uri="{FF2B5EF4-FFF2-40B4-BE49-F238E27FC236}">
                <a16:creationId xmlns:a16="http://schemas.microsoft.com/office/drawing/2014/main" id="{8595ED2A-FDFC-472C-8A99-7734748B8798}"/>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0003872E-3E98-4DBA-94FB-12F251C9AA04}"/>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574600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A46CB3F-9872-4F97-A2E4-CFA41C66F575}"/>
              </a:ext>
            </a:extLst>
          </p:cNvPr>
          <p:cNvSpPr>
            <a:spLocks noGrp="1"/>
          </p:cNvSpPr>
          <p:nvPr>
            <p:ph type="title"/>
          </p:nvPr>
        </p:nvSpPr>
        <p:spPr/>
        <p:txBody>
          <a:bodyPr/>
          <a:lstStyle/>
          <a:p>
            <a:r>
              <a:rPr lang="ru-RU"/>
              <a:t>Образец заголовка</a:t>
            </a:r>
            <a:endParaRPr lang="LID4096"/>
          </a:p>
        </p:txBody>
      </p:sp>
      <p:sp>
        <p:nvSpPr>
          <p:cNvPr id="3" name="Вертикальный текст 2">
            <a:extLst>
              <a:ext uri="{FF2B5EF4-FFF2-40B4-BE49-F238E27FC236}">
                <a16:creationId xmlns:a16="http://schemas.microsoft.com/office/drawing/2014/main" id="{F0C6E346-3EC8-4DD7-9737-184878D67EA2}"/>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4" name="Дата 3">
            <a:extLst>
              <a:ext uri="{FF2B5EF4-FFF2-40B4-BE49-F238E27FC236}">
                <a16:creationId xmlns:a16="http://schemas.microsoft.com/office/drawing/2014/main" id="{D0D5A020-CFBD-4036-A0E8-AB501989C8F1}"/>
              </a:ext>
            </a:extLst>
          </p:cNvPr>
          <p:cNvSpPr>
            <a:spLocks noGrp="1"/>
          </p:cNvSpPr>
          <p:nvPr>
            <p:ph type="dt" sz="half" idx="10"/>
          </p:nvPr>
        </p:nvSpPr>
        <p:spPr/>
        <p:txBody>
          <a:bodyPr/>
          <a:lstStyle/>
          <a:p>
            <a:fld id="{72345051-2045-45DA-935E-2E3CA1A69ADC}" type="datetimeFigureOut">
              <a:rPr lang="en-US" smtClean="0"/>
              <a:t>4/18/2022</a:t>
            </a:fld>
            <a:endParaRPr lang="en-US" dirty="0"/>
          </a:p>
        </p:txBody>
      </p:sp>
      <p:sp>
        <p:nvSpPr>
          <p:cNvPr id="5" name="Нижний колонтитул 4">
            <a:extLst>
              <a:ext uri="{FF2B5EF4-FFF2-40B4-BE49-F238E27FC236}">
                <a16:creationId xmlns:a16="http://schemas.microsoft.com/office/drawing/2014/main" id="{0083D414-DA16-40A9-8ADF-EDA70D17214C}"/>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0B74CCD1-C075-44E5-A802-A0009F88D091}"/>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142495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93C0D00C-3C66-4215-B31A-045D40158416}"/>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LID4096"/>
          </a:p>
        </p:txBody>
      </p:sp>
      <p:sp>
        <p:nvSpPr>
          <p:cNvPr id="3" name="Вертикальный текст 2">
            <a:extLst>
              <a:ext uri="{FF2B5EF4-FFF2-40B4-BE49-F238E27FC236}">
                <a16:creationId xmlns:a16="http://schemas.microsoft.com/office/drawing/2014/main" id="{2414CE05-48A5-4E02-A451-CD195A4B4C55}"/>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4" name="Дата 3">
            <a:extLst>
              <a:ext uri="{FF2B5EF4-FFF2-40B4-BE49-F238E27FC236}">
                <a16:creationId xmlns:a16="http://schemas.microsoft.com/office/drawing/2014/main" id="{13DF5896-B23D-427F-A4C2-7DD195709F83}"/>
              </a:ext>
            </a:extLst>
          </p:cNvPr>
          <p:cNvSpPr>
            <a:spLocks noGrp="1"/>
          </p:cNvSpPr>
          <p:nvPr>
            <p:ph type="dt" sz="half" idx="10"/>
          </p:nvPr>
        </p:nvSpPr>
        <p:spPr/>
        <p:txBody>
          <a:bodyPr/>
          <a:lstStyle/>
          <a:p>
            <a:fld id="{72345051-2045-45DA-935E-2E3CA1A69ADC}" type="datetimeFigureOut">
              <a:rPr lang="en-US" smtClean="0"/>
              <a:t>4/18/2022</a:t>
            </a:fld>
            <a:endParaRPr lang="en-US" dirty="0"/>
          </a:p>
        </p:txBody>
      </p:sp>
      <p:sp>
        <p:nvSpPr>
          <p:cNvPr id="5" name="Нижний колонтитул 4">
            <a:extLst>
              <a:ext uri="{FF2B5EF4-FFF2-40B4-BE49-F238E27FC236}">
                <a16:creationId xmlns:a16="http://schemas.microsoft.com/office/drawing/2014/main" id="{C03D2961-5E61-495A-B114-E3762260328A}"/>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A73935F7-5644-4511-87D8-9A8BE8F1DD9B}"/>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392628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6FDBDB-C3E6-4FD4-AF50-B90EF47B474F}"/>
              </a:ext>
            </a:extLst>
          </p:cNvPr>
          <p:cNvSpPr>
            <a:spLocks noGrp="1"/>
          </p:cNvSpPr>
          <p:nvPr>
            <p:ph type="title"/>
          </p:nvPr>
        </p:nvSpPr>
        <p:spPr/>
        <p:txBody>
          <a:bodyPr/>
          <a:lstStyle/>
          <a:p>
            <a:r>
              <a:rPr lang="ru-RU"/>
              <a:t>Образец заголовка</a:t>
            </a:r>
            <a:endParaRPr lang="LID4096"/>
          </a:p>
        </p:txBody>
      </p:sp>
      <p:sp>
        <p:nvSpPr>
          <p:cNvPr id="3" name="Объект 2">
            <a:extLst>
              <a:ext uri="{FF2B5EF4-FFF2-40B4-BE49-F238E27FC236}">
                <a16:creationId xmlns:a16="http://schemas.microsoft.com/office/drawing/2014/main" id="{A86DF1C2-C897-4FF9-87FA-E3C5E4B976C0}"/>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4" name="Дата 3">
            <a:extLst>
              <a:ext uri="{FF2B5EF4-FFF2-40B4-BE49-F238E27FC236}">
                <a16:creationId xmlns:a16="http://schemas.microsoft.com/office/drawing/2014/main" id="{4003C366-9A04-4A07-8733-472FD30D767D}"/>
              </a:ext>
            </a:extLst>
          </p:cNvPr>
          <p:cNvSpPr>
            <a:spLocks noGrp="1"/>
          </p:cNvSpPr>
          <p:nvPr>
            <p:ph type="dt" sz="half" idx="10"/>
          </p:nvPr>
        </p:nvSpPr>
        <p:spPr/>
        <p:txBody>
          <a:bodyPr/>
          <a:lstStyle/>
          <a:p>
            <a:fld id="{72345051-2045-45DA-935E-2E3CA1A69ADC}" type="datetimeFigureOut">
              <a:rPr lang="en-US" smtClean="0"/>
              <a:t>4/18/2022</a:t>
            </a:fld>
            <a:endParaRPr lang="en-US" dirty="0"/>
          </a:p>
        </p:txBody>
      </p:sp>
      <p:sp>
        <p:nvSpPr>
          <p:cNvPr id="5" name="Нижний колонтитул 4">
            <a:extLst>
              <a:ext uri="{FF2B5EF4-FFF2-40B4-BE49-F238E27FC236}">
                <a16:creationId xmlns:a16="http://schemas.microsoft.com/office/drawing/2014/main" id="{4C1789C6-C5D0-4F70-BBCB-CB69F75D9177}"/>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747E4CE9-BD9C-45CA-8742-FFF6179C8055}"/>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063804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5CB0B6-C4C4-4ADA-A5FA-4E0AF09C66EB}"/>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LID4096"/>
          </a:p>
        </p:txBody>
      </p:sp>
      <p:sp>
        <p:nvSpPr>
          <p:cNvPr id="3" name="Текст 2">
            <a:extLst>
              <a:ext uri="{FF2B5EF4-FFF2-40B4-BE49-F238E27FC236}">
                <a16:creationId xmlns:a16="http://schemas.microsoft.com/office/drawing/2014/main" id="{A0B5F780-C185-48B3-BAB9-FCC2D143A2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8E4E3815-89A6-4682-B833-9711E41401DB}"/>
              </a:ext>
            </a:extLst>
          </p:cNvPr>
          <p:cNvSpPr>
            <a:spLocks noGrp="1"/>
          </p:cNvSpPr>
          <p:nvPr>
            <p:ph type="dt" sz="half" idx="10"/>
          </p:nvPr>
        </p:nvSpPr>
        <p:spPr/>
        <p:txBody>
          <a:bodyPr/>
          <a:lstStyle/>
          <a:p>
            <a:fld id="{72345051-2045-45DA-935E-2E3CA1A69ADC}" type="datetimeFigureOut">
              <a:rPr lang="en-US" smtClean="0"/>
              <a:t>4/18/2022</a:t>
            </a:fld>
            <a:endParaRPr lang="en-US" dirty="0"/>
          </a:p>
        </p:txBody>
      </p:sp>
      <p:sp>
        <p:nvSpPr>
          <p:cNvPr id="5" name="Нижний колонтитул 4">
            <a:extLst>
              <a:ext uri="{FF2B5EF4-FFF2-40B4-BE49-F238E27FC236}">
                <a16:creationId xmlns:a16="http://schemas.microsoft.com/office/drawing/2014/main" id="{E0FAAEA7-92F8-4D2D-8C6A-F6666F3DB0DA}"/>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101FB785-999E-44E5-946E-F6898C1C15A8}"/>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112284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101887-9AC7-4DA8-BDDA-3D95355F6766}"/>
              </a:ext>
            </a:extLst>
          </p:cNvPr>
          <p:cNvSpPr>
            <a:spLocks noGrp="1"/>
          </p:cNvSpPr>
          <p:nvPr>
            <p:ph type="title"/>
          </p:nvPr>
        </p:nvSpPr>
        <p:spPr/>
        <p:txBody>
          <a:bodyPr/>
          <a:lstStyle/>
          <a:p>
            <a:r>
              <a:rPr lang="ru-RU"/>
              <a:t>Образец заголовка</a:t>
            </a:r>
            <a:endParaRPr lang="LID4096"/>
          </a:p>
        </p:txBody>
      </p:sp>
      <p:sp>
        <p:nvSpPr>
          <p:cNvPr id="3" name="Объект 2">
            <a:extLst>
              <a:ext uri="{FF2B5EF4-FFF2-40B4-BE49-F238E27FC236}">
                <a16:creationId xmlns:a16="http://schemas.microsoft.com/office/drawing/2014/main" id="{EB0982B9-6C93-4BE5-8A70-ADE243EFCD76}"/>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4" name="Объект 3">
            <a:extLst>
              <a:ext uri="{FF2B5EF4-FFF2-40B4-BE49-F238E27FC236}">
                <a16:creationId xmlns:a16="http://schemas.microsoft.com/office/drawing/2014/main" id="{5081ADF3-9969-460D-8FC1-5EECF0C786D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5" name="Дата 4">
            <a:extLst>
              <a:ext uri="{FF2B5EF4-FFF2-40B4-BE49-F238E27FC236}">
                <a16:creationId xmlns:a16="http://schemas.microsoft.com/office/drawing/2014/main" id="{EC35BAC5-3B74-400F-8765-EC7A468CD33F}"/>
              </a:ext>
            </a:extLst>
          </p:cNvPr>
          <p:cNvSpPr>
            <a:spLocks noGrp="1"/>
          </p:cNvSpPr>
          <p:nvPr>
            <p:ph type="dt" sz="half" idx="10"/>
          </p:nvPr>
        </p:nvSpPr>
        <p:spPr/>
        <p:txBody>
          <a:bodyPr/>
          <a:lstStyle/>
          <a:p>
            <a:fld id="{72345051-2045-45DA-935E-2E3CA1A69ADC}" type="datetimeFigureOut">
              <a:rPr lang="en-US" smtClean="0"/>
              <a:t>4/18/2022</a:t>
            </a:fld>
            <a:endParaRPr lang="en-US" dirty="0"/>
          </a:p>
        </p:txBody>
      </p:sp>
      <p:sp>
        <p:nvSpPr>
          <p:cNvPr id="6" name="Нижний колонтитул 5">
            <a:extLst>
              <a:ext uri="{FF2B5EF4-FFF2-40B4-BE49-F238E27FC236}">
                <a16:creationId xmlns:a16="http://schemas.microsoft.com/office/drawing/2014/main" id="{4954EEBD-D157-433B-B3ED-0C63835E32B7}"/>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012F56E7-8635-4725-B3FB-3E5A64169E55}"/>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489384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3DD6CC-707D-40F0-8B12-B2A890D23564}"/>
              </a:ext>
            </a:extLst>
          </p:cNvPr>
          <p:cNvSpPr>
            <a:spLocks noGrp="1"/>
          </p:cNvSpPr>
          <p:nvPr>
            <p:ph type="title"/>
          </p:nvPr>
        </p:nvSpPr>
        <p:spPr>
          <a:xfrm>
            <a:off x="839788" y="365125"/>
            <a:ext cx="10515600" cy="1325563"/>
          </a:xfrm>
        </p:spPr>
        <p:txBody>
          <a:bodyPr/>
          <a:lstStyle/>
          <a:p>
            <a:r>
              <a:rPr lang="ru-RU"/>
              <a:t>Образец заголовка</a:t>
            </a:r>
            <a:endParaRPr lang="LID4096"/>
          </a:p>
        </p:txBody>
      </p:sp>
      <p:sp>
        <p:nvSpPr>
          <p:cNvPr id="3" name="Текст 2">
            <a:extLst>
              <a:ext uri="{FF2B5EF4-FFF2-40B4-BE49-F238E27FC236}">
                <a16:creationId xmlns:a16="http://schemas.microsoft.com/office/drawing/2014/main" id="{C1B53EAE-E905-4244-A966-620659AF42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FCC8ED13-5283-434A-96E9-267CC1A07A9B}"/>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5" name="Текст 4">
            <a:extLst>
              <a:ext uri="{FF2B5EF4-FFF2-40B4-BE49-F238E27FC236}">
                <a16:creationId xmlns:a16="http://schemas.microsoft.com/office/drawing/2014/main" id="{356339DB-FE01-4D91-B46A-0EC5E21633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30E70E6-273D-4589-979F-4C105D55495E}"/>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7" name="Дата 6">
            <a:extLst>
              <a:ext uri="{FF2B5EF4-FFF2-40B4-BE49-F238E27FC236}">
                <a16:creationId xmlns:a16="http://schemas.microsoft.com/office/drawing/2014/main" id="{1963A6DB-1655-4BE7-BDB7-75A57EA92556}"/>
              </a:ext>
            </a:extLst>
          </p:cNvPr>
          <p:cNvSpPr>
            <a:spLocks noGrp="1"/>
          </p:cNvSpPr>
          <p:nvPr>
            <p:ph type="dt" sz="half" idx="10"/>
          </p:nvPr>
        </p:nvSpPr>
        <p:spPr/>
        <p:txBody>
          <a:bodyPr/>
          <a:lstStyle/>
          <a:p>
            <a:fld id="{72345051-2045-45DA-935E-2E3CA1A69ADC}" type="datetimeFigureOut">
              <a:rPr lang="en-US" smtClean="0"/>
              <a:t>4/18/2022</a:t>
            </a:fld>
            <a:endParaRPr lang="en-US" dirty="0"/>
          </a:p>
        </p:txBody>
      </p:sp>
      <p:sp>
        <p:nvSpPr>
          <p:cNvPr id="8" name="Нижний колонтитул 7">
            <a:extLst>
              <a:ext uri="{FF2B5EF4-FFF2-40B4-BE49-F238E27FC236}">
                <a16:creationId xmlns:a16="http://schemas.microsoft.com/office/drawing/2014/main" id="{1988F2B0-7E79-40EB-BEE8-CAE9B3B0E47F}"/>
              </a:ext>
            </a:extLst>
          </p:cNvPr>
          <p:cNvSpPr>
            <a:spLocks noGrp="1"/>
          </p:cNvSpPr>
          <p:nvPr>
            <p:ph type="ftr" sz="quarter" idx="11"/>
          </p:nvPr>
        </p:nvSpPr>
        <p:spPr/>
        <p:txBody>
          <a:bodyPr/>
          <a:lstStyle/>
          <a:p>
            <a:endParaRPr lang="en-US" dirty="0"/>
          </a:p>
        </p:txBody>
      </p:sp>
      <p:sp>
        <p:nvSpPr>
          <p:cNvPr id="9" name="Номер слайда 8">
            <a:extLst>
              <a:ext uri="{FF2B5EF4-FFF2-40B4-BE49-F238E27FC236}">
                <a16:creationId xmlns:a16="http://schemas.microsoft.com/office/drawing/2014/main" id="{73E46CCC-30A6-4E5F-9D0A-D3E1DCA81C53}"/>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977214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6FB5A0-6871-44FC-93E8-10CE0DC98C39}"/>
              </a:ext>
            </a:extLst>
          </p:cNvPr>
          <p:cNvSpPr>
            <a:spLocks noGrp="1"/>
          </p:cNvSpPr>
          <p:nvPr>
            <p:ph type="title"/>
          </p:nvPr>
        </p:nvSpPr>
        <p:spPr/>
        <p:txBody>
          <a:bodyPr/>
          <a:lstStyle/>
          <a:p>
            <a:r>
              <a:rPr lang="ru-RU"/>
              <a:t>Образец заголовка</a:t>
            </a:r>
            <a:endParaRPr lang="LID4096"/>
          </a:p>
        </p:txBody>
      </p:sp>
      <p:sp>
        <p:nvSpPr>
          <p:cNvPr id="3" name="Дата 2">
            <a:extLst>
              <a:ext uri="{FF2B5EF4-FFF2-40B4-BE49-F238E27FC236}">
                <a16:creationId xmlns:a16="http://schemas.microsoft.com/office/drawing/2014/main" id="{BE117E26-D226-47CB-BCCC-449E6643CCBA}"/>
              </a:ext>
            </a:extLst>
          </p:cNvPr>
          <p:cNvSpPr>
            <a:spLocks noGrp="1"/>
          </p:cNvSpPr>
          <p:nvPr>
            <p:ph type="dt" sz="half" idx="10"/>
          </p:nvPr>
        </p:nvSpPr>
        <p:spPr/>
        <p:txBody>
          <a:bodyPr/>
          <a:lstStyle/>
          <a:p>
            <a:fld id="{72345051-2045-45DA-935E-2E3CA1A69ADC}" type="datetimeFigureOut">
              <a:rPr lang="en-US" smtClean="0"/>
              <a:t>4/18/2022</a:t>
            </a:fld>
            <a:endParaRPr lang="en-US" dirty="0"/>
          </a:p>
        </p:txBody>
      </p:sp>
      <p:sp>
        <p:nvSpPr>
          <p:cNvPr id="4" name="Нижний колонтитул 3">
            <a:extLst>
              <a:ext uri="{FF2B5EF4-FFF2-40B4-BE49-F238E27FC236}">
                <a16:creationId xmlns:a16="http://schemas.microsoft.com/office/drawing/2014/main" id="{4BF7486D-E229-47A0-A9CC-5516E412CDEF}"/>
              </a:ext>
            </a:extLst>
          </p:cNvPr>
          <p:cNvSpPr>
            <a:spLocks noGrp="1"/>
          </p:cNvSpPr>
          <p:nvPr>
            <p:ph type="ftr" sz="quarter" idx="11"/>
          </p:nvPr>
        </p:nvSpPr>
        <p:spPr/>
        <p:txBody>
          <a:bodyPr/>
          <a:lstStyle/>
          <a:p>
            <a:endParaRPr lang="en-US" dirty="0"/>
          </a:p>
        </p:txBody>
      </p:sp>
      <p:sp>
        <p:nvSpPr>
          <p:cNvPr id="5" name="Номер слайда 4">
            <a:extLst>
              <a:ext uri="{FF2B5EF4-FFF2-40B4-BE49-F238E27FC236}">
                <a16:creationId xmlns:a16="http://schemas.microsoft.com/office/drawing/2014/main" id="{80D90D3D-D9C2-4F11-9B1D-689FA363571B}"/>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15688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C18C878A-495B-4986-8F22-C75E115D3E37}"/>
              </a:ext>
            </a:extLst>
          </p:cNvPr>
          <p:cNvSpPr>
            <a:spLocks noGrp="1"/>
          </p:cNvSpPr>
          <p:nvPr>
            <p:ph type="dt" sz="half" idx="10"/>
          </p:nvPr>
        </p:nvSpPr>
        <p:spPr/>
        <p:txBody>
          <a:bodyPr/>
          <a:lstStyle/>
          <a:p>
            <a:fld id="{72345051-2045-45DA-935E-2E3CA1A69ADC}" type="datetimeFigureOut">
              <a:rPr lang="en-US" smtClean="0"/>
              <a:t>4/18/2022</a:t>
            </a:fld>
            <a:endParaRPr lang="en-US" dirty="0"/>
          </a:p>
        </p:txBody>
      </p:sp>
      <p:sp>
        <p:nvSpPr>
          <p:cNvPr id="3" name="Нижний колонтитул 2">
            <a:extLst>
              <a:ext uri="{FF2B5EF4-FFF2-40B4-BE49-F238E27FC236}">
                <a16:creationId xmlns:a16="http://schemas.microsoft.com/office/drawing/2014/main" id="{C1B7054B-AE2B-4F3F-8B9E-AC794BAF2924}"/>
              </a:ext>
            </a:extLst>
          </p:cNvPr>
          <p:cNvSpPr>
            <a:spLocks noGrp="1"/>
          </p:cNvSpPr>
          <p:nvPr>
            <p:ph type="ftr" sz="quarter" idx="11"/>
          </p:nvPr>
        </p:nvSpPr>
        <p:spPr/>
        <p:txBody>
          <a:bodyPr/>
          <a:lstStyle/>
          <a:p>
            <a:endParaRPr lang="en-US" dirty="0"/>
          </a:p>
        </p:txBody>
      </p:sp>
      <p:sp>
        <p:nvSpPr>
          <p:cNvPr id="4" name="Номер слайда 3">
            <a:extLst>
              <a:ext uri="{FF2B5EF4-FFF2-40B4-BE49-F238E27FC236}">
                <a16:creationId xmlns:a16="http://schemas.microsoft.com/office/drawing/2014/main" id="{78086232-ACBE-4D95-B00F-9471075CCED8}"/>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8508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D649D5-E8D7-44C2-9F26-8E761CEA342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LID4096"/>
          </a:p>
        </p:txBody>
      </p:sp>
      <p:sp>
        <p:nvSpPr>
          <p:cNvPr id="3" name="Объект 2">
            <a:extLst>
              <a:ext uri="{FF2B5EF4-FFF2-40B4-BE49-F238E27FC236}">
                <a16:creationId xmlns:a16="http://schemas.microsoft.com/office/drawing/2014/main" id="{1408637F-B9BE-42B0-BB3E-17177B153B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4" name="Текст 3">
            <a:extLst>
              <a:ext uri="{FF2B5EF4-FFF2-40B4-BE49-F238E27FC236}">
                <a16:creationId xmlns:a16="http://schemas.microsoft.com/office/drawing/2014/main" id="{E9BFB998-47FA-468D-83C0-F59B6C64F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19DE58C-8C60-4B2A-A8A1-AA9D835EAEB0}"/>
              </a:ext>
            </a:extLst>
          </p:cNvPr>
          <p:cNvSpPr>
            <a:spLocks noGrp="1"/>
          </p:cNvSpPr>
          <p:nvPr>
            <p:ph type="dt" sz="half" idx="10"/>
          </p:nvPr>
        </p:nvSpPr>
        <p:spPr/>
        <p:txBody>
          <a:bodyPr/>
          <a:lstStyle/>
          <a:p>
            <a:fld id="{72345051-2045-45DA-935E-2E3CA1A69ADC}" type="datetimeFigureOut">
              <a:rPr lang="en-US" smtClean="0"/>
              <a:t>4/18/2022</a:t>
            </a:fld>
            <a:endParaRPr lang="en-US" dirty="0"/>
          </a:p>
        </p:txBody>
      </p:sp>
      <p:sp>
        <p:nvSpPr>
          <p:cNvPr id="6" name="Нижний колонтитул 5">
            <a:extLst>
              <a:ext uri="{FF2B5EF4-FFF2-40B4-BE49-F238E27FC236}">
                <a16:creationId xmlns:a16="http://schemas.microsoft.com/office/drawing/2014/main" id="{63A98177-2006-4EFC-9832-286CE095FC06}"/>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A40B4561-C85F-47C1-BCFD-64459FA799B5}"/>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881834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C74255-16A9-4D4C-B742-6462068CF65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LID4096"/>
          </a:p>
        </p:txBody>
      </p:sp>
      <p:sp>
        <p:nvSpPr>
          <p:cNvPr id="3" name="Рисунок 2">
            <a:extLst>
              <a:ext uri="{FF2B5EF4-FFF2-40B4-BE49-F238E27FC236}">
                <a16:creationId xmlns:a16="http://schemas.microsoft.com/office/drawing/2014/main" id="{29194466-5D05-49E4-BB79-82146AAAFD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Текст 3">
            <a:extLst>
              <a:ext uri="{FF2B5EF4-FFF2-40B4-BE49-F238E27FC236}">
                <a16:creationId xmlns:a16="http://schemas.microsoft.com/office/drawing/2014/main" id="{076583D8-AB52-47E9-9DCF-80DF221DE1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29DA87D-4246-4649-AD30-17210D45252D}"/>
              </a:ext>
            </a:extLst>
          </p:cNvPr>
          <p:cNvSpPr>
            <a:spLocks noGrp="1"/>
          </p:cNvSpPr>
          <p:nvPr>
            <p:ph type="dt" sz="half" idx="10"/>
          </p:nvPr>
        </p:nvSpPr>
        <p:spPr/>
        <p:txBody>
          <a:bodyPr/>
          <a:lstStyle/>
          <a:p>
            <a:fld id="{72345051-2045-45DA-935E-2E3CA1A69ADC}" type="datetimeFigureOut">
              <a:rPr lang="en-US" smtClean="0"/>
              <a:t>4/18/2022</a:t>
            </a:fld>
            <a:endParaRPr lang="en-US" dirty="0"/>
          </a:p>
        </p:txBody>
      </p:sp>
      <p:sp>
        <p:nvSpPr>
          <p:cNvPr id="6" name="Нижний колонтитул 5">
            <a:extLst>
              <a:ext uri="{FF2B5EF4-FFF2-40B4-BE49-F238E27FC236}">
                <a16:creationId xmlns:a16="http://schemas.microsoft.com/office/drawing/2014/main" id="{76173301-D711-49AF-B11A-4262DB725281}"/>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AAEDCED1-9C00-44FE-AF89-36C435ABED8E}"/>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192993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240B8F-3CCA-404F-97FE-B23D25546C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LID4096"/>
          </a:p>
        </p:txBody>
      </p:sp>
      <p:sp>
        <p:nvSpPr>
          <p:cNvPr id="3" name="Текст 2">
            <a:extLst>
              <a:ext uri="{FF2B5EF4-FFF2-40B4-BE49-F238E27FC236}">
                <a16:creationId xmlns:a16="http://schemas.microsoft.com/office/drawing/2014/main" id="{F98F8E9A-D369-42AA-926A-7928A52A2C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4" name="Дата 3">
            <a:extLst>
              <a:ext uri="{FF2B5EF4-FFF2-40B4-BE49-F238E27FC236}">
                <a16:creationId xmlns:a16="http://schemas.microsoft.com/office/drawing/2014/main" id="{D92084D9-4288-4A84-B492-E4AF99AD2F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4/18/2022</a:t>
            </a:fld>
            <a:endParaRPr lang="en-US" dirty="0"/>
          </a:p>
        </p:txBody>
      </p:sp>
      <p:sp>
        <p:nvSpPr>
          <p:cNvPr id="5" name="Нижний колонтитул 4">
            <a:extLst>
              <a:ext uri="{FF2B5EF4-FFF2-40B4-BE49-F238E27FC236}">
                <a16:creationId xmlns:a16="http://schemas.microsoft.com/office/drawing/2014/main" id="{A80A49AF-9ACA-4E07-8FBC-D71146D2AB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Номер слайда 5">
            <a:extLst>
              <a:ext uri="{FF2B5EF4-FFF2-40B4-BE49-F238E27FC236}">
                <a16:creationId xmlns:a16="http://schemas.microsoft.com/office/drawing/2014/main" id="{D08FA8CB-0468-4BF5-A96F-91968C55DA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253953804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Picture 2">
            <a:extLst>
              <a:ext uri="{FF2B5EF4-FFF2-40B4-BE49-F238E27FC236}">
                <a16:creationId xmlns:a16="http://schemas.microsoft.com/office/drawing/2014/main" id="{4F8B47A4-9782-59A1-B485-23065864E839}"/>
              </a:ext>
            </a:extLst>
          </p:cNvPr>
          <p:cNvPicPr>
            <a:picLocks noChangeAspect="1"/>
          </p:cNvPicPr>
          <p:nvPr/>
        </p:nvPicPr>
        <p:blipFill rotWithShape="1">
          <a:blip r:embed="rId2">
            <a:alphaModFix amt="50000"/>
          </a:blip>
          <a:srcRect t="23968" r="-1" b="-1"/>
          <a:stretch/>
        </p:blipFill>
        <p:spPr>
          <a:xfrm>
            <a:off x="-87529" y="-29173"/>
            <a:ext cx="12188931" cy="6857990"/>
          </a:xfrm>
          <a:prstGeom prst="rect">
            <a:avLst/>
          </a:prstGeom>
        </p:spPr>
      </p:pic>
      <p:sp>
        <p:nvSpPr>
          <p:cNvPr id="2" name="Заголовок 1">
            <a:extLst>
              <a:ext uri="{FF2B5EF4-FFF2-40B4-BE49-F238E27FC236}">
                <a16:creationId xmlns:a16="http://schemas.microsoft.com/office/drawing/2014/main" id="{642B43C5-65D5-41F4-B7D4-ED2C4E4E029C}"/>
              </a:ext>
            </a:extLst>
          </p:cNvPr>
          <p:cNvSpPr>
            <a:spLocks noGrp="1"/>
          </p:cNvSpPr>
          <p:nvPr>
            <p:ph type="ctrTitle"/>
          </p:nvPr>
        </p:nvSpPr>
        <p:spPr>
          <a:xfrm>
            <a:off x="1527048" y="1124712"/>
            <a:ext cx="9144000" cy="3063240"/>
          </a:xfrm>
        </p:spPr>
        <p:txBody>
          <a:bodyPr>
            <a:normAutofit/>
          </a:bodyPr>
          <a:lstStyle/>
          <a:p>
            <a:pPr algn="ctr">
              <a:lnSpc>
                <a:spcPct val="90000"/>
              </a:lnSpc>
            </a:pPr>
            <a:r>
              <a:rPr lang="uk-UA" sz="6700">
                <a:latin typeface="Times New Roman" panose="02020603050405020304" pitchFamily="18" charset="0"/>
                <a:ea typeface="Times New Roman" panose="02020603050405020304" pitchFamily="18" charset="0"/>
              </a:rPr>
              <a:t>Елегазові вимикачі.</a:t>
            </a:r>
            <a:r>
              <a:rPr lang="uk-UA" sz="6700">
                <a:latin typeface="Times New Roman" panose="02020603050405020304" pitchFamily="18" charset="0"/>
                <a:ea typeface="Calibri" panose="020F0502020204030204" pitchFamily="34" charset="0"/>
              </a:rPr>
              <a:t> </a:t>
            </a:r>
            <a:r>
              <a:rPr lang="uk-UA" sz="6700">
                <a:latin typeface="Times New Roman" panose="02020603050405020304" pitchFamily="18" charset="0"/>
                <a:ea typeface="Times New Roman" panose="02020603050405020304" pitchFamily="18" charset="0"/>
              </a:rPr>
              <a:t>Дугогасильні системи елегазових вимикачів.</a:t>
            </a:r>
            <a:endParaRPr lang="LID4096" sz="6700"/>
          </a:p>
        </p:txBody>
      </p:sp>
    </p:spTree>
    <p:extLst>
      <p:ext uri="{BB962C8B-B14F-4D97-AF65-F5344CB8AC3E}">
        <p14:creationId xmlns:p14="http://schemas.microsoft.com/office/powerpoint/2010/main" val="96652320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8696D4B-CACA-4BA8-B9C0-F090F648A797}"/>
              </a:ext>
            </a:extLst>
          </p:cNvPr>
          <p:cNvSpPr/>
          <p:nvPr/>
        </p:nvSpPr>
        <p:spPr>
          <a:xfrm>
            <a:off x="231933" y="4503420"/>
            <a:ext cx="5174933" cy="2246769"/>
          </a:xfrm>
          <a:prstGeom prst="rect">
            <a:avLst/>
          </a:prstGeom>
        </p:spPr>
        <p:txBody>
          <a:bodyPr wrap="square">
            <a:spAutoFit/>
          </a:bodyPr>
          <a:lstStyle/>
          <a:p>
            <a:pPr algn="ctr">
              <a:spcAft>
                <a:spcPts val="0"/>
              </a:spcAft>
            </a:pPr>
            <a:r>
              <a:rPr lang="uk-UA" sz="2000" dirty="0">
                <a:latin typeface="Times New Roman" panose="02020603050405020304" pitchFamily="18" charset="0"/>
                <a:ea typeface="Times New Roman" panose="02020603050405020304" pitchFamily="18" charset="0"/>
              </a:rPr>
              <a:t>Рисунок 3 – Дугогасильний пристрій </a:t>
            </a:r>
            <a:r>
              <a:rPr lang="uk-UA" sz="2000" dirty="0" err="1">
                <a:latin typeface="Times New Roman" panose="02020603050405020304" pitchFamily="18" charset="0"/>
                <a:ea typeface="Times New Roman" panose="02020603050405020304" pitchFamily="18" charset="0"/>
              </a:rPr>
              <a:t>елегазового</a:t>
            </a:r>
            <a:r>
              <a:rPr lang="uk-UA" sz="2000" dirty="0">
                <a:latin typeface="Times New Roman" panose="02020603050405020304" pitchFamily="18" charset="0"/>
                <a:ea typeface="Times New Roman" panose="02020603050405020304" pitchFamily="18" charset="0"/>
              </a:rPr>
              <a:t> вимикача</a:t>
            </a:r>
            <a:r>
              <a:rPr lang="ru-RU" sz="2000" dirty="0">
                <a:latin typeface="Times New Roman" panose="02020603050405020304" pitchFamily="18" charset="0"/>
                <a:ea typeface="Times New Roman" panose="02020603050405020304" pitchFamily="18" charset="0"/>
              </a:rPr>
              <a:t>з </a:t>
            </a:r>
            <a:r>
              <a:rPr lang="ru-RU" sz="2000" dirty="0" err="1">
                <a:latin typeface="Times New Roman" panose="02020603050405020304" pitchFamily="18" charset="0"/>
                <a:ea typeface="Times New Roman" panose="02020603050405020304" pitchFamily="18" charset="0"/>
              </a:rPr>
              <a:t>ізоляційним</a:t>
            </a:r>
            <a:r>
              <a:rPr lang="ru-RU" sz="2000" dirty="0">
                <a:latin typeface="Times New Roman" panose="02020603050405020304" pitchFamily="18" charset="0"/>
                <a:ea typeface="Times New Roman" panose="02020603050405020304" pitchFamily="18" charset="0"/>
              </a:rPr>
              <a:t> соплом: </a:t>
            </a:r>
            <a:r>
              <a:rPr lang="ru-RU" sz="2000" i="1" dirty="0">
                <a:latin typeface="Times New Roman" panose="02020603050405020304" pitchFamily="18" charset="0"/>
                <a:ea typeface="Times New Roman" panose="02020603050405020304" pitchFamily="18" charset="0"/>
              </a:rPr>
              <a:t>1</a:t>
            </a:r>
            <a:r>
              <a:rPr lang="ru-RU" sz="2000" dirty="0">
                <a:latin typeface="Times New Roman" panose="02020603050405020304" pitchFamily="18" charset="0"/>
                <a:ea typeface="Times New Roman" panose="02020603050405020304" pitchFamily="18" charset="0"/>
              </a:rPr>
              <a:t> – поршень; </a:t>
            </a:r>
            <a:r>
              <a:rPr lang="ru-RU" sz="2000" i="1" dirty="0">
                <a:latin typeface="Times New Roman" panose="02020603050405020304" pitchFamily="18" charset="0"/>
                <a:ea typeface="Times New Roman" panose="02020603050405020304" pitchFamily="18" charset="0"/>
              </a:rPr>
              <a:t>2</a:t>
            </a:r>
            <a:r>
              <a:rPr lang="ru-RU" sz="2000" dirty="0">
                <a:latin typeface="Times New Roman" panose="02020603050405020304" pitchFamily="18" charset="0"/>
                <a:ea typeface="Times New Roman" panose="02020603050405020304" pitchFamily="18" charset="0"/>
              </a:rPr>
              <a:t>,</a:t>
            </a:r>
            <a:r>
              <a:rPr lang="ru-RU" sz="2000" dirty="0">
                <a:solidFill>
                  <a:srgbClr val="FFFFFF"/>
                </a:solidFill>
                <a:latin typeface="Times New Roman" panose="02020603050405020304" pitchFamily="18" charset="0"/>
                <a:ea typeface="Times New Roman" panose="02020603050405020304" pitchFamily="18" charset="0"/>
              </a:rPr>
              <a:t>_</a:t>
            </a:r>
            <a:r>
              <a:rPr lang="ru-RU" sz="2000" i="1" dirty="0">
                <a:latin typeface="Times New Roman" panose="02020603050405020304" pitchFamily="18" charset="0"/>
                <a:ea typeface="Times New Roman" panose="02020603050405020304" pitchFamily="18" charset="0"/>
              </a:rPr>
              <a:t>4</a:t>
            </a:r>
            <a:r>
              <a:rPr lang="ru-RU" sz="2000" dirty="0">
                <a:latin typeface="Times New Roman" panose="02020603050405020304" pitchFamily="18" charset="0"/>
                <a:ea typeface="Times New Roman" panose="02020603050405020304" pitchFamily="18" charset="0"/>
              </a:rPr>
              <a:t> – </a:t>
            </a:r>
            <a:r>
              <a:rPr lang="ru-RU" sz="2000" dirty="0" err="1">
                <a:latin typeface="Times New Roman" panose="02020603050405020304" pitchFamily="18" charset="0"/>
                <a:ea typeface="Times New Roman" panose="02020603050405020304" pitchFamily="18" charset="0"/>
              </a:rPr>
              <a:t>дугогасильні</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контакти</a:t>
            </a:r>
            <a:r>
              <a:rPr lang="ru-RU" sz="2000" dirty="0">
                <a:latin typeface="Times New Roman" panose="02020603050405020304" pitchFamily="18" charset="0"/>
                <a:ea typeface="Times New Roman" panose="02020603050405020304" pitchFamily="18" charset="0"/>
              </a:rPr>
              <a:t>; </a:t>
            </a:r>
            <a:endParaRPr lang="ru-RU" dirty="0">
              <a:latin typeface="Times New Roman" panose="02020603050405020304" pitchFamily="18" charset="0"/>
              <a:ea typeface="Times New Roman" panose="02020603050405020304" pitchFamily="18" charset="0"/>
            </a:endParaRPr>
          </a:p>
          <a:p>
            <a:pPr algn="ctr">
              <a:spcAft>
                <a:spcPts val="0"/>
              </a:spcAft>
            </a:pPr>
            <a:r>
              <a:rPr lang="ru-RU" sz="2000" i="1" dirty="0">
                <a:latin typeface="Times New Roman" panose="02020603050405020304" pitchFamily="18" charset="0"/>
                <a:ea typeface="Times New Roman" panose="02020603050405020304" pitchFamily="18" charset="0"/>
              </a:rPr>
              <a:t>3</a:t>
            </a:r>
            <a:r>
              <a:rPr lang="ru-RU" sz="2000" dirty="0">
                <a:latin typeface="Times New Roman" panose="02020603050405020304" pitchFamily="18" charset="0"/>
                <a:ea typeface="Times New Roman" panose="02020603050405020304" pitchFamily="18" charset="0"/>
              </a:rPr>
              <a:t> – </a:t>
            </a:r>
            <a:r>
              <a:rPr lang="ru-RU" sz="2000" dirty="0" err="1">
                <a:latin typeface="Times New Roman" panose="02020603050405020304" pitchFamily="18" charset="0"/>
                <a:ea typeface="Times New Roman" panose="02020603050405020304" pitchFamily="18" charset="0"/>
              </a:rPr>
              <a:t>ізоляційне</a:t>
            </a:r>
            <a:r>
              <a:rPr lang="ru-RU" sz="2000" dirty="0">
                <a:latin typeface="Times New Roman" panose="02020603050405020304" pitchFamily="18" charset="0"/>
                <a:ea typeface="Times New Roman" panose="02020603050405020304" pitchFamily="18" charset="0"/>
              </a:rPr>
              <a:t> сопло; </a:t>
            </a:r>
            <a:r>
              <a:rPr lang="ru-RU" sz="2000" i="1" dirty="0">
                <a:latin typeface="Times New Roman" panose="02020603050405020304" pitchFamily="18" charset="0"/>
                <a:ea typeface="Times New Roman" panose="02020603050405020304" pitchFamily="18" charset="0"/>
              </a:rPr>
              <a:t>5</a:t>
            </a:r>
            <a:r>
              <a:rPr lang="ru-RU" sz="2000" dirty="0">
                <a:latin typeface="Times New Roman" panose="02020603050405020304" pitchFamily="18" charset="0"/>
                <a:ea typeface="Times New Roman" panose="02020603050405020304" pitchFamily="18" charset="0"/>
              </a:rPr>
              <a:t>, </a:t>
            </a:r>
            <a:r>
              <a:rPr lang="ru-RU" sz="2000" i="1" dirty="0">
                <a:latin typeface="Times New Roman" panose="02020603050405020304" pitchFamily="18" charset="0"/>
                <a:ea typeface="Times New Roman" panose="02020603050405020304" pitchFamily="18" charset="0"/>
              </a:rPr>
              <a:t>7</a:t>
            </a:r>
            <a:r>
              <a:rPr lang="ru-RU" sz="2000" dirty="0">
                <a:latin typeface="Times New Roman" panose="02020603050405020304" pitchFamily="18" charset="0"/>
                <a:ea typeface="Times New Roman" panose="02020603050405020304" pitchFamily="18" charset="0"/>
              </a:rPr>
              <a:t> – </a:t>
            </a:r>
            <a:r>
              <a:rPr lang="ru-RU" sz="2000" dirty="0" err="1">
                <a:latin typeface="Times New Roman" panose="02020603050405020304" pitchFamily="18" charset="0"/>
                <a:ea typeface="Times New Roman" panose="02020603050405020304" pitchFamily="18" charset="0"/>
              </a:rPr>
              <a:t>головні</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контакти</a:t>
            </a:r>
            <a:r>
              <a:rPr lang="ru-RU" sz="2000" dirty="0">
                <a:latin typeface="Times New Roman" panose="02020603050405020304" pitchFamily="18" charset="0"/>
                <a:ea typeface="Times New Roman" panose="02020603050405020304" pitchFamily="18" charset="0"/>
              </a:rPr>
              <a:t>; </a:t>
            </a:r>
            <a:r>
              <a:rPr lang="ru-RU" sz="2000" i="1" dirty="0">
                <a:latin typeface="Times New Roman" panose="02020603050405020304" pitchFamily="18" charset="0"/>
                <a:ea typeface="Times New Roman" panose="02020603050405020304" pitchFamily="18" charset="0"/>
              </a:rPr>
              <a:t>8</a:t>
            </a:r>
            <a:r>
              <a:rPr lang="ru-RU" sz="2000" dirty="0">
                <a:latin typeface="Times New Roman" panose="02020603050405020304" pitchFamily="18" charset="0"/>
                <a:ea typeface="Times New Roman" panose="02020603050405020304" pitchFamily="18" charset="0"/>
              </a:rPr>
              <a:t> – </a:t>
            </a:r>
            <a:r>
              <a:rPr lang="ru-RU" sz="2000" dirty="0" err="1">
                <a:latin typeface="Times New Roman" panose="02020603050405020304" pitchFamily="18" charset="0"/>
                <a:ea typeface="Times New Roman" panose="02020603050405020304" pitchFamily="18" charset="0"/>
              </a:rPr>
              <a:t>дугогасильний</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циліндр</a:t>
            </a:r>
            <a:r>
              <a:rPr lang="ru-RU" sz="2000" dirty="0">
                <a:latin typeface="Times New Roman" panose="02020603050405020304" pitchFamily="18" charset="0"/>
                <a:ea typeface="Times New Roman" panose="02020603050405020304" pitchFamily="18" charset="0"/>
              </a:rPr>
              <a:t>;             </a:t>
            </a:r>
            <a:r>
              <a:rPr lang="ru-RU" sz="2000" i="1" dirty="0">
                <a:latin typeface="Times New Roman" panose="02020603050405020304" pitchFamily="18" charset="0"/>
                <a:ea typeface="Times New Roman" panose="02020603050405020304" pitchFamily="18" charset="0"/>
              </a:rPr>
              <a:t>К</a:t>
            </a:r>
            <a:r>
              <a:rPr lang="ru-RU" sz="2000" dirty="0">
                <a:latin typeface="Times New Roman" panose="02020603050405020304" pitchFamily="18" charset="0"/>
                <a:ea typeface="Times New Roman" panose="02020603050405020304" pitchFamily="18" charset="0"/>
              </a:rPr>
              <a:t>, </a:t>
            </a:r>
            <a:r>
              <a:rPr lang="ru-RU" sz="2000" i="1" dirty="0">
                <a:latin typeface="Times New Roman" panose="02020603050405020304" pitchFamily="18" charset="0"/>
                <a:ea typeface="Times New Roman" panose="02020603050405020304" pitchFamily="18" charset="0"/>
              </a:rPr>
              <a:t>Б</a:t>
            </a:r>
            <a:r>
              <a:rPr lang="ru-RU" sz="2000" dirty="0">
                <a:latin typeface="Times New Roman" panose="02020603050405020304" pitchFamily="18" charset="0"/>
                <a:ea typeface="Times New Roman" panose="02020603050405020304" pitchFamily="18" charset="0"/>
              </a:rPr>
              <a:t>, </a:t>
            </a:r>
            <a:r>
              <a:rPr lang="ru-RU" sz="2000" i="1" dirty="0">
                <a:latin typeface="Times New Roman" panose="02020603050405020304" pitchFamily="18" charset="0"/>
                <a:ea typeface="Times New Roman" panose="02020603050405020304" pitchFamily="18" charset="0"/>
              </a:rPr>
              <a:t>В</a:t>
            </a:r>
            <a:r>
              <a:rPr lang="ru-RU" sz="2000" dirty="0">
                <a:latin typeface="Times New Roman" panose="02020603050405020304" pitchFamily="18" charset="0"/>
                <a:ea typeface="Times New Roman" panose="02020603050405020304" pitchFamily="18" charset="0"/>
              </a:rPr>
              <a:t> – </a:t>
            </a:r>
            <a:r>
              <a:rPr lang="ru-RU" sz="2000" dirty="0" err="1">
                <a:latin typeface="Times New Roman" panose="02020603050405020304" pitchFamily="18" charset="0"/>
                <a:ea typeface="Times New Roman" panose="02020603050405020304" pitchFamily="18" charset="0"/>
              </a:rPr>
              <a:t>порожнини</a:t>
            </a:r>
            <a:endParaRPr lang="ru-RU" dirty="0">
              <a:latin typeface="Times New Roman" panose="02020603050405020304" pitchFamily="18" charset="0"/>
              <a:ea typeface="Times New Roman" panose="02020603050405020304" pitchFamily="18" charset="0"/>
            </a:endParaRPr>
          </a:p>
          <a:p>
            <a:pPr algn="ctr">
              <a:spcAft>
                <a:spcPts val="0"/>
              </a:spcAft>
            </a:pPr>
            <a:r>
              <a:rPr lang="uk-UA" sz="2000" dirty="0">
                <a:latin typeface="Times New Roman" panose="02020603050405020304" pitchFamily="18" charset="0"/>
                <a:ea typeface="Times New Roman" panose="02020603050405020304" pitchFamily="18" charset="0"/>
              </a:rPr>
              <a:t>:</a:t>
            </a:r>
          </a:p>
        </p:txBody>
      </p:sp>
      <p:pic>
        <p:nvPicPr>
          <p:cNvPr id="6" name="Рисунок 5">
            <a:extLst>
              <a:ext uri="{FF2B5EF4-FFF2-40B4-BE49-F238E27FC236}">
                <a16:creationId xmlns:a16="http://schemas.microsoft.com/office/drawing/2014/main" id="{0BBE1302-F312-41ED-A394-A5E3534491D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31933" y="696277"/>
            <a:ext cx="5174933" cy="3723323"/>
          </a:xfrm>
          <a:prstGeom prst="rect">
            <a:avLst/>
          </a:prstGeom>
          <a:noFill/>
          <a:ln>
            <a:noFill/>
          </a:ln>
        </p:spPr>
      </p:pic>
      <p:sp>
        <p:nvSpPr>
          <p:cNvPr id="7" name="Прямоугольник 6">
            <a:extLst>
              <a:ext uri="{FF2B5EF4-FFF2-40B4-BE49-F238E27FC236}">
                <a16:creationId xmlns:a16="http://schemas.microsoft.com/office/drawing/2014/main" id="{74B0AEA9-5E25-4B0E-8B09-0A374CBCD97E}"/>
              </a:ext>
            </a:extLst>
          </p:cNvPr>
          <p:cNvSpPr/>
          <p:nvPr/>
        </p:nvSpPr>
        <p:spPr>
          <a:xfrm>
            <a:off x="5864067" y="197346"/>
            <a:ext cx="6096000" cy="6509474"/>
          </a:xfrm>
          <a:prstGeom prst="rect">
            <a:avLst/>
          </a:prstGeom>
        </p:spPr>
        <p:txBody>
          <a:bodyPr>
            <a:spAutoFit/>
          </a:bodyPr>
          <a:lstStyle/>
          <a:p>
            <a:pPr algn="just"/>
            <a:r>
              <a:rPr lang="ru-RU" dirty="0">
                <a:latin typeface="Times New Roman" panose="02020603050405020304" pitchFamily="18" charset="0"/>
                <a:ea typeface="Times New Roman" panose="02020603050405020304" pitchFamily="18" charset="0"/>
              </a:rPr>
              <a:t> </a:t>
            </a:r>
            <a:r>
              <a:rPr lang="uk-UA" dirty="0"/>
              <a:t> . </a:t>
            </a:r>
            <a:r>
              <a:rPr lang="uk-UA" sz="1900" dirty="0">
                <a:latin typeface="Times New Roman" panose="02020603050405020304" pitchFamily="18" charset="0"/>
                <a:cs typeface="Times New Roman" panose="02020603050405020304" pitchFamily="18" charset="0"/>
              </a:rPr>
              <a:t>При подачі команди на вимкнення зовнішній привод забезпечує переміщення рухомої системи з великою швидкістю зліва направо. Спочатку розмикаються головні контакти </a:t>
            </a:r>
            <a:r>
              <a:rPr lang="uk-UA" sz="1900" i="1" dirty="0">
                <a:latin typeface="Times New Roman" panose="02020603050405020304" pitchFamily="18" charset="0"/>
                <a:cs typeface="Times New Roman" panose="02020603050405020304" pitchFamily="18" charset="0"/>
              </a:rPr>
              <a:t>5</a:t>
            </a:r>
            <a:r>
              <a:rPr lang="uk-UA" sz="1900" dirty="0">
                <a:latin typeface="Times New Roman" panose="02020603050405020304" pitchFamily="18" charset="0"/>
                <a:cs typeface="Times New Roman" panose="02020603050405020304" pitchFamily="18" charset="0"/>
              </a:rPr>
              <a:t>,</a:t>
            </a:r>
            <a:r>
              <a:rPr lang="uk-UA" sz="1900" i="1" dirty="0">
                <a:latin typeface="Times New Roman" panose="02020603050405020304" pitchFamily="18" charset="0"/>
                <a:cs typeface="Times New Roman" panose="02020603050405020304" pitchFamily="18" charset="0"/>
              </a:rPr>
              <a:t> 7</a:t>
            </a:r>
            <a:r>
              <a:rPr lang="uk-UA" sz="1900" dirty="0">
                <a:latin typeface="Times New Roman" panose="02020603050405020304" pitchFamily="18" charset="0"/>
                <a:cs typeface="Times New Roman" panose="02020603050405020304" pitchFamily="18" charset="0"/>
              </a:rPr>
              <a:t>, а потім дугогасильні </a:t>
            </a:r>
            <a:r>
              <a:rPr lang="uk-UA" sz="1900" i="1" dirty="0">
                <a:latin typeface="Times New Roman" panose="02020603050405020304" pitchFamily="18" charset="0"/>
                <a:cs typeface="Times New Roman" panose="02020603050405020304" pitchFamily="18" charset="0"/>
              </a:rPr>
              <a:t>4</a:t>
            </a:r>
            <a:r>
              <a:rPr lang="uk-UA" sz="1900" dirty="0">
                <a:latin typeface="Times New Roman" panose="02020603050405020304" pitchFamily="18" charset="0"/>
                <a:cs typeface="Times New Roman" panose="02020603050405020304" pitchFamily="18" charset="0"/>
              </a:rPr>
              <a:t>,</a:t>
            </a:r>
            <a:r>
              <a:rPr lang="uk-UA" sz="1900" i="1" dirty="0">
                <a:latin typeface="Times New Roman" panose="02020603050405020304" pitchFamily="18" charset="0"/>
                <a:cs typeface="Times New Roman" panose="02020603050405020304" pitchFamily="18" charset="0"/>
              </a:rPr>
              <a:t> 2</a:t>
            </a:r>
            <a:r>
              <a:rPr lang="uk-UA" sz="1900" dirty="0">
                <a:latin typeface="Times New Roman" panose="02020603050405020304" pitchFamily="18" charset="0"/>
                <a:cs typeface="Times New Roman" panose="02020603050405020304" pitchFamily="18" charset="0"/>
              </a:rPr>
              <a:t>. Зменшення об'єму порожнини </a:t>
            </a:r>
            <a:r>
              <a:rPr lang="uk-UA" sz="1900" i="1" dirty="0">
                <a:latin typeface="Times New Roman" panose="02020603050405020304" pitchFamily="18" charset="0"/>
                <a:cs typeface="Times New Roman" panose="02020603050405020304" pitchFamily="18" charset="0"/>
              </a:rPr>
              <a:t>К</a:t>
            </a:r>
            <a:r>
              <a:rPr lang="uk-UA" sz="1900" dirty="0">
                <a:latin typeface="Times New Roman" panose="02020603050405020304" pitchFamily="18" charset="0"/>
                <a:cs typeface="Times New Roman" panose="02020603050405020304" pitchFamily="18" charset="0"/>
              </a:rPr>
              <a:t> камери (поршень </a:t>
            </a:r>
            <a:r>
              <a:rPr lang="uk-UA" sz="1900" i="1" dirty="0">
                <a:latin typeface="Times New Roman" panose="02020603050405020304" pitchFamily="18" charset="0"/>
                <a:cs typeface="Times New Roman" panose="02020603050405020304" pitchFamily="18" charset="0"/>
              </a:rPr>
              <a:t>1</a:t>
            </a:r>
            <a:r>
              <a:rPr lang="uk-UA" sz="1900" dirty="0">
                <a:latin typeface="Times New Roman" panose="02020603050405020304" pitchFamily="18" charset="0"/>
                <a:cs typeface="Times New Roman" panose="02020603050405020304" pitchFamily="18" charset="0"/>
              </a:rPr>
              <a:t> нерухомий) викликає підвищення тиску елегазу в цій порожнині. Дугогасильні  контакти 2, 4 розмикаються з затримкою після розмикання основних контактів 5, 7. Після розмикання контактів </a:t>
            </a:r>
            <a:r>
              <a:rPr lang="uk-UA" sz="1900" i="1" dirty="0">
                <a:latin typeface="Times New Roman" panose="02020603050405020304" pitchFamily="18" charset="0"/>
                <a:cs typeface="Times New Roman" panose="02020603050405020304" pitchFamily="18" charset="0"/>
              </a:rPr>
              <a:t>2</a:t>
            </a:r>
            <a:r>
              <a:rPr lang="uk-UA" sz="1900" dirty="0">
                <a:latin typeface="Times New Roman" panose="02020603050405020304" pitchFamily="18" charset="0"/>
                <a:cs typeface="Times New Roman" panose="02020603050405020304" pitchFamily="18" charset="0"/>
              </a:rPr>
              <a:t>,</a:t>
            </a:r>
            <a:r>
              <a:rPr lang="uk-UA" sz="1900" i="1" dirty="0">
                <a:latin typeface="Times New Roman" panose="02020603050405020304" pitchFamily="18" charset="0"/>
                <a:cs typeface="Times New Roman" panose="02020603050405020304" pitchFamily="18" charset="0"/>
              </a:rPr>
              <a:t> 4</a:t>
            </a:r>
            <a:r>
              <a:rPr lang="uk-UA" sz="1900" dirty="0">
                <a:latin typeface="Times New Roman" panose="02020603050405020304" pitchFamily="18" charset="0"/>
                <a:cs typeface="Times New Roman" panose="02020603050405020304" pitchFamily="18" charset="0"/>
              </a:rPr>
              <a:t> починається витікання елегазу через сопло пересувного контакту </a:t>
            </a:r>
            <a:r>
              <a:rPr lang="uk-UA" sz="1900" i="1" dirty="0">
                <a:latin typeface="Times New Roman" panose="02020603050405020304" pitchFamily="18" charset="0"/>
                <a:cs typeface="Times New Roman" panose="02020603050405020304" pitchFamily="18" charset="0"/>
              </a:rPr>
              <a:t>2</a:t>
            </a:r>
            <a:r>
              <a:rPr lang="uk-UA" sz="1900" dirty="0">
                <a:latin typeface="Times New Roman" panose="02020603050405020304" pitchFamily="18" charset="0"/>
                <a:cs typeface="Times New Roman" panose="02020603050405020304" pitchFamily="18" charset="0"/>
              </a:rPr>
              <a:t> та ізоляційне сопло </a:t>
            </a:r>
            <a:r>
              <a:rPr lang="uk-UA" sz="1900" i="1" dirty="0">
                <a:latin typeface="Times New Roman" panose="02020603050405020304" pitchFamily="18" charset="0"/>
                <a:cs typeface="Times New Roman" panose="02020603050405020304" pitchFamily="18" charset="0"/>
              </a:rPr>
              <a:t>3</a:t>
            </a:r>
            <a:r>
              <a:rPr lang="uk-UA" sz="1900" dirty="0">
                <a:latin typeface="Times New Roman" panose="02020603050405020304" pitchFamily="18" charset="0"/>
                <a:cs typeface="Times New Roman" panose="02020603050405020304" pitchFamily="18" charset="0"/>
              </a:rPr>
              <a:t>, де і відбувається гасіння дуги під дією двостороннього поздовжнього дуття. Додаткове дуття через канал невеликого діаметра (порівняно з діаметром основного сопла) в нерухомому дугогасильному контакті </a:t>
            </a:r>
            <a:r>
              <a:rPr lang="uk-UA" sz="1900" i="1" dirty="0">
                <a:latin typeface="Times New Roman" panose="02020603050405020304" pitchFamily="18" charset="0"/>
                <a:cs typeface="Times New Roman" panose="02020603050405020304" pitchFamily="18" charset="0"/>
              </a:rPr>
              <a:t>4</a:t>
            </a:r>
            <a:r>
              <a:rPr lang="uk-UA" sz="1900" dirty="0">
                <a:latin typeface="Times New Roman" panose="02020603050405020304" pitchFamily="18" charset="0"/>
                <a:cs typeface="Times New Roman" panose="02020603050405020304" pitchFamily="18" charset="0"/>
              </a:rPr>
              <a:t> може сприяти вимиканню малих струмів на початковій стадії вимкнення, а також створювати сприятливі умови для розпаду залишкового стовбура дуги поблизу краю дугогасильного контакту </a:t>
            </a:r>
            <a:r>
              <a:rPr lang="uk-UA" sz="1900" i="1" dirty="0">
                <a:latin typeface="Times New Roman" panose="02020603050405020304" pitchFamily="18" charset="0"/>
                <a:cs typeface="Times New Roman" panose="02020603050405020304" pitchFamily="18" charset="0"/>
              </a:rPr>
              <a:t>4</a:t>
            </a:r>
            <a:r>
              <a:rPr lang="uk-UA" sz="1900" dirty="0">
                <a:latin typeface="Times New Roman" panose="02020603050405020304" pitchFamily="18" charset="0"/>
                <a:cs typeface="Times New Roman" panose="02020603050405020304" pitchFamily="18" charset="0"/>
              </a:rPr>
              <a:t>. Після закінчення переміщення рухомої системи витікання елегазу зупиняється і тиск в порожнинах дугогасильної камери стає рівним початковому.</a:t>
            </a:r>
          </a:p>
          <a:p>
            <a:pPr algn="just">
              <a:spcAft>
                <a:spcPts val="0"/>
              </a:spcAft>
            </a:pPr>
            <a:endParaRPr lang="LID4096" dirty="0"/>
          </a:p>
        </p:txBody>
      </p:sp>
      <p:sp>
        <p:nvSpPr>
          <p:cNvPr id="8" name="TextBox 7">
            <a:extLst>
              <a:ext uri="{FF2B5EF4-FFF2-40B4-BE49-F238E27FC236}">
                <a16:creationId xmlns:a16="http://schemas.microsoft.com/office/drawing/2014/main" id="{2CBCECB2-AA38-49F8-813A-1211DA80DAD8}"/>
              </a:ext>
            </a:extLst>
          </p:cNvPr>
          <p:cNvSpPr txBox="1"/>
          <p:nvPr/>
        </p:nvSpPr>
        <p:spPr>
          <a:xfrm>
            <a:off x="1752600" y="3787140"/>
            <a:ext cx="301686" cy="369332"/>
          </a:xfrm>
          <a:prstGeom prst="rect">
            <a:avLst/>
          </a:prstGeom>
          <a:noFill/>
        </p:spPr>
        <p:txBody>
          <a:bodyPr wrap="none" rtlCol="0">
            <a:spAutoFit/>
          </a:bodyPr>
          <a:lstStyle/>
          <a:p>
            <a:r>
              <a:rPr lang="ru-RU" dirty="0"/>
              <a:t>5</a:t>
            </a:r>
            <a:endParaRPr lang="LID4096" dirty="0"/>
          </a:p>
        </p:txBody>
      </p:sp>
      <p:cxnSp>
        <p:nvCxnSpPr>
          <p:cNvPr id="10" name="Прямая соединительная линия 9">
            <a:extLst>
              <a:ext uri="{FF2B5EF4-FFF2-40B4-BE49-F238E27FC236}">
                <a16:creationId xmlns:a16="http://schemas.microsoft.com/office/drawing/2014/main" id="{64947AFF-A2EA-4B41-9D91-47ECB8931479}"/>
              </a:ext>
            </a:extLst>
          </p:cNvPr>
          <p:cNvCxnSpPr>
            <a:cxnSpLocks/>
          </p:cNvCxnSpPr>
          <p:nvPr/>
        </p:nvCxnSpPr>
        <p:spPr>
          <a:xfrm flipH="1" flipV="1">
            <a:off x="1313754" y="3429000"/>
            <a:ext cx="515046" cy="358140"/>
          </a:xfrm>
          <a:prstGeom prst="line">
            <a:avLst/>
          </a:prstGeom>
        </p:spPr>
        <p:style>
          <a:lnRef idx="1">
            <a:schemeClr val="accent1"/>
          </a:lnRef>
          <a:fillRef idx="0">
            <a:schemeClr val="accent1"/>
          </a:fillRef>
          <a:effectRef idx="0">
            <a:schemeClr val="accent1"/>
          </a:effectRef>
          <a:fontRef idx="minor">
            <a:schemeClr val="tx1"/>
          </a:fontRef>
        </p:style>
      </p:cxnSp>
      <p:sp>
        <p:nvSpPr>
          <p:cNvPr id="11" name="Прямоугольник 10">
            <a:extLst>
              <a:ext uri="{FF2B5EF4-FFF2-40B4-BE49-F238E27FC236}">
                <a16:creationId xmlns:a16="http://schemas.microsoft.com/office/drawing/2014/main" id="{72D3CB1E-F0D3-45A2-8FC6-30DA9EA0856B}"/>
              </a:ext>
            </a:extLst>
          </p:cNvPr>
          <p:cNvSpPr/>
          <p:nvPr/>
        </p:nvSpPr>
        <p:spPr>
          <a:xfrm>
            <a:off x="1348740" y="1112520"/>
            <a:ext cx="289560" cy="22098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LID4096"/>
          </a:p>
        </p:txBody>
      </p:sp>
      <p:cxnSp>
        <p:nvCxnSpPr>
          <p:cNvPr id="14" name="Прямая соединительная линия 13">
            <a:extLst>
              <a:ext uri="{FF2B5EF4-FFF2-40B4-BE49-F238E27FC236}">
                <a16:creationId xmlns:a16="http://schemas.microsoft.com/office/drawing/2014/main" id="{8D7D98B0-F815-4424-BDF1-8978AA3BECB8}"/>
              </a:ext>
            </a:extLst>
          </p:cNvPr>
          <p:cNvCxnSpPr>
            <a:cxnSpLocks/>
          </p:cNvCxnSpPr>
          <p:nvPr/>
        </p:nvCxnSpPr>
        <p:spPr>
          <a:xfrm flipV="1">
            <a:off x="5135880" y="2887980"/>
            <a:ext cx="0" cy="541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id="{AFB40EC2-98B0-43F9-A98A-028EA9EC0AB5}"/>
              </a:ext>
            </a:extLst>
          </p:cNvPr>
          <p:cNvCxnSpPr>
            <a:cxnSpLocks/>
          </p:cNvCxnSpPr>
          <p:nvPr/>
        </p:nvCxnSpPr>
        <p:spPr>
          <a:xfrm>
            <a:off x="5128260" y="1630680"/>
            <a:ext cx="7620" cy="54102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493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5C6DEF7-C1B1-46DB-B5A9-6F9B9C63A764}"/>
              </a:ext>
            </a:extLst>
          </p:cNvPr>
          <p:cNvPicPr/>
          <p:nvPr/>
        </p:nvPicPr>
        <p:blipFill>
          <a:blip r:embed="rId2">
            <a:extLst>
              <a:ext uri="{28A0092B-C50C-407E-A947-70E740481C1C}">
                <a14:useLocalDpi xmlns:a14="http://schemas.microsoft.com/office/drawing/2010/main" val="0"/>
              </a:ext>
            </a:extLst>
          </a:blip>
          <a:srcRect r="17531"/>
          <a:stretch>
            <a:fillRect/>
          </a:stretch>
        </p:blipFill>
        <p:spPr bwMode="auto">
          <a:xfrm>
            <a:off x="308608" y="415291"/>
            <a:ext cx="4412933" cy="2833688"/>
          </a:xfrm>
          <a:prstGeom prst="rect">
            <a:avLst/>
          </a:prstGeom>
          <a:noFill/>
          <a:ln>
            <a:noFill/>
          </a:ln>
        </p:spPr>
      </p:pic>
      <p:sp>
        <p:nvSpPr>
          <p:cNvPr id="3" name="Прямоугольник 2">
            <a:extLst>
              <a:ext uri="{FF2B5EF4-FFF2-40B4-BE49-F238E27FC236}">
                <a16:creationId xmlns:a16="http://schemas.microsoft.com/office/drawing/2014/main" id="{6E13A6A7-3A4F-4F09-A302-AEFBB3F6869B}"/>
              </a:ext>
            </a:extLst>
          </p:cNvPr>
          <p:cNvSpPr/>
          <p:nvPr/>
        </p:nvSpPr>
        <p:spPr>
          <a:xfrm>
            <a:off x="914400" y="3499484"/>
            <a:ext cx="3444240" cy="2723823"/>
          </a:xfrm>
          <a:prstGeom prst="rect">
            <a:avLst/>
          </a:prstGeom>
        </p:spPr>
        <p:txBody>
          <a:bodyPr wrap="square">
            <a:spAutoFit/>
          </a:bodyPr>
          <a:lstStyle/>
          <a:p>
            <a:pPr indent="288290" algn="ctr">
              <a:lnSpc>
                <a:spcPct val="95000"/>
              </a:lnSpc>
              <a:spcAft>
                <a:spcPts val="0"/>
              </a:spcAft>
            </a:pPr>
            <a:r>
              <a:rPr lang="ru-RU" sz="2000" dirty="0">
                <a:latin typeface="Times New Roman" panose="02020603050405020304" pitchFamily="18" charset="0"/>
                <a:ea typeface="Times New Roman" panose="02020603050405020304" pitchFamily="18" charset="0"/>
              </a:rPr>
              <a:t>Рисунок 4 – </a:t>
            </a:r>
            <a:r>
              <a:rPr lang="ru-RU" sz="2000" dirty="0" err="1">
                <a:latin typeface="Times New Roman" panose="02020603050405020304" pitchFamily="18" charset="0"/>
                <a:ea typeface="Times New Roman" panose="02020603050405020304" pitchFamily="18" charset="0"/>
              </a:rPr>
              <a:t>Автокомпресійний</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дугогасильний</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пристрій</a:t>
            </a:r>
            <a:r>
              <a:rPr lang="ru-RU" sz="2000" dirty="0">
                <a:latin typeface="Times New Roman" panose="02020603050405020304" pitchFamily="18" charset="0"/>
                <a:ea typeface="Times New Roman" panose="02020603050405020304" pitchFamily="18" charset="0"/>
              </a:rPr>
              <a:t> з </a:t>
            </a:r>
            <a:r>
              <a:rPr lang="ru-RU" sz="2000" dirty="0" err="1">
                <a:latin typeface="Times New Roman" panose="02020603050405020304" pitchFamily="18" charset="0"/>
                <a:ea typeface="Times New Roman" panose="02020603050405020304" pitchFamily="18" charset="0"/>
              </a:rPr>
              <a:t>порожниною</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розрідження</a:t>
            </a:r>
            <a:r>
              <a:rPr lang="ru-RU" sz="2000" dirty="0">
                <a:latin typeface="Times New Roman" panose="02020603050405020304" pitchFamily="18" charset="0"/>
                <a:ea typeface="Times New Roman" panose="02020603050405020304" pitchFamily="18" charset="0"/>
              </a:rPr>
              <a:t>:</a:t>
            </a:r>
          </a:p>
          <a:p>
            <a:pPr indent="288290" algn="ctr">
              <a:lnSpc>
                <a:spcPct val="95000"/>
              </a:lnSpc>
              <a:spcAft>
                <a:spcPts val="0"/>
              </a:spcAft>
            </a:pPr>
            <a:r>
              <a:rPr lang="ru-RU" sz="2000" i="1" dirty="0">
                <a:latin typeface="Times New Roman" panose="02020603050405020304" pitchFamily="18" charset="0"/>
                <a:ea typeface="Times New Roman" panose="02020603050405020304" pitchFamily="18" charset="0"/>
              </a:rPr>
              <a:t>1</a:t>
            </a:r>
            <a:r>
              <a:rPr lang="ru-RU" sz="2000" dirty="0">
                <a:latin typeface="Times New Roman" panose="02020603050405020304" pitchFamily="18" charset="0"/>
                <a:ea typeface="Times New Roman" panose="02020603050405020304" pitchFamily="18" charset="0"/>
              </a:rPr>
              <a:t> – сопло, </a:t>
            </a:r>
            <a:r>
              <a:rPr lang="ru-RU" sz="2000" i="1" dirty="0">
                <a:latin typeface="Times New Roman" panose="02020603050405020304" pitchFamily="18" charset="0"/>
                <a:ea typeface="Times New Roman" panose="02020603050405020304" pitchFamily="18" charset="0"/>
              </a:rPr>
              <a:t>2</a:t>
            </a:r>
            <a:r>
              <a:rPr lang="ru-RU" sz="2000" dirty="0">
                <a:latin typeface="Times New Roman" panose="02020603050405020304" pitchFamily="18" charset="0"/>
                <a:ea typeface="Times New Roman" panose="02020603050405020304" pitchFamily="18" charset="0"/>
              </a:rPr>
              <a:t> – зона </a:t>
            </a:r>
            <a:r>
              <a:rPr lang="ru-RU" sz="2000" dirty="0" err="1">
                <a:latin typeface="Times New Roman" panose="02020603050405020304" pitchFamily="18" charset="0"/>
                <a:ea typeface="Times New Roman" panose="02020603050405020304" pitchFamily="18" charset="0"/>
              </a:rPr>
              <a:t>розрідження</a:t>
            </a:r>
            <a:r>
              <a:rPr lang="ru-RU" sz="2000" dirty="0">
                <a:latin typeface="Times New Roman" panose="02020603050405020304" pitchFamily="18" charset="0"/>
                <a:ea typeface="Times New Roman" panose="02020603050405020304" pitchFamily="18" charset="0"/>
              </a:rPr>
              <a:t>, </a:t>
            </a:r>
          </a:p>
          <a:p>
            <a:pPr indent="288290" algn="ctr">
              <a:lnSpc>
                <a:spcPct val="95000"/>
              </a:lnSpc>
              <a:spcAft>
                <a:spcPts val="0"/>
              </a:spcAft>
            </a:pPr>
            <a:r>
              <a:rPr lang="ru-RU" sz="2000" i="1" dirty="0">
                <a:latin typeface="Times New Roman" panose="02020603050405020304" pitchFamily="18" charset="0"/>
                <a:ea typeface="Times New Roman" panose="02020603050405020304" pitchFamily="18" charset="0"/>
              </a:rPr>
              <a:t>3</a:t>
            </a:r>
            <a:r>
              <a:rPr lang="ru-RU" sz="2000" dirty="0">
                <a:latin typeface="Times New Roman" panose="02020603050405020304" pitchFamily="18" charset="0"/>
                <a:ea typeface="Times New Roman" panose="02020603050405020304" pitchFamily="18" charset="0"/>
              </a:rPr>
              <a:t> – </a:t>
            </a:r>
            <a:r>
              <a:rPr lang="ru-RU" sz="2000" dirty="0" err="1">
                <a:latin typeface="Times New Roman" panose="02020603050405020304" pitchFamily="18" charset="0"/>
                <a:ea typeface="Times New Roman" panose="02020603050405020304" pitchFamily="18" charset="0"/>
              </a:rPr>
              <a:t>додатковий</a:t>
            </a:r>
            <a:r>
              <a:rPr lang="ru-RU" sz="2000" dirty="0">
                <a:latin typeface="Times New Roman" panose="02020603050405020304" pitchFamily="18" charset="0"/>
                <a:ea typeface="Times New Roman" panose="02020603050405020304" pitchFamily="18" charset="0"/>
              </a:rPr>
              <a:t> поршень, </a:t>
            </a:r>
            <a:r>
              <a:rPr lang="ru-RU" sz="2000" i="1" dirty="0">
                <a:latin typeface="Times New Roman" panose="02020603050405020304" pitchFamily="18" charset="0"/>
                <a:ea typeface="Times New Roman" panose="02020603050405020304" pitchFamily="18" charset="0"/>
              </a:rPr>
              <a:t>4</a:t>
            </a:r>
            <a:r>
              <a:rPr lang="ru-RU" sz="2000" dirty="0">
                <a:latin typeface="Times New Roman" panose="02020603050405020304" pitchFamily="18" charset="0"/>
                <a:ea typeface="Times New Roman" panose="02020603050405020304" pitchFamily="18" charset="0"/>
              </a:rPr>
              <a:t> – </a:t>
            </a:r>
            <a:r>
              <a:rPr lang="ru-RU" sz="2000" dirty="0" err="1">
                <a:latin typeface="Times New Roman" panose="02020603050405020304" pitchFamily="18" charset="0"/>
                <a:ea typeface="Times New Roman" panose="02020603050405020304" pitchFamily="18" charset="0"/>
              </a:rPr>
              <a:t>вікно</a:t>
            </a:r>
            <a:endParaRPr lang="ru-RU" sz="2000" dirty="0">
              <a:latin typeface="Times New Roman" panose="02020603050405020304" pitchFamily="18" charset="0"/>
              <a:ea typeface="Times New Roman" panose="02020603050405020304" pitchFamily="18" charset="0"/>
            </a:endParaRPr>
          </a:p>
          <a:p>
            <a:pPr indent="288290" algn="ctr">
              <a:lnSpc>
                <a:spcPct val="95000"/>
              </a:lnSpc>
              <a:spcAft>
                <a:spcPts val="0"/>
              </a:spcAft>
            </a:pPr>
            <a:r>
              <a:rPr lang="ru-RU" sz="2000" dirty="0">
                <a:latin typeface="Times New Roman" panose="02020603050405020304" pitchFamily="18" charset="0"/>
                <a:ea typeface="Times New Roman" panose="02020603050405020304" pitchFamily="18" charset="0"/>
              </a:rPr>
              <a:t> </a:t>
            </a:r>
          </a:p>
        </p:txBody>
      </p:sp>
      <p:sp>
        <p:nvSpPr>
          <p:cNvPr id="4" name="Прямоугольник 3">
            <a:extLst>
              <a:ext uri="{FF2B5EF4-FFF2-40B4-BE49-F238E27FC236}">
                <a16:creationId xmlns:a16="http://schemas.microsoft.com/office/drawing/2014/main" id="{1AD2C472-5B32-4D65-AF55-B136E572D54A}"/>
              </a:ext>
            </a:extLst>
          </p:cNvPr>
          <p:cNvSpPr/>
          <p:nvPr/>
        </p:nvSpPr>
        <p:spPr>
          <a:xfrm>
            <a:off x="4721541" y="330667"/>
            <a:ext cx="7277100" cy="5755422"/>
          </a:xfrm>
          <a:prstGeom prst="rect">
            <a:avLst/>
          </a:prstGeom>
        </p:spPr>
        <p:txBody>
          <a:bodyPr wrap="square">
            <a:spAutoFit/>
          </a:bodyPr>
          <a:lstStyle/>
          <a:p>
            <a:pPr indent="288290" algn="just">
              <a:spcAft>
                <a:spcPts val="0"/>
              </a:spcAft>
            </a:pPr>
            <a:r>
              <a:rPr lang="uk-UA" sz="2400" dirty="0">
                <a:latin typeface="Times New Roman" panose="02020603050405020304" pitchFamily="18" charset="0"/>
                <a:ea typeface="Times New Roman" panose="02020603050405020304" pitchFamily="18" charset="0"/>
              </a:rPr>
              <a:t>В </a:t>
            </a:r>
            <a:r>
              <a:rPr lang="uk-UA" sz="2400" dirty="0" err="1">
                <a:latin typeface="Times New Roman" panose="02020603050405020304" pitchFamily="18" charset="0"/>
                <a:ea typeface="Times New Roman" panose="02020603050405020304" pitchFamily="18" charset="0"/>
              </a:rPr>
              <a:t>автокомпресійній</a:t>
            </a:r>
            <a:r>
              <a:rPr lang="uk-UA" sz="2400" dirty="0">
                <a:latin typeface="Times New Roman" panose="02020603050405020304" pitchFamily="18" charset="0"/>
                <a:ea typeface="Times New Roman" panose="02020603050405020304" pitchFamily="18" charset="0"/>
              </a:rPr>
              <a:t> дугогасильній камері (рис. 4) перепад тиску в дуттьовій системі створюється не тільки в результаті стиснення елегазу, але і в результаті розріджування в області вихлопу через рухомий дугогасильний контакт – сопло </a:t>
            </a:r>
            <a:r>
              <a:rPr lang="uk-UA" sz="2400" i="1" dirty="0">
                <a:latin typeface="Times New Roman" panose="02020603050405020304" pitchFamily="18" charset="0"/>
                <a:ea typeface="Times New Roman" panose="02020603050405020304" pitchFamily="18" charset="0"/>
              </a:rPr>
              <a:t>1</a:t>
            </a:r>
            <a:r>
              <a:rPr lang="uk-UA" sz="2400" dirty="0">
                <a:latin typeface="Times New Roman" panose="02020603050405020304" pitchFamily="18" charset="0"/>
                <a:ea typeface="Times New Roman" panose="02020603050405020304" pitchFamily="18" charset="0"/>
              </a:rPr>
              <a:t>.</a:t>
            </a:r>
          </a:p>
          <a:p>
            <a:pPr indent="288290" algn="just">
              <a:lnSpc>
                <a:spcPct val="95000"/>
              </a:lnSpc>
              <a:spcAft>
                <a:spcPts val="0"/>
              </a:spcAft>
            </a:pPr>
            <a:r>
              <a:rPr lang="uk-UA" sz="2400" dirty="0">
                <a:latin typeface="Times New Roman" panose="02020603050405020304" pitchFamily="18" charset="0"/>
                <a:ea typeface="Times New Roman" panose="02020603050405020304" pitchFamily="18" charset="0"/>
              </a:rPr>
              <a:t>У цьому дугогасильному пристрої, порівняно з раніше розглянутою системою з нерухомим поршнем, є зона розрідження </a:t>
            </a:r>
            <a:r>
              <a:rPr lang="uk-UA" sz="2400" i="1" dirty="0">
                <a:latin typeface="Times New Roman" panose="02020603050405020304" pitchFamily="18" charset="0"/>
                <a:ea typeface="Times New Roman" panose="02020603050405020304" pitchFamily="18" charset="0"/>
              </a:rPr>
              <a:t>2</a:t>
            </a:r>
            <a:r>
              <a:rPr lang="uk-UA" sz="2400" dirty="0">
                <a:latin typeface="Times New Roman" panose="02020603050405020304" pitchFamily="18" charset="0"/>
                <a:ea typeface="Times New Roman" panose="02020603050405020304" pitchFamily="18" charset="0"/>
              </a:rPr>
              <a:t>, яка утворюється під час руху додаткового поршня </a:t>
            </a:r>
            <a:r>
              <a:rPr lang="uk-UA" sz="2400" i="1" dirty="0">
                <a:latin typeface="Times New Roman" panose="02020603050405020304" pitchFamily="18" charset="0"/>
                <a:ea typeface="Times New Roman" panose="02020603050405020304" pitchFamily="18" charset="0"/>
              </a:rPr>
              <a:t>3</a:t>
            </a:r>
            <a:r>
              <a:rPr lang="uk-UA" sz="2400" dirty="0">
                <a:latin typeface="Times New Roman" panose="02020603050405020304" pitchFamily="18" charset="0"/>
                <a:ea typeface="Times New Roman" panose="02020603050405020304" pitchFamily="18" charset="0"/>
              </a:rPr>
              <a:t>. Відпрацьований елегаз спочатку потрапляє в зону розрідження, а потім (при відкритті вікон </a:t>
            </a:r>
            <a:r>
              <a:rPr lang="uk-UA" sz="2400" i="1" dirty="0">
                <a:latin typeface="Times New Roman" panose="02020603050405020304" pitchFamily="18" charset="0"/>
                <a:ea typeface="Times New Roman" panose="02020603050405020304" pitchFamily="18" charset="0"/>
              </a:rPr>
              <a:t>4</a:t>
            </a:r>
            <a:r>
              <a:rPr lang="uk-UA" sz="2400" dirty="0">
                <a:latin typeface="Times New Roman" panose="02020603050405020304" pitchFamily="18" charset="0"/>
                <a:ea typeface="Times New Roman" panose="02020603050405020304" pitchFamily="18" charset="0"/>
              </a:rPr>
              <a:t> для вихлопу) – під оболонку ізоляційної камери.</a:t>
            </a:r>
          </a:p>
          <a:p>
            <a:pPr indent="288290" algn="just">
              <a:lnSpc>
                <a:spcPct val="95000"/>
              </a:lnSpc>
              <a:spcAft>
                <a:spcPts val="0"/>
              </a:spcAft>
            </a:pPr>
            <a:r>
              <a:rPr lang="uk-UA" sz="2400" dirty="0">
                <a:latin typeface="Times New Roman" panose="02020603050405020304" pitchFamily="18" charset="0"/>
                <a:ea typeface="Times New Roman" panose="02020603050405020304" pitchFamily="18" charset="0"/>
              </a:rPr>
              <a:t>Цим пристроєм досягається скорочення часу вимкнення вимикача за рахунок зменшення тривалості горіння дуги. </a:t>
            </a:r>
          </a:p>
          <a:p>
            <a:pPr indent="288290" algn="just">
              <a:spcAft>
                <a:spcPts val="0"/>
              </a:spcAft>
            </a:pPr>
            <a:endParaRPr lang="uk-UA"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3290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41EEBCAF-1B3D-436B-B1B3-FCAE839AA779}"/>
              </a:ext>
            </a:extLst>
          </p:cNvPr>
          <p:cNvPicPr>
            <a:picLocks noChangeAspect="1"/>
          </p:cNvPicPr>
          <p:nvPr/>
        </p:nvPicPr>
        <p:blipFill>
          <a:blip r:embed="rId2"/>
          <a:stretch>
            <a:fillRect/>
          </a:stretch>
        </p:blipFill>
        <p:spPr>
          <a:xfrm>
            <a:off x="578853" y="288498"/>
            <a:ext cx="5913849" cy="2439462"/>
          </a:xfrm>
          <a:prstGeom prst="rect">
            <a:avLst/>
          </a:prstGeom>
        </p:spPr>
      </p:pic>
      <p:pic>
        <p:nvPicPr>
          <p:cNvPr id="3" name="Рисунок 2">
            <a:extLst>
              <a:ext uri="{FF2B5EF4-FFF2-40B4-BE49-F238E27FC236}">
                <a16:creationId xmlns:a16="http://schemas.microsoft.com/office/drawing/2014/main" id="{66A19F47-49C9-43C2-9537-AFF8E46246F6}"/>
              </a:ext>
            </a:extLst>
          </p:cNvPr>
          <p:cNvPicPr>
            <a:picLocks noChangeAspect="1"/>
          </p:cNvPicPr>
          <p:nvPr/>
        </p:nvPicPr>
        <p:blipFill>
          <a:blip r:embed="rId3"/>
          <a:stretch>
            <a:fillRect/>
          </a:stretch>
        </p:blipFill>
        <p:spPr>
          <a:xfrm>
            <a:off x="7250331" y="191365"/>
            <a:ext cx="2579469" cy="2283178"/>
          </a:xfrm>
          <a:prstGeom prst="rect">
            <a:avLst/>
          </a:prstGeom>
        </p:spPr>
      </p:pic>
      <p:sp>
        <p:nvSpPr>
          <p:cNvPr id="4" name="Прямоугольник 3">
            <a:extLst>
              <a:ext uri="{FF2B5EF4-FFF2-40B4-BE49-F238E27FC236}">
                <a16:creationId xmlns:a16="http://schemas.microsoft.com/office/drawing/2014/main" id="{59DEFE6E-4B77-4862-9680-48BA40752B2E}"/>
              </a:ext>
            </a:extLst>
          </p:cNvPr>
          <p:cNvSpPr/>
          <p:nvPr/>
        </p:nvSpPr>
        <p:spPr>
          <a:xfrm>
            <a:off x="335280" y="2819281"/>
            <a:ext cx="11597640" cy="954107"/>
          </a:xfrm>
          <a:prstGeom prst="rect">
            <a:avLst/>
          </a:prstGeom>
        </p:spPr>
        <p:txBody>
          <a:bodyPr wrap="square">
            <a:spAutoFit/>
          </a:bodyPr>
          <a:lstStyle/>
          <a:p>
            <a:pPr algn="ctr">
              <a:spcAft>
                <a:spcPts val="0"/>
              </a:spcAft>
            </a:pPr>
            <a:r>
              <a:rPr lang="uk-UA" sz="1400" dirty="0">
                <a:latin typeface="Times New Roman" panose="02020603050405020304" pitchFamily="18" charset="0"/>
                <a:ea typeface="Times New Roman" panose="02020603050405020304" pitchFamily="18" charset="0"/>
              </a:rPr>
              <a:t>Рисунок 5 </a:t>
            </a:r>
            <a:r>
              <a:rPr lang="uk-UA" sz="1200" dirty="0">
                <a:latin typeface="Times New Roman" panose="02020603050405020304" pitchFamily="18" charset="0"/>
                <a:ea typeface="Times New Roman" panose="02020603050405020304" pitchFamily="18" charset="0"/>
              </a:rPr>
              <a:t>– </a:t>
            </a:r>
            <a:r>
              <a:rPr lang="uk-UA" sz="1400" dirty="0">
                <a:latin typeface="Times New Roman" panose="02020603050405020304" pitchFamily="18" charset="0"/>
                <a:ea typeface="Times New Roman" panose="02020603050405020304" pitchFamily="18" charset="0"/>
              </a:rPr>
              <a:t>Дугогасильний пристрій </a:t>
            </a:r>
            <a:r>
              <a:rPr lang="uk-UA" sz="1400" dirty="0" err="1">
                <a:latin typeface="Times New Roman" panose="02020603050405020304" pitchFamily="18" charset="0"/>
                <a:ea typeface="Times New Roman" panose="02020603050405020304" pitchFamily="18" charset="0"/>
              </a:rPr>
              <a:t>автокомпресійного</a:t>
            </a:r>
            <a:r>
              <a:rPr lang="uk-UA" sz="1400" dirty="0">
                <a:latin typeface="Times New Roman" panose="02020603050405020304" pitchFamily="18" charset="0"/>
                <a:ea typeface="Times New Roman" panose="02020603050405020304" pitchFamily="18" charset="0"/>
              </a:rPr>
              <a:t> </a:t>
            </a:r>
            <a:r>
              <a:rPr lang="uk-UA" sz="1400" dirty="0" err="1">
                <a:latin typeface="Times New Roman" panose="02020603050405020304" pitchFamily="18" charset="0"/>
                <a:ea typeface="Times New Roman" panose="02020603050405020304" pitchFamily="18" charset="0"/>
              </a:rPr>
              <a:t>елегазового</a:t>
            </a:r>
            <a:r>
              <a:rPr lang="uk-UA" sz="1400" dirty="0">
                <a:latin typeface="Times New Roman" panose="02020603050405020304" pitchFamily="18" charset="0"/>
                <a:ea typeface="Times New Roman" panose="02020603050405020304" pitchFamily="18" charset="0"/>
              </a:rPr>
              <a:t> вимикача на 46 кВ, 500 МВА (фірма «</a:t>
            </a:r>
            <a:r>
              <a:rPr lang="uk-UA" sz="1400" dirty="0" err="1">
                <a:latin typeface="Times New Roman" panose="02020603050405020304" pitchFamily="18" charset="0"/>
                <a:ea typeface="Times New Roman" panose="02020603050405020304" pitchFamily="18" charset="0"/>
              </a:rPr>
              <a:t>Вестінгауз</a:t>
            </a:r>
            <a:r>
              <a:rPr lang="uk-UA" sz="1400" dirty="0">
                <a:latin typeface="Times New Roman" panose="02020603050405020304" pitchFamily="18" charset="0"/>
                <a:ea typeface="Times New Roman" panose="02020603050405020304" pitchFamily="18" charset="0"/>
              </a:rPr>
              <a:t>», США): </a:t>
            </a:r>
            <a:r>
              <a:rPr lang="uk-UA" sz="1400" i="1" dirty="0">
                <a:latin typeface="Times New Roman" panose="02020603050405020304" pitchFamily="18" charset="0"/>
                <a:ea typeface="Times New Roman" panose="02020603050405020304" pitchFamily="18" charset="0"/>
              </a:rPr>
              <a:t>1</a:t>
            </a:r>
            <a:r>
              <a:rPr lang="uk-UA" sz="1400" dirty="0">
                <a:latin typeface="Times New Roman" panose="02020603050405020304" pitchFamily="18" charset="0"/>
                <a:ea typeface="Times New Roman" panose="02020603050405020304" pitchFamily="18" charset="0"/>
              </a:rPr>
              <a:t> – вивідні приєднувальні затискачі, </a:t>
            </a:r>
            <a:r>
              <a:rPr lang="uk-UA" sz="1400" i="1" dirty="0">
                <a:latin typeface="Times New Roman" panose="02020603050405020304" pitchFamily="18" charset="0"/>
                <a:ea typeface="Times New Roman" panose="02020603050405020304" pitchFamily="18" charset="0"/>
              </a:rPr>
              <a:t>2</a:t>
            </a:r>
            <a:r>
              <a:rPr lang="uk-UA" sz="1400" dirty="0">
                <a:latin typeface="Times New Roman" panose="02020603050405020304" pitchFamily="18" charset="0"/>
                <a:ea typeface="Times New Roman" panose="02020603050405020304" pitchFamily="18" charset="0"/>
              </a:rPr>
              <a:t> – нерухомий контакт, </a:t>
            </a:r>
            <a:r>
              <a:rPr lang="uk-UA" sz="1400" i="1" dirty="0">
                <a:latin typeface="Times New Roman" panose="02020603050405020304" pitchFamily="18" charset="0"/>
                <a:ea typeface="Times New Roman" panose="02020603050405020304" pitchFamily="18" charset="0"/>
              </a:rPr>
              <a:t>3</a:t>
            </a:r>
            <a:r>
              <a:rPr lang="uk-UA" sz="1400" dirty="0">
                <a:latin typeface="Times New Roman" panose="02020603050405020304" pitchFamily="18" charset="0"/>
                <a:ea typeface="Times New Roman" panose="02020603050405020304" pitchFamily="18" charset="0"/>
              </a:rPr>
              <a:t> – трансформатори струму, </a:t>
            </a:r>
            <a:r>
              <a:rPr lang="uk-UA" sz="1400" i="1" dirty="0">
                <a:latin typeface="Times New Roman" panose="02020603050405020304" pitchFamily="18" charset="0"/>
                <a:ea typeface="Times New Roman" panose="02020603050405020304" pitchFamily="18" charset="0"/>
              </a:rPr>
              <a:t>4</a:t>
            </a:r>
            <a:r>
              <a:rPr lang="uk-UA" sz="1400" dirty="0">
                <a:latin typeface="Times New Roman" panose="02020603050405020304" pitchFamily="18" charset="0"/>
                <a:ea typeface="Times New Roman" panose="02020603050405020304" pitchFamily="18" charset="0"/>
              </a:rPr>
              <a:t> – нерухомий циліндр, </a:t>
            </a:r>
            <a:r>
              <a:rPr lang="uk-UA" sz="1400" i="1" dirty="0">
                <a:latin typeface="Times New Roman" panose="02020603050405020304" pitchFamily="18" charset="0"/>
                <a:ea typeface="Times New Roman" panose="02020603050405020304" pitchFamily="18" charset="0"/>
              </a:rPr>
              <a:t>5</a:t>
            </a:r>
            <a:r>
              <a:rPr lang="uk-UA" sz="1400" dirty="0">
                <a:latin typeface="Times New Roman" panose="02020603050405020304" pitchFamily="18" charset="0"/>
                <a:ea typeface="Times New Roman" panose="02020603050405020304" pitchFamily="18" charset="0"/>
              </a:rPr>
              <a:t> – елегаз, </a:t>
            </a:r>
            <a:r>
              <a:rPr lang="uk-UA" sz="1400" i="1" dirty="0">
                <a:latin typeface="Times New Roman" panose="02020603050405020304" pitchFamily="18" charset="0"/>
                <a:ea typeface="Times New Roman" panose="02020603050405020304" pitchFamily="18" charset="0"/>
              </a:rPr>
              <a:t>6</a:t>
            </a:r>
            <a:r>
              <a:rPr lang="uk-UA" sz="1400" dirty="0">
                <a:latin typeface="Times New Roman" panose="02020603050405020304" pitchFamily="18" charset="0"/>
                <a:ea typeface="Times New Roman" panose="02020603050405020304" pitchFamily="18" charset="0"/>
              </a:rPr>
              <a:t> – активований окис алюмінію, </a:t>
            </a:r>
            <a:endParaRPr lang="uk-UA" sz="1200" dirty="0">
              <a:latin typeface="Times New Roman" panose="02020603050405020304" pitchFamily="18" charset="0"/>
              <a:ea typeface="Times New Roman" panose="02020603050405020304" pitchFamily="18" charset="0"/>
            </a:endParaRPr>
          </a:p>
          <a:p>
            <a:pPr algn="ctr">
              <a:spcAft>
                <a:spcPts val="0"/>
              </a:spcAft>
            </a:pPr>
            <a:r>
              <a:rPr lang="uk-UA" sz="1400" i="1" dirty="0">
                <a:latin typeface="Times New Roman" panose="02020603050405020304" pitchFamily="18" charset="0"/>
                <a:ea typeface="Times New Roman" panose="02020603050405020304" pitchFamily="18" charset="0"/>
              </a:rPr>
              <a:t>7</a:t>
            </a:r>
            <a:r>
              <a:rPr lang="uk-UA" sz="1400" dirty="0">
                <a:latin typeface="Times New Roman" panose="02020603050405020304" pitchFamily="18" charset="0"/>
                <a:ea typeface="Times New Roman" panose="02020603050405020304" pitchFamily="18" charset="0"/>
              </a:rPr>
              <a:t> – захисні фарфорові покришки, </a:t>
            </a:r>
            <a:r>
              <a:rPr lang="uk-UA" sz="1400" i="1" dirty="0">
                <a:latin typeface="Times New Roman" panose="02020603050405020304" pitchFamily="18" charset="0"/>
                <a:ea typeface="Times New Roman" panose="02020603050405020304" pitchFamily="18" charset="0"/>
              </a:rPr>
              <a:t>8</a:t>
            </a:r>
            <a:r>
              <a:rPr lang="uk-UA" sz="1400" dirty="0">
                <a:latin typeface="Times New Roman" panose="02020603050405020304" pitchFamily="18" charset="0"/>
                <a:ea typeface="Times New Roman" panose="02020603050405020304" pitchFamily="18" charset="0"/>
              </a:rPr>
              <a:t> – приводний важіль дугогасильного пристрою, </a:t>
            </a:r>
            <a:r>
              <a:rPr lang="uk-UA" sz="1400" i="1" dirty="0">
                <a:latin typeface="Times New Roman" panose="02020603050405020304" pitchFamily="18" charset="0"/>
                <a:ea typeface="Times New Roman" panose="02020603050405020304" pitchFamily="18" charset="0"/>
              </a:rPr>
              <a:t>9</a:t>
            </a:r>
            <a:r>
              <a:rPr lang="uk-UA" sz="1400" dirty="0">
                <a:latin typeface="Times New Roman" panose="02020603050405020304" pitchFamily="18" charset="0"/>
                <a:ea typeface="Times New Roman" panose="02020603050405020304" pitchFamily="18" charset="0"/>
              </a:rPr>
              <a:t> – рухомий циліндр </a:t>
            </a:r>
            <a:r>
              <a:rPr lang="uk-UA" sz="1400" dirty="0" err="1">
                <a:latin typeface="Times New Roman" panose="02020603050405020304" pitchFamily="18" charset="0"/>
                <a:ea typeface="Times New Roman" panose="02020603050405020304" pitchFamily="18" charset="0"/>
              </a:rPr>
              <a:t>дуттєвої</a:t>
            </a:r>
            <a:r>
              <a:rPr lang="uk-UA" sz="1400" dirty="0">
                <a:latin typeface="Times New Roman" panose="02020603050405020304" pitchFamily="18" charset="0"/>
                <a:ea typeface="Times New Roman" panose="02020603050405020304" pitchFamily="18" charset="0"/>
              </a:rPr>
              <a:t> системи, </a:t>
            </a:r>
            <a:r>
              <a:rPr lang="uk-UA" sz="1400" i="1" dirty="0">
                <a:latin typeface="Times New Roman" panose="02020603050405020304" pitchFamily="18" charset="0"/>
                <a:ea typeface="Times New Roman" panose="02020603050405020304" pitchFamily="18" charset="0"/>
              </a:rPr>
              <a:t>10</a:t>
            </a:r>
            <a:r>
              <a:rPr lang="uk-UA" sz="1400" dirty="0">
                <a:latin typeface="Times New Roman" panose="02020603050405020304" pitchFamily="18" charset="0"/>
                <a:ea typeface="Times New Roman" panose="02020603050405020304" pitchFamily="18" charset="0"/>
              </a:rPr>
              <a:t> – система </a:t>
            </a:r>
            <a:r>
              <a:rPr lang="uk-UA" sz="1400" dirty="0" err="1">
                <a:latin typeface="Times New Roman" panose="02020603050405020304" pitchFamily="18" charset="0"/>
                <a:ea typeface="Times New Roman" panose="02020603050405020304" pitchFamily="18" charset="0"/>
              </a:rPr>
              <a:t>дугогасіння</a:t>
            </a:r>
            <a:r>
              <a:rPr lang="uk-UA" sz="1400" dirty="0">
                <a:latin typeface="Times New Roman" panose="02020603050405020304" pitchFamily="18" charset="0"/>
                <a:ea typeface="Times New Roman" panose="02020603050405020304" pitchFamily="18" charset="0"/>
              </a:rPr>
              <a:t>, </a:t>
            </a:r>
            <a:r>
              <a:rPr lang="uk-UA" sz="1400" i="1" dirty="0">
                <a:latin typeface="Times New Roman" panose="02020603050405020304" pitchFamily="18" charset="0"/>
                <a:ea typeface="Times New Roman" panose="02020603050405020304" pitchFamily="18" charset="0"/>
              </a:rPr>
              <a:t>11</a:t>
            </a:r>
            <a:r>
              <a:rPr lang="uk-UA" sz="1400" dirty="0">
                <a:latin typeface="Times New Roman" panose="02020603050405020304" pitchFamily="18" charset="0"/>
                <a:ea typeface="Times New Roman" panose="02020603050405020304" pitchFamily="18" charset="0"/>
              </a:rPr>
              <a:t> – запобіжна діафрагма, </a:t>
            </a:r>
            <a:r>
              <a:rPr lang="uk-UA" sz="1400" i="1" dirty="0">
                <a:latin typeface="Times New Roman" panose="02020603050405020304" pitchFamily="18" charset="0"/>
                <a:ea typeface="Times New Roman" panose="02020603050405020304" pitchFamily="18" charset="0"/>
              </a:rPr>
              <a:t>12</a:t>
            </a:r>
            <a:r>
              <a:rPr lang="uk-UA" sz="1400" dirty="0">
                <a:latin typeface="Times New Roman" panose="02020603050405020304" pitchFamily="18" charset="0"/>
                <a:ea typeface="Times New Roman" panose="02020603050405020304" pitchFamily="18" charset="0"/>
              </a:rPr>
              <a:t> – </a:t>
            </a:r>
            <a:r>
              <a:rPr lang="uk-UA" sz="1400" dirty="0" err="1">
                <a:latin typeface="Times New Roman" panose="02020603050405020304" pitchFamily="18" charset="0"/>
                <a:ea typeface="Times New Roman" panose="02020603050405020304" pitchFamily="18" charset="0"/>
              </a:rPr>
              <a:t>герметизувальне</a:t>
            </a:r>
            <a:r>
              <a:rPr lang="uk-UA" sz="1400" dirty="0">
                <a:latin typeface="Times New Roman" panose="02020603050405020304" pitchFamily="18" charset="0"/>
                <a:ea typeface="Times New Roman" panose="02020603050405020304" pitchFamily="18" charset="0"/>
              </a:rPr>
              <a:t> ущільнення </a:t>
            </a:r>
            <a:r>
              <a:rPr lang="uk-UA" sz="1400" dirty="0" err="1">
                <a:latin typeface="Times New Roman" panose="02020603050405020304" pitchFamily="18" charset="0"/>
                <a:ea typeface="Times New Roman" panose="02020603050405020304" pitchFamily="18" charset="0"/>
              </a:rPr>
              <a:t>вала</a:t>
            </a:r>
            <a:r>
              <a:rPr lang="uk-UA" sz="1400" dirty="0">
                <a:latin typeface="Times New Roman" panose="02020603050405020304" pitchFamily="18" charset="0"/>
                <a:ea typeface="Times New Roman" panose="02020603050405020304" pitchFamily="18" charset="0"/>
              </a:rPr>
              <a:t>.</a:t>
            </a:r>
            <a:endParaRPr lang="uk-UA" sz="1200" dirty="0">
              <a:latin typeface="Times New Roman" panose="02020603050405020304" pitchFamily="18" charset="0"/>
              <a:ea typeface="Times New Roman" panose="02020603050405020304" pitchFamily="18" charset="0"/>
            </a:endParaRPr>
          </a:p>
        </p:txBody>
      </p:sp>
      <p:sp>
        <p:nvSpPr>
          <p:cNvPr id="5" name="Прямоугольник 4">
            <a:extLst>
              <a:ext uri="{FF2B5EF4-FFF2-40B4-BE49-F238E27FC236}">
                <a16:creationId xmlns:a16="http://schemas.microsoft.com/office/drawing/2014/main" id="{0F74DCF1-66E8-4E37-ACF0-4499F7727D6F}"/>
              </a:ext>
            </a:extLst>
          </p:cNvPr>
          <p:cNvSpPr/>
          <p:nvPr/>
        </p:nvSpPr>
        <p:spPr>
          <a:xfrm>
            <a:off x="396702" y="3864709"/>
            <a:ext cx="11597640" cy="2677656"/>
          </a:xfrm>
          <a:prstGeom prst="rect">
            <a:avLst/>
          </a:prstGeom>
        </p:spPr>
        <p:txBody>
          <a:bodyPr wrap="square">
            <a:spAutoFit/>
          </a:bodyPr>
          <a:lstStyle/>
          <a:p>
            <a:pPr indent="288290" algn="just">
              <a:spcAft>
                <a:spcPts val="0"/>
              </a:spcAft>
            </a:pPr>
            <a:r>
              <a:rPr lang="ru-RU" sz="2400" dirty="0" err="1">
                <a:latin typeface="Times New Roman" panose="02020603050405020304" pitchFamily="18" charset="0"/>
                <a:ea typeface="Times New Roman" panose="02020603050405020304" pitchFamily="18" charset="0"/>
              </a:rPr>
              <a:t>Всі</a:t>
            </a:r>
            <a:r>
              <a:rPr lang="ru-RU" sz="2400" dirty="0">
                <a:latin typeface="Times New Roman" panose="02020603050405020304" pitchFamily="18" charset="0"/>
                <a:ea typeface="Times New Roman" panose="02020603050405020304" pitchFamily="18" charset="0"/>
              </a:rPr>
              <a:t> три </a:t>
            </a:r>
            <a:r>
              <a:rPr lang="ru-RU" sz="2400" dirty="0" err="1">
                <a:latin typeface="Times New Roman" panose="02020603050405020304" pitchFamily="18" charset="0"/>
                <a:ea typeface="Times New Roman" panose="02020603050405020304" pitchFamily="18" charset="0"/>
              </a:rPr>
              <a:t>полюси</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вимикача</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монтуються</a:t>
            </a:r>
            <a:r>
              <a:rPr lang="ru-RU" sz="2400" dirty="0">
                <a:latin typeface="Times New Roman" panose="02020603050405020304" pitchFamily="18" charset="0"/>
                <a:ea typeface="Times New Roman" panose="02020603050405020304" pitchFamily="18" charset="0"/>
              </a:rPr>
              <a:t> в горизонтальному </a:t>
            </a:r>
            <a:r>
              <a:rPr lang="ru-RU" sz="2400" dirty="0" err="1">
                <a:latin typeface="Times New Roman" panose="02020603050405020304" pitchFamily="18" charset="0"/>
                <a:ea typeface="Times New Roman" panose="02020603050405020304" pitchFamily="18" charset="0"/>
              </a:rPr>
              <a:t>положенні</a:t>
            </a:r>
            <a:r>
              <a:rPr lang="ru-RU" sz="2400" dirty="0">
                <a:latin typeface="Times New Roman" panose="02020603050405020304" pitchFamily="18" charset="0"/>
                <a:ea typeface="Times New Roman" panose="02020603050405020304" pitchFamily="18" charset="0"/>
              </a:rPr>
              <a:t> та </a:t>
            </a:r>
            <a:r>
              <a:rPr lang="ru-RU" sz="2400" dirty="0" err="1">
                <a:latin typeface="Times New Roman" panose="02020603050405020304" pitchFamily="18" charset="0"/>
                <a:ea typeface="Times New Roman" panose="02020603050405020304" pitchFamily="18" charset="0"/>
              </a:rPr>
              <a:t>закріпляються</a:t>
            </a:r>
            <a:r>
              <a:rPr lang="ru-RU" sz="2400" dirty="0">
                <a:latin typeface="Times New Roman" panose="02020603050405020304" pitchFamily="18" charset="0"/>
                <a:ea typeface="Times New Roman" panose="02020603050405020304" pitchFamily="18" charset="0"/>
              </a:rPr>
              <a:t> на </a:t>
            </a:r>
            <a:r>
              <a:rPr lang="ru-RU" sz="2400" dirty="0" err="1">
                <a:latin typeface="Times New Roman" panose="02020603050405020304" pitchFamily="18" charset="0"/>
                <a:ea typeface="Times New Roman" panose="02020603050405020304" pitchFamily="18" charset="0"/>
              </a:rPr>
              <a:t>загальному</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цоколі</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всередині</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якого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розташовується</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пневматичний</a:t>
            </a:r>
            <a:r>
              <a:rPr lang="ru-RU" sz="2400" dirty="0">
                <a:latin typeface="Times New Roman" panose="02020603050405020304" pitchFamily="18" charset="0"/>
                <a:ea typeface="Times New Roman" panose="02020603050405020304" pitchFamily="18" charset="0"/>
              </a:rPr>
              <a:t> привод разом з автономною </a:t>
            </a:r>
            <a:r>
              <a:rPr lang="ru-RU" sz="2400" dirty="0" err="1">
                <a:latin typeface="Times New Roman" panose="02020603050405020304" pitchFamily="18" charset="0"/>
                <a:ea typeface="Times New Roman" panose="02020603050405020304" pitchFamily="18" charset="0"/>
              </a:rPr>
              <a:t>компресорною</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установкою</a:t>
            </a:r>
            <a:r>
              <a:rPr lang="ru-RU" sz="2400" dirty="0">
                <a:latin typeface="Times New Roman" panose="02020603050405020304" pitchFamily="18" charset="0"/>
                <a:ea typeface="Times New Roman" panose="02020603050405020304" pitchFamily="18" charset="0"/>
              </a:rPr>
              <a:t> і контрольно-</a:t>
            </a:r>
            <a:r>
              <a:rPr lang="ru-RU" sz="2400" dirty="0" err="1">
                <a:latin typeface="Times New Roman" panose="02020603050405020304" pitchFamily="18" charset="0"/>
                <a:ea typeface="Times New Roman" panose="02020603050405020304" pitchFamily="18" charset="0"/>
              </a:rPr>
              <a:t>вимірювальною</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апаратурою</a:t>
            </a:r>
            <a:r>
              <a:rPr lang="ru-RU" sz="2400" dirty="0">
                <a:latin typeface="Times New Roman" panose="02020603050405020304" pitchFamily="18" charset="0"/>
                <a:ea typeface="Times New Roman" panose="02020603050405020304" pitchFamily="18" charset="0"/>
              </a:rPr>
              <a:t>. </a:t>
            </a:r>
          </a:p>
          <a:p>
            <a:pPr indent="288290" algn="just">
              <a:spcAft>
                <a:spcPts val="0"/>
              </a:spcAft>
            </a:pPr>
            <a:r>
              <a:rPr lang="ru-RU" sz="2400" dirty="0" err="1">
                <a:latin typeface="Times New Roman" panose="02020603050405020304" pitchFamily="18" charset="0"/>
                <a:ea typeface="Times New Roman" panose="02020603050405020304" pitchFamily="18" charset="0"/>
              </a:rPr>
              <a:t>Модульна</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побудова</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конструкції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створює</a:t>
            </a:r>
            <a:r>
              <a:rPr lang="ru-RU" sz="2400" dirty="0">
                <a:latin typeface="Times New Roman" panose="02020603050405020304" pitchFamily="18" charset="0"/>
                <a:ea typeface="Times New Roman" panose="02020603050405020304" pitchFamily="18" charset="0"/>
              </a:rPr>
              <a:t> основу для </a:t>
            </a:r>
            <a:r>
              <a:rPr lang="ru-RU" sz="2400" dirty="0" err="1">
                <a:latin typeface="Times New Roman" panose="02020603050405020304" pitchFamily="18" charset="0"/>
                <a:ea typeface="Times New Roman" panose="02020603050405020304" pitchFamily="18" charset="0"/>
              </a:rPr>
              <a:t>розвитку</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серії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елегазових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вимикачів</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автокомпресійного</a:t>
            </a:r>
            <a:r>
              <a:rPr lang="ru-RU" sz="2400" dirty="0">
                <a:latin typeface="Times New Roman" panose="02020603050405020304" pitchFamily="18" charset="0"/>
                <a:ea typeface="Times New Roman" panose="02020603050405020304" pitchFamily="18" charset="0"/>
              </a:rPr>
              <a:t> типу </a:t>
            </a:r>
            <a:r>
              <a:rPr lang="ru-RU" sz="2400" dirty="0" err="1">
                <a:latin typeface="Times New Roman" panose="02020603050405020304" pitchFamily="18" charset="0"/>
                <a:ea typeface="Times New Roman" panose="02020603050405020304" pitchFamily="18" charset="0"/>
              </a:rPr>
              <a:t>найвищі</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класи</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напруг</a:t>
            </a:r>
            <a:r>
              <a:rPr lang="ru-RU" sz="2400" dirty="0">
                <a:latin typeface="Times New Roman" panose="02020603050405020304" pitchFamily="18" charset="0"/>
                <a:ea typeface="Times New Roman" panose="02020603050405020304" pitchFamily="18" charset="0"/>
              </a:rPr>
              <a:t>, до 765 </a:t>
            </a:r>
            <a:r>
              <a:rPr lang="ru-RU" sz="2400" dirty="0" err="1">
                <a:latin typeface="Times New Roman" panose="02020603050405020304" pitchFamily="18" charset="0"/>
                <a:ea typeface="Times New Roman" panose="02020603050405020304" pitchFamily="18" charset="0"/>
              </a:rPr>
              <a:t>кВ</a:t>
            </a:r>
            <a:r>
              <a:rPr lang="ru-RU" sz="2400" dirty="0">
                <a:latin typeface="Times New Roman" panose="02020603050405020304" pitchFamily="18" charset="0"/>
                <a:ea typeface="Times New Roman" panose="02020603050405020304" pitchFamily="18" charset="0"/>
              </a:rPr>
              <a:t>, а </a:t>
            </a:r>
            <a:r>
              <a:rPr lang="ru-RU" sz="2400" dirty="0" err="1">
                <a:latin typeface="Times New Roman" panose="02020603050405020304" pitchFamily="18" charset="0"/>
                <a:ea typeface="Times New Roman" panose="02020603050405020304" pitchFamily="18" charset="0"/>
              </a:rPr>
              <a:t>можливо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навіть</a:t>
            </a:r>
            <a:r>
              <a:rPr lang="ru-RU" sz="2400" dirty="0">
                <a:latin typeface="Times New Roman" panose="02020603050405020304" pitchFamily="18" charset="0"/>
                <a:ea typeface="Times New Roman" panose="02020603050405020304" pitchFamily="18" charset="0"/>
              </a:rPr>
              <a:t> і на </a:t>
            </a:r>
            <a:r>
              <a:rPr lang="ru-RU" sz="2400" dirty="0" err="1">
                <a:latin typeface="Times New Roman" panose="02020603050405020304" pitchFamily="18" charset="0"/>
                <a:ea typeface="Times New Roman" panose="02020603050405020304" pitchFamily="18" charset="0"/>
              </a:rPr>
              <a:t>ультрависокі</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напруги</a:t>
            </a:r>
            <a:r>
              <a:rPr lang="ru-RU" sz="2400" dirty="0">
                <a:latin typeface="Times New Roman" panose="02020603050405020304" pitchFamily="18" charset="0"/>
                <a:ea typeface="Times New Roman" panose="02020603050405020304" pitchFamily="18" charset="0"/>
              </a:rPr>
              <a:t>, до 1150 </a:t>
            </a:r>
            <a:r>
              <a:rPr lang="ru-RU" sz="2400" dirty="0" err="1">
                <a:latin typeface="Times New Roman" panose="02020603050405020304" pitchFamily="18" charset="0"/>
                <a:ea typeface="Times New Roman" panose="02020603050405020304" pitchFamily="18" charset="0"/>
              </a:rPr>
              <a:t>кВ.</a:t>
            </a:r>
            <a:r>
              <a:rPr lang="ru-RU" sz="2400" dirty="0">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532290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9CBC784C-2C3F-4134-B7DF-7317BBB15D37}"/>
              </a:ext>
            </a:extLst>
          </p:cNvPr>
          <p:cNvSpPr/>
          <p:nvPr/>
        </p:nvSpPr>
        <p:spPr>
          <a:xfrm>
            <a:off x="403860" y="776079"/>
            <a:ext cx="11605260" cy="5632311"/>
          </a:xfrm>
          <a:prstGeom prst="rect">
            <a:avLst/>
          </a:prstGeom>
        </p:spPr>
        <p:txBody>
          <a:bodyPr wrap="square">
            <a:spAutoFit/>
          </a:bodyPr>
          <a:lstStyle/>
          <a:p>
            <a:pPr indent="288290" algn="just">
              <a:spcAft>
                <a:spcPts val="0"/>
              </a:spcAft>
            </a:pPr>
            <a:r>
              <a:rPr lang="ru-RU" sz="2400" dirty="0" err="1">
                <a:latin typeface="Times New Roman" panose="02020603050405020304" pitchFamily="18" charset="0"/>
                <a:ea typeface="Times New Roman" panose="02020603050405020304" pitchFamily="18" charset="0"/>
              </a:rPr>
              <a:t>Досить</a:t>
            </a:r>
            <a:r>
              <a:rPr lang="ru-RU" sz="2400" dirty="0">
                <a:latin typeface="Times New Roman" panose="02020603050405020304" pitchFamily="18" charset="0"/>
                <a:ea typeface="Times New Roman" panose="02020603050405020304" pitchFamily="18" charset="0"/>
              </a:rPr>
              <a:t> великою </a:t>
            </a:r>
            <a:r>
              <a:rPr lang="ru-RU" sz="2400" dirty="0" err="1">
                <a:latin typeface="Times New Roman" panose="02020603050405020304" pitchFamily="18" charset="0"/>
                <a:ea typeface="Times New Roman" panose="02020603050405020304" pitchFamily="18" charset="0"/>
              </a:rPr>
              <a:t>перевагою</a:t>
            </a:r>
            <a:r>
              <a:rPr lang="ru-RU" sz="2400" dirty="0">
                <a:latin typeface="Times New Roman" panose="02020603050405020304" pitchFamily="18" charset="0"/>
                <a:ea typeface="Times New Roman" panose="02020603050405020304" pitchFamily="18" charset="0"/>
              </a:rPr>
              <a:t> таких </a:t>
            </a:r>
            <a:r>
              <a:rPr lang="ru-RU" sz="2400" dirty="0" err="1">
                <a:latin typeface="Times New Roman" panose="02020603050405020304" pitchFamily="18" charset="0"/>
                <a:ea typeface="Times New Roman" panose="02020603050405020304" pitchFamily="18" charset="0"/>
              </a:rPr>
              <a:t>вимикачів</a:t>
            </a:r>
            <a:r>
              <a:rPr lang="ru-RU" sz="2400" dirty="0">
                <a:latin typeface="Times New Roman" panose="02020603050405020304" pitchFamily="18" charset="0"/>
                <a:ea typeface="Times New Roman" panose="02020603050405020304" pitchFamily="18" charset="0"/>
              </a:rPr>
              <a:t> є </a:t>
            </a:r>
            <a:r>
              <a:rPr lang="ru-RU" sz="2400" dirty="0" err="1">
                <a:latin typeface="Times New Roman" panose="02020603050405020304" pitchFamily="18" charset="0"/>
                <a:ea typeface="Times New Roman" panose="02020603050405020304" pitchFamily="18" charset="0"/>
              </a:rPr>
              <a:t>відсутність</a:t>
            </a:r>
            <a:r>
              <a:rPr lang="ru-RU" sz="2400" dirty="0">
                <a:latin typeface="Times New Roman" panose="02020603050405020304" pitchFamily="18" charset="0"/>
                <a:ea typeface="Times New Roman" panose="02020603050405020304" pitchFamily="18" charset="0"/>
              </a:rPr>
              <a:t> на них </a:t>
            </a:r>
            <a:r>
              <a:rPr lang="ru-RU" sz="2400" dirty="0" err="1">
                <a:latin typeface="Times New Roman" panose="02020603050405020304" pitchFamily="18" charset="0"/>
                <a:ea typeface="Times New Roman" panose="02020603050405020304" pitchFamily="18" charset="0"/>
              </a:rPr>
              <a:t>складної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системи</a:t>
            </a:r>
            <a:r>
              <a:rPr lang="ru-RU" sz="2400" dirty="0">
                <a:latin typeface="Times New Roman" panose="02020603050405020304" pitchFamily="18" charset="0"/>
                <a:ea typeface="Times New Roman" panose="02020603050405020304" pitchFamily="18" charset="0"/>
              </a:rPr>
              <a:t> газового </a:t>
            </a:r>
            <a:r>
              <a:rPr lang="ru-RU" sz="2400" dirty="0" err="1">
                <a:latin typeface="Times New Roman" panose="02020603050405020304" pitchFamily="18" charset="0"/>
                <a:ea typeface="Times New Roman" panose="02020603050405020304" pitchFamily="18" charset="0"/>
              </a:rPr>
              <a:t>господарства</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високого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тиску</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що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необхідно</a:t>
            </a:r>
            <a:r>
              <a:rPr lang="ru-RU" sz="2400" dirty="0">
                <a:latin typeface="Times New Roman" panose="02020603050405020304" pitchFamily="18" charset="0"/>
                <a:ea typeface="Times New Roman" panose="02020603050405020304" pitchFamily="18" charset="0"/>
              </a:rPr>
              <a:t> на </a:t>
            </a:r>
            <a:r>
              <a:rPr lang="ru-RU" sz="2400" dirty="0" err="1">
                <a:latin typeface="Times New Roman" panose="02020603050405020304" pitchFamily="18" charset="0"/>
                <a:ea typeface="Times New Roman" panose="02020603050405020304" pitchFamily="18" charset="0"/>
              </a:rPr>
              <a:t>елегазових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вимикачах</a:t>
            </a:r>
            <a:r>
              <a:rPr lang="ru-RU" sz="2400" dirty="0">
                <a:latin typeface="Times New Roman" panose="02020603050405020304" pitchFamily="18" charset="0"/>
                <a:ea typeface="Times New Roman" panose="02020603050405020304" pitchFamily="18" charset="0"/>
              </a:rPr>
              <a:t> з </a:t>
            </a:r>
            <a:r>
              <a:rPr lang="ru-RU" sz="2400" dirty="0" err="1">
                <a:latin typeface="Times New Roman" panose="02020603050405020304" pitchFamily="18" charset="0"/>
                <a:ea typeface="Times New Roman" panose="02020603050405020304" pitchFamily="18" charset="0"/>
              </a:rPr>
              <a:t>двома</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рівнями</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тиску</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Одночасно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відпадають</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жорсткі</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вимоги</a:t>
            </a:r>
            <a:r>
              <a:rPr lang="ru-RU" sz="2400" dirty="0">
                <a:latin typeface="Times New Roman" panose="02020603050405020304" pitchFamily="18" charset="0"/>
                <a:ea typeface="Times New Roman" panose="02020603050405020304" pitchFamily="18" charset="0"/>
              </a:rPr>
              <a:t> до </a:t>
            </a:r>
            <a:r>
              <a:rPr lang="ru-RU" sz="2400" dirty="0" err="1">
                <a:latin typeface="Times New Roman" panose="02020603050405020304" pitchFamily="18" charset="0"/>
                <a:ea typeface="Times New Roman" panose="02020603050405020304" pitchFamily="18" charset="0"/>
              </a:rPr>
              <a:t>температури</a:t>
            </a:r>
            <a:r>
              <a:rPr lang="ru-RU" sz="2400" dirty="0">
                <a:latin typeface="Times New Roman" panose="02020603050405020304" pitchFamily="18" charset="0"/>
                <a:ea typeface="Times New Roman" panose="02020603050405020304" pitchFamily="18" charset="0"/>
              </a:rPr>
              <a:t> та </a:t>
            </a:r>
            <a:r>
              <a:rPr lang="ru-RU" sz="2400" dirty="0" err="1">
                <a:latin typeface="Times New Roman" panose="02020603050405020304" pitchFamily="18" charset="0"/>
                <a:ea typeface="Times New Roman" panose="02020603050405020304" pitchFamily="18" charset="0"/>
              </a:rPr>
              <a:t>міри</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осушення</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стислого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елегазу</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незалежності</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від</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зовнішніх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атмосферних</a:t>
            </a:r>
            <a:r>
              <a:rPr lang="ru-RU" sz="2400" dirty="0">
                <a:latin typeface="Times New Roman" panose="02020603050405020304" pitchFamily="18" charset="0"/>
                <a:ea typeface="Times New Roman" panose="02020603050405020304" pitchFamily="18" charset="0"/>
              </a:rPr>
              <a:t> умов, тому </a:t>
            </a:r>
            <a:r>
              <a:rPr lang="ru-RU" sz="2400" dirty="0" err="1">
                <a:latin typeface="Times New Roman" panose="02020603050405020304" pitchFamily="18" charset="0"/>
                <a:ea typeface="Times New Roman" panose="02020603050405020304" pitchFamily="18" charset="0"/>
              </a:rPr>
              <a:t>що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елегаз</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який</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знаходиться</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під</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абсолютним</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тиском</a:t>
            </a:r>
            <a:r>
              <a:rPr lang="ru-RU" sz="2400" dirty="0">
                <a:latin typeface="Times New Roman" panose="02020603050405020304" pitchFamily="18" charset="0"/>
                <a:ea typeface="Times New Roman" panose="02020603050405020304" pitchFamily="18" charset="0"/>
              </a:rPr>
              <a:t> 0,5 МПа </a:t>
            </a:r>
            <a:r>
              <a:rPr lang="ru-RU" sz="2400" dirty="0" err="1">
                <a:latin typeface="Times New Roman" panose="02020603050405020304" pitchFamily="18" charset="0"/>
                <a:ea typeface="Times New Roman" panose="02020603050405020304" pitchFamily="18" charset="0"/>
              </a:rPr>
              <a:t>здатен</a:t>
            </a:r>
            <a:r>
              <a:rPr lang="ru-RU" sz="2400" dirty="0">
                <a:latin typeface="Times New Roman" panose="02020603050405020304" pitchFamily="18" charset="0"/>
                <a:ea typeface="Times New Roman" panose="02020603050405020304" pitchFamily="18" charset="0"/>
              </a:rPr>
              <a:t> перенести </a:t>
            </a:r>
            <a:r>
              <a:rPr lang="ru-RU" sz="2400" dirty="0" err="1">
                <a:latin typeface="Times New Roman" panose="02020603050405020304" pitchFamily="18" charset="0"/>
                <a:ea typeface="Times New Roman" panose="02020603050405020304" pitchFamily="18" charset="0"/>
              </a:rPr>
              <a:t>значні</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зниження</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температури</a:t>
            </a:r>
            <a:r>
              <a:rPr lang="ru-RU" sz="2400" dirty="0">
                <a:latin typeface="Times New Roman" panose="02020603050405020304" pitchFamily="18" charset="0"/>
                <a:ea typeface="Times New Roman" panose="02020603050405020304" pitchFamily="18" charset="0"/>
              </a:rPr>
              <a:t>, аж до -30 °С. </a:t>
            </a:r>
            <a:r>
              <a:rPr lang="ru-RU" sz="2400" dirty="0" err="1">
                <a:latin typeface="Times New Roman" panose="02020603050405020304" pitchFamily="18" charset="0"/>
                <a:ea typeface="Times New Roman" panose="02020603050405020304" pitchFamily="18" charset="0"/>
              </a:rPr>
              <a:t>Одночасно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відпадає</a:t>
            </a:r>
            <a:r>
              <a:rPr lang="ru-RU" sz="2400" dirty="0">
                <a:latin typeface="Times New Roman" panose="02020603050405020304" pitchFamily="18" charset="0"/>
                <a:ea typeface="Times New Roman" panose="02020603050405020304" pitchFamily="18" charset="0"/>
              </a:rPr>
              <a:t> потреба в </a:t>
            </a:r>
            <a:r>
              <a:rPr lang="ru-RU" sz="2400" dirty="0" err="1">
                <a:latin typeface="Times New Roman" panose="02020603050405020304" pitchFamily="18" charset="0"/>
                <a:ea typeface="Times New Roman" panose="02020603050405020304" pitchFamily="18" charset="0"/>
              </a:rPr>
              <a:t>оснащенні</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вимикача</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спеціальними</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підігрівачами</a:t>
            </a:r>
            <a:r>
              <a:rPr lang="ru-RU" sz="2400" dirty="0">
                <a:latin typeface="Times New Roman" panose="02020603050405020304" pitchFamily="18" charset="0"/>
                <a:ea typeface="Times New Roman" panose="02020603050405020304" pitchFamily="18" charset="0"/>
              </a:rPr>
              <a:t> та </a:t>
            </a:r>
            <a:r>
              <a:rPr lang="ru-RU" sz="2400" dirty="0" err="1">
                <a:latin typeface="Times New Roman" panose="02020603050405020304" pitchFamily="18" charset="0"/>
                <a:ea typeface="Times New Roman" panose="02020603050405020304" pitchFamily="18" charset="0"/>
              </a:rPr>
              <a:t>автоматичними</a:t>
            </a:r>
            <a:r>
              <a:rPr lang="ru-RU" sz="2400" dirty="0">
                <a:latin typeface="Times New Roman" panose="02020603050405020304" pitchFamily="18" charset="0"/>
                <a:ea typeface="Times New Roman" panose="02020603050405020304" pitchFamily="18" charset="0"/>
              </a:rPr>
              <a:t> терморегуляторами. </a:t>
            </a:r>
          </a:p>
          <a:p>
            <a:pPr indent="288290" algn="just">
              <a:spcAft>
                <a:spcPts val="0"/>
              </a:spcAft>
            </a:pPr>
            <a:r>
              <a:rPr lang="uk-UA" sz="2400" dirty="0">
                <a:latin typeface="Times New Roman" panose="02020603050405020304" pitchFamily="18" charset="0"/>
                <a:ea typeface="Times New Roman" panose="02020603050405020304" pitchFamily="18" charset="0"/>
              </a:rPr>
              <a:t>Певний час в конструкціях вимикачів застосовувались пневматичні приводи, які практично повністю витіснили електромагнітні завдяки більш високим швидкостям оперування при високих енергетичних зусиллях виконавчих механізмів вимикача. Крім того, для успішної роботи пневматичних систем керування не потрібно встановлювати на підстанціях потужні акумуляторні батареї. Для цих приводів потрібна тільки система компресорного господарства, що забезпечує подачу до приводів сухого та чистого стислого повітря під помірним тиском 1,2 – 2 МПа. </a:t>
            </a:r>
          </a:p>
          <a:p>
            <a:pPr indent="288290" algn="just">
              <a:spcAft>
                <a:spcPts val="0"/>
              </a:spcAft>
            </a:pPr>
            <a:endParaRPr lang="ru-RU"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62035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5F76BBBE-2FCF-4C03-89F7-B12A2DD96CDD}"/>
              </a:ext>
            </a:extLst>
          </p:cNvPr>
          <p:cNvSpPr/>
          <p:nvPr/>
        </p:nvSpPr>
        <p:spPr>
          <a:xfrm>
            <a:off x="5410200" y="99983"/>
            <a:ext cx="6576060" cy="6186309"/>
          </a:xfrm>
          <a:prstGeom prst="rect">
            <a:avLst/>
          </a:prstGeom>
        </p:spPr>
        <p:txBody>
          <a:bodyPr wrap="square">
            <a:spAutoFit/>
          </a:bodyPr>
          <a:lstStyle/>
          <a:p>
            <a:pPr indent="288290" algn="just">
              <a:spcAft>
                <a:spcPts val="0"/>
              </a:spcAft>
            </a:pPr>
            <a:r>
              <a:rPr lang="ru-RU" dirty="0" err="1">
                <a:latin typeface="Times New Roman" panose="02020603050405020304" pitchFamily="18" charset="0"/>
                <a:ea typeface="Times New Roman" panose="02020603050405020304" pitchFamily="18" charset="0"/>
              </a:rPr>
              <a:t>Останнім</a:t>
            </a:r>
            <a:r>
              <a:rPr lang="ru-RU" dirty="0">
                <a:latin typeface="Times New Roman" panose="02020603050405020304" pitchFamily="18" charset="0"/>
                <a:ea typeface="Times New Roman" panose="02020603050405020304" pitchFamily="18" charset="0"/>
              </a:rPr>
              <a:t> часом, в </a:t>
            </a:r>
            <a:r>
              <a:rPr lang="ru-RU" dirty="0" err="1">
                <a:latin typeface="Times New Roman" panose="02020603050405020304" pitchFamily="18" charset="0"/>
                <a:ea typeface="Times New Roman" panose="02020603050405020304" pitchFamily="18" charset="0"/>
              </a:rPr>
              <a:t>сучасних</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конструкціях</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елегазових</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вимикачів</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перевагу</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віддають</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пружинним</a:t>
            </a:r>
            <a:r>
              <a:rPr lang="ru-RU" dirty="0">
                <a:latin typeface="Times New Roman" panose="02020603050405020304" pitchFamily="18" charset="0"/>
                <a:ea typeface="Times New Roman" panose="02020603050405020304" pitchFamily="18" charset="0"/>
              </a:rPr>
              <a:t> приводам, </a:t>
            </a:r>
            <a:r>
              <a:rPr lang="ru-RU" dirty="0" err="1">
                <a:latin typeface="Times New Roman" panose="02020603050405020304" pitchFamily="18" charset="0"/>
                <a:ea typeface="Times New Roman" panose="02020603050405020304" pitchFamily="18" charset="0"/>
              </a:rPr>
              <a:t>оскільки</a:t>
            </a:r>
            <a:r>
              <a:rPr lang="ru-RU" dirty="0">
                <a:latin typeface="Times New Roman" panose="02020603050405020304" pitchFamily="18" charset="0"/>
                <a:ea typeface="Times New Roman" panose="02020603050405020304" pitchFamily="18" charset="0"/>
              </a:rPr>
              <a:t> вони </a:t>
            </a:r>
            <a:r>
              <a:rPr lang="ru-RU" dirty="0" err="1">
                <a:latin typeface="Times New Roman" panose="02020603050405020304" pitchFamily="18" charset="0"/>
                <a:ea typeface="Times New Roman" panose="02020603050405020304" pitchFamily="18" charset="0"/>
              </a:rPr>
              <a:t>взагалі</a:t>
            </a:r>
            <a:r>
              <a:rPr lang="ru-RU" dirty="0">
                <a:latin typeface="Times New Roman" panose="02020603050405020304" pitchFamily="18" charset="0"/>
                <a:ea typeface="Times New Roman" panose="02020603050405020304" pitchFamily="18" charset="0"/>
              </a:rPr>
              <a:t> не </a:t>
            </a:r>
            <a:r>
              <a:rPr lang="ru-RU" dirty="0" err="1">
                <a:latin typeface="Times New Roman" panose="02020603050405020304" pitchFamily="18" charset="0"/>
                <a:ea typeface="Times New Roman" panose="02020603050405020304" pitchFamily="18" charset="0"/>
              </a:rPr>
              <a:t>потребують</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значних</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додаткових</a:t>
            </a:r>
            <a:r>
              <a:rPr lang="ru-RU" dirty="0">
                <a:latin typeface="Times New Roman" panose="02020603050405020304" pitchFamily="18" charset="0"/>
                <a:ea typeface="Times New Roman" panose="02020603050405020304" pitchFamily="18" charset="0"/>
              </a:rPr>
              <a:t> затрат на </a:t>
            </a:r>
            <a:r>
              <a:rPr lang="ru-RU" dirty="0" err="1">
                <a:latin typeface="Times New Roman" panose="02020603050405020304" pitchFamily="18" charset="0"/>
                <a:ea typeface="Times New Roman" panose="02020603050405020304" pitchFamily="18" charset="0"/>
              </a:rPr>
              <a:t>компресорні</a:t>
            </a:r>
            <a:r>
              <a:rPr lang="ru-RU" dirty="0">
                <a:latin typeface="Times New Roman" panose="02020603050405020304" pitchFamily="18" charset="0"/>
                <a:ea typeface="Times New Roman" panose="02020603050405020304" pitchFamily="18" charset="0"/>
              </a:rPr>
              <a:t> установки та </a:t>
            </a:r>
            <a:r>
              <a:rPr lang="ru-RU" dirty="0" err="1">
                <a:latin typeface="Times New Roman" panose="02020603050405020304" pitchFamily="18" charset="0"/>
                <a:ea typeface="Times New Roman" panose="02020603050405020304" pitchFamily="18" charset="0"/>
              </a:rPr>
              <a:t>їх</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обслуговування</a:t>
            </a:r>
            <a:r>
              <a:rPr lang="ru-RU" dirty="0">
                <a:latin typeface="Times New Roman" panose="02020603050405020304" pitchFamily="18" charset="0"/>
                <a:ea typeface="Times New Roman" panose="02020603050405020304" pitchFamily="18" charset="0"/>
              </a:rPr>
              <a:t>. </a:t>
            </a:r>
          </a:p>
          <a:p>
            <a:pPr indent="288290" algn="just">
              <a:spcAft>
                <a:spcPts val="0"/>
              </a:spcAft>
            </a:pPr>
            <a:r>
              <a:rPr lang="ru-RU" dirty="0">
                <a:latin typeface="Times New Roman" panose="02020603050405020304" pitchFamily="18" charset="0"/>
                <a:ea typeface="Times New Roman" panose="02020603050405020304" pitchFamily="18" charset="0"/>
              </a:rPr>
              <a:t>Рис. 6 </a:t>
            </a:r>
            <a:r>
              <a:rPr lang="ru-RU" dirty="0" err="1">
                <a:latin typeface="Times New Roman" panose="02020603050405020304" pitchFamily="18" charset="0"/>
                <a:ea typeface="Times New Roman" panose="02020603050405020304" pitchFamily="18" charset="0"/>
              </a:rPr>
              <a:t>ілюструє</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автокомпресійний</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дугогасний</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пристрій</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елегазового</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вимикача</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здатного</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комутувати</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струми</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вимкнення</a:t>
            </a:r>
            <a:r>
              <a:rPr lang="ru-RU" dirty="0">
                <a:latin typeface="Times New Roman" panose="02020603050405020304" pitchFamily="18" charset="0"/>
                <a:ea typeface="Times New Roman" panose="02020603050405020304" pitchFamily="18" charset="0"/>
              </a:rPr>
              <a:t> до 70 кА при </a:t>
            </a:r>
            <a:r>
              <a:rPr lang="ru-RU" dirty="0" err="1">
                <a:latin typeface="Times New Roman" panose="02020603050405020304" pitchFamily="18" charset="0"/>
                <a:ea typeface="Times New Roman" panose="02020603050405020304" pitchFamily="18" charset="0"/>
              </a:rPr>
              <a:t>напрузі</a:t>
            </a:r>
            <a:r>
              <a:rPr lang="ru-RU" dirty="0">
                <a:latin typeface="Times New Roman" panose="02020603050405020304" pitchFamily="18" charset="0"/>
                <a:ea typeface="Times New Roman" panose="02020603050405020304" pitchFamily="18" charset="0"/>
              </a:rPr>
              <a:t>  145 </a:t>
            </a:r>
            <a:r>
              <a:rPr lang="ru-RU" dirty="0" err="1">
                <a:latin typeface="Times New Roman" panose="02020603050405020304" pitchFamily="18" charset="0"/>
                <a:ea typeface="Times New Roman" panose="02020603050405020304" pitchFamily="18" charset="0"/>
              </a:rPr>
              <a:t>кВ.</a:t>
            </a:r>
            <a:r>
              <a:rPr lang="ru-RU" dirty="0">
                <a:latin typeface="Times New Roman" panose="02020603050405020304" pitchFamily="18" charset="0"/>
                <a:ea typeface="Times New Roman" panose="02020603050405020304" pitchFamily="18" charset="0"/>
              </a:rPr>
              <a:t> </a:t>
            </a:r>
          </a:p>
          <a:p>
            <a:pPr indent="288290" algn="just">
              <a:spcAft>
                <a:spcPts val="0"/>
              </a:spcAft>
            </a:pPr>
            <a:r>
              <a:rPr lang="uk-UA" i="1" dirty="0">
                <a:latin typeface="Times New Roman" panose="02020603050405020304" pitchFamily="18" charset="0"/>
                <a:ea typeface="Times New Roman" panose="02020603050405020304" pitchFamily="18" charset="0"/>
              </a:rPr>
              <a:t>1</a:t>
            </a:r>
            <a:r>
              <a:rPr lang="uk-UA" dirty="0">
                <a:latin typeface="Times New Roman" panose="02020603050405020304" pitchFamily="18" charset="0"/>
                <a:ea typeface="Times New Roman" panose="02020603050405020304" pitchFamily="18" charset="0"/>
              </a:rPr>
              <a:t> – заглушка зі штуцером для заповнення дугогасильного пристрою елегазом, </a:t>
            </a:r>
            <a:r>
              <a:rPr lang="uk-UA" i="1" dirty="0">
                <a:latin typeface="Times New Roman" panose="02020603050405020304" pitchFamily="18" charset="0"/>
                <a:ea typeface="Times New Roman" panose="02020603050405020304" pitchFamily="18" charset="0"/>
              </a:rPr>
              <a:t>2</a:t>
            </a:r>
            <a:r>
              <a:rPr lang="uk-UA" dirty="0">
                <a:latin typeface="Times New Roman" panose="02020603050405020304" pitchFamily="18" charset="0"/>
                <a:ea typeface="Times New Roman" panose="02020603050405020304" pitchFamily="18" charset="0"/>
              </a:rPr>
              <a:t> – вивідні приєднувальні затискачі, </a:t>
            </a:r>
            <a:r>
              <a:rPr lang="uk-UA" i="1" dirty="0">
                <a:latin typeface="Times New Roman" panose="02020603050405020304" pitchFamily="18" charset="0"/>
                <a:ea typeface="Times New Roman" panose="02020603050405020304" pitchFamily="18" charset="0"/>
              </a:rPr>
              <a:t>3</a:t>
            </a:r>
            <a:r>
              <a:rPr lang="uk-UA" dirty="0">
                <a:latin typeface="Times New Roman" panose="02020603050405020304" pitchFamily="18" charset="0"/>
                <a:ea typeface="Times New Roman" panose="02020603050405020304" pitchFamily="18" charset="0"/>
              </a:rPr>
              <a:t> – </a:t>
            </a:r>
            <a:r>
              <a:rPr lang="uk-UA" dirty="0" err="1">
                <a:latin typeface="Times New Roman" panose="02020603050405020304" pitchFamily="18" charset="0"/>
                <a:ea typeface="Times New Roman" panose="02020603050405020304" pitchFamily="18" charset="0"/>
              </a:rPr>
              <a:t>знімаюча</a:t>
            </a:r>
            <a:r>
              <a:rPr lang="uk-UA" dirty="0">
                <a:latin typeface="Times New Roman" panose="02020603050405020304" pitchFamily="18" charset="0"/>
                <a:ea typeface="Times New Roman" panose="02020603050405020304" pitchFamily="18" charset="0"/>
              </a:rPr>
              <a:t> кришка, </a:t>
            </a:r>
            <a:r>
              <a:rPr lang="uk-UA" i="1" dirty="0">
                <a:latin typeface="Times New Roman" panose="02020603050405020304" pitchFamily="18" charset="0"/>
                <a:ea typeface="Times New Roman" panose="02020603050405020304" pitchFamily="18" charset="0"/>
              </a:rPr>
              <a:t>4</a:t>
            </a:r>
            <a:r>
              <a:rPr lang="uk-UA" dirty="0">
                <a:latin typeface="Times New Roman" panose="02020603050405020304" pitchFamily="18" charset="0"/>
                <a:ea typeface="Times New Roman" panose="02020603050405020304" pitchFamily="18" charset="0"/>
              </a:rPr>
              <a:t> – капсула з </a:t>
            </a:r>
            <a:r>
              <a:rPr lang="uk-UA" dirty="0" err="1">
                <a:latin typeface="Times New Roman" panose="02020603050405020304" pitchFamily="18" charset="0"/>
                <a:ea typeface="Times New Roman" panose="02020603050405020304" pitchFamily="18" charset="0"/>
              </a:rPr>
              <a:t>абсорбувального</a:t>
            </a:r>
            <a:r>
              <a:rPr lang="uk-UA" dirty="0">
                <a:latin typeface="Times New Roman" panose="02020603050405020304" pitchFamily="18" charset="0"/>
                <a:ea typeface="Times New Roman" panose="02020603050405020304" pitchFamily="18" charset="0"/>
              </a:rPr>
              <a:t> речовиною, </a:t>
            </a:r>
            <a:r>
              <a:rPr lang="uk-UA" i="1" dirty="0">
                <a:latin typeface="Times New Roman" panose="02020603050405020304" pitchFamily="18" charset="0"/>
                <a:ea typeface="Times New Roman" panose="02020603050405020304" pitchFamily="18" charset="0"/>
              </a:rPr>
              <a:t>5</a:t>
            </a:r>
            <a:r>
              <a:rPr lang="uk-UA" dirty="0">
                <a:latin typeface="Times New Roman" panose="02020603050405020304" pitchFamily="18" charset="0"/>
                <a:ea typeface="Times New Roman" panose="02020603050405020304" pitchFamily="18" charset="0"/>
              </a:rPr>
              <a:t> – верхній ковпак, </a:t>
            </a:r>
            <a:r>
              <a:rPr lang="uk-UA" i="1" dirty="0">
                <a:latin typeface="Times New Roman" panose="02020603050405020304" pitchFamily="18" charset="0"/>
                <a:ea typeface="Times New Roman" panose="02020603050405020304" pitchFamily="18" charset="0"/>
              </a:rPr>
              <a:t>6</a:t>
            </a:r>
            <a:r>
              <a:rPr lang="uk-UA" dirty="0">
                <a:latin typeface="Times New Roman" panose="02020603050405020304" pitchFamily="18" charset="0"/>
                <a:ea typeface="Times New Roman" panose="02020603050405020304" pitchFamily="18" charset="0"/>
              </a:rPr>
              <a:t> – пружини для герметизації конструкції натисненням на фарфорову покришку через кільцеві ущільнення, </a:t>
            </a:r>
            <a:r>
              <a:rPr lang="uk-UA" i="1" dirty="0">
                <a:latin typeface="Times New Roman" panose="02020603050405020304" pitchFamily="18" charset="0"/>
                <a:ea typeface="Times New Roman" panose="02020603050405020304" pitchFamily="18" charset="0"/>
              </a:rPr>
              <a:t>7</a:t>
            </a:r>
            <a:r>
              <a:rPr lang="uk-UA" dirty="0">
                <a:latin typeface="Times New Roman" panose="02020603050405020304" pitchFamily="18" charset="0"/>
                <a:ea typeface="Times New Roman" panose="02020603050405020304" pitchFamily="18" charset="0"/>
              </a:rPr>
              <a:t> – кільцеве ущільнення круглого поперечного перерізу, що забезпечує герметичність, </a:t>
            </a:r>
            <a:r>
              <a:rPr lang="uk-UA" i="1" dirty="0">
                <a:latin typeface="Times New Roman" panose="02020603050405020304" pitchFamily="18" charset="0"/>
                <a:ea typeface="Times New Roman" panose="02020603050405020304" pitchFamily="18" charset="0"/>
              </a:rPr>
              <a:t>8</a:t>
            </a:r>
            <a:r>
              <a:rPr lang="uk-UA" dirty="0">
                <a:latin typeface="Times New Roman" panose="02020603050405020304" pitchFamily="18" charset="0"/>
                <a:ea typeface="Times New Roman" panose="02020603050405020304" pitchFamily="18" charset="0"/>
              </a:rPr>
              <a:t> – захисна фарфорова покришка,</a:t>
            </a:r>
            <a:r>
              <a:rPr lang="uk-UA" i="1" dirty="0">
                <a:latin typeface="Times New Roman" panose="02020603050405020304" pitchFamily="18" charset="0"/>
                <a:ea typeface="Times New Roman" panose="02020603050405020304" pitchFamily="18" charset="0"/>
              </a:rPr>
              <a:t> 9</a:t>
            </a:r>
            <a:r>
              <a:rPr lang="uk-UA" dirty="0">
                <a:latin typeface="Times New Roman" panose="02020603050405020304" pitchFamily="18" charset="0"/>
                <a:ea typeface="Times New Roman" panose="02020603050405020304" pitchFamily="18" charset="0"/>
              </a:rPr>
              <a:t> – захисний ізоляційний циліндр, </a:t>
            </a:r>
            <a:r>
              <a:rPr lang="uk-UA" i="1" dirty="0">
                <a:latin typeface="Times New Roman" panose="02020603050405020304" pitchFamily="18" charset="0"/>
                <a:ea typeface="Times New Roman" panose="02020603050405020304" pitchFamily="18" charset="0"/>
              </a:rPr>
              <a:t>10</a:t>
            </a:r>
            <a:r>
              <a:rPr lang="uk-UA" dirty="0">
                <a:latin typeface="Times New Roman" panose="02020603050405020304" pitchFamily="18" charset="0"/>
                <a:ea typeface="Times New Roman" panose="02020603050405020304" pitchFamily="18" charset="0"/>
              </a:rPr>
              <a:t> – нерухомий контактний стрижень, </a:t>
            </a:r>
            <a:r>
              <a:rPr lang="uk-UA" i="1" dirty="0">
                <a:latin typeface="Times New Roman" panose="02020603050405020304" pitchFamily="18" charset="0"/>
                <a:ea typeface="Times New Roman" panose="02020603050405020304" pitchFamily="18" charset="0"/>
              </a:rPr>
              <a:t>11</a:t>
            </a:r>
            <a:r>
              <a:rPr lang="uk-UA" dirty="0">
                <a:latin typeface="Times New Roman" panose="02020603050405020304" pitchFamily="18" charset="0"/>
                <a:ea typeface="Times New Roman" panose="02020603050405020304" pitchFamily="18" charset="0"/>
              </a:rPr>
              <a:t> – сопло з тефлону, </a:t>
            </a:r>
            <a:r>
              <a:rPr lang="uk-UA" i="1" dirty="0">
                <a:latin typeface="Times New Roman" panose="02020603050405020304" pitchFamily="18" charset="0"/>
                <a:ea typeface="Times New Roman" panose="02020603050405020304" pitchFamily="18" charset="0"/>
              </a:rPr>
              <a:t>12</a:t>
            </a:r>
            <a:r>
              <a:rPr lang="uk-UA" dirty="0">
                <a:latin typeface="Times New Roman" panose="02020603050405020304" pitchFamily="18" charset="0"/>
                <a:ea typeface="Times New Roman" panose="02020603050405020304" pitchFamily="18" charset="0"/>
              </a:rPr>
              <a:t> – дугогасильний контакт з наконечником з вольфрамового сплаву, </a:t>
            </a:r>
            <a:r>
              <a:rPr lang="uk-UA" i="1" dirty="0">
                <a:latin typeface="Times New Roman" panose="02020603050405020304" pitchFamily="18" charset="0"/>
                <a:ea typeface="Times New Roman" panose="02020603050405020304" pitchFamily="18" charset="0"/>
              </a:rPr>
              <a:t>13</a:t>
            </a:r>
            <a:r>
              <a:rPr lang="uk-UA" dirty="0">
                <a:latin typeface="Times New Roman" panose="02020603050405020304" pitchFamily="18" charset="0"/>
                <a:ea typeface="Times New Roman" panose="02020603050405020304" pitchFamily="18" charset="0"/>
              </a:rPr>
              <a:t> – рухомий розетковий контакт, </a:t>
            </a:r>
            <a:r>
              <a:rPr lang="uk-UA" i="1" dirty="0">
                <a:latin typeface="Times New Roman" panose="02020603050405020304" pitchFamily="18" charset="0"/>
                <a:ea typeface="Times New Roman" panose="02020603050405020304" pitchFamily="18" charset="0"/>
              </a:rPr>
              <a:t>14</a:t>
            </a:r>
            <a:r>
              <a:rPr lang="uk-UA" dirty="0">
                <a:latin typeface="Times New Roman" panose="02020603050405020304" pitchFamily="18" charset="0"/>
                <a:ea typeface="Times New Roman" panose="02020603050405020304" pitchFamily="18" charset="0"/>
              </a:rPr>
              <a:t> – рухомий циліндр з алюмінієвого сплаву, </a:t>
            </a:r>
            <a:r>
              <a:rPr lang="uk-UA" i="1" dirty="0">
                <a:latin typeface="Times New Roman" panose="02020603050405020304" pitchFamily="18" charset="0"/>
                <a:ea typeface="Times New Roman" panose="02020603050405020304" pitchFamily="18" charset="0"/>
              </a:rPr>
              <a:t>16</a:t>
            </a:r>
            <a:r>
              <a:rPr lang="uk-UA" dirty="0">
                <a:latin typeface="Times New Roman" panose="02020603050405020304" pitchFamily="18" charset="0"/>
                <a:ea typeface="Times New Roman" panose="02020603050405020304" pitchFamily="18" charset="0"/>
              </a:rPr>
              <a:t> – рухомий контактний стрижень, мідний посріблений, </a:t>
            </a:r>
            <a:r>
              <a:rPr lang="uk-UA" i="1" dirty="0">
                <a:latin typeface="Times New Roman" panose="02020603050405020304" pitchFamily="18" charset="0"/>
                <a:ea typeface="Times New Roman" panose="02020603050405020304" pitchFamily="18" charset="0"/>
              </a:rPr>
              <a:t>17</a:t>
            </a:r>
            <a:r>
              <a:rPr lang="uk-UA" dirty="0">
                <a:latin typeface="Times New Roman" panose="02020603050405020304" pitchFamily="18" charset="0"/>
                <a:ea typeface="Times New Roman" panose="02020603050405020304" pitchFamily="18" charset="0"/>
              </a:rPr>
              <a:t> – проміжний розетковий контакт, </a:t>
            </a:r>
            <a:r>
              <a:rPr lang="uk-UA" i="1" dirty="0">
                <a:latin typeface="Times New Roman" panose="02020603050405020304" pitchFamily="18" charset="0"/>
                <a:ea typeface="Times New Roman" panose="02020603050405020304" pitchFamily="18" charset="0"/>
              </a:rPr>
              <a:t>18</a:t>
            </a:r>
            <a:r>
              <a:rPr lang="uk-UA" dirty="0">
                <a:latin typeface="Times New Roman" panose="02020603050405020304" pitchFamily="18" charset="0"/>
                <a:ea typeface="Times New Roman" panose="02020603050405020304" pitchFamily="18" charset="0"/>
              </a:rPr>
              <a:t> – корпус важільного механізму, </a:t>
            </a:r>
            <a:r>
              <a:rPr lang="uk-UA" i="1" dirty="0">
                <a:latin typeface="Times New Roman" panose="02020603050405020304" pitchFamily="18" charset="0"/>
                <a:ea typeface="Times New Roman" panose="02020603050405020304" pitchFamily="18" charset="0"/>
              </a:rPr>
              <a:t>19</a:t>
            </a:r>
            <a:r>
              <a:rPr lang="uk-UA" dirty="0">
                <a:latin typeface="Times New Roman" panose="02020603050405020304" pitchFamily="18" charset="0"/>
                <a:ea typeface="Times New Roman" panose="02020603050405020304" pitchFamily="18" charset="0"/>
              </a:rPr>
              <a:t> – герметизація виведеного назовні ведучого валу.</a:t>
            </a:r>
          </a:p>
          <a:p>
            <a:pPr indent="288290" algn="just">
              <a:spcAft>
                <a:spcPts val="0"/>
              </a:spcAft>
            </a:pPr>
            <a:endParaRPr lang="ru-RU" dirty="0">
              <a:latin typeface="Times New Roman" panose="02020603050405020304" pitchFamily="18" charset="0"/>
              <a:ea typeface="Times New Roman" panose="02020603050405020304" pitchFamily="18" charset="0"/>
            </a:endParaRPr>
          </a:p>
        </p:txBody>
      </p:sp>
      <p:pic>
        <p:nvPicPr>
          <p:cNvPr id="3" name="Рисунок 2">
            <a:extLst>
              <a:ext uri="{FF2B5EF4-FFF2-40B4-BE49-F238E27FC236}">
                <a16:creationId xmlns:a16="http://schemas.microsoft.com/office/drawing/2014/main" id="{521469A9-1A14-45E6-8A0F-CC614BB1852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5740" y="99983"/>
            <a:ext cx="5318760" cy="5988397"/>
          </a:xfrm>
          <a:prstGeom prst="rect">
            <a:avLst/>
          </a:prstGeom>
          <a:noFill/>
          <a:ln>
            <a:noFill/>
          </a:ln>
        </p:spPr>
      </p:pic>
      <p:sp>
        <p:nvSpPr>
          <p:cNvPr id="4" name="Прямоугольник 3">
            <a:extLst>
              <a:ext uri="{FF2B5EF4-FFF2-40B4-BE49-F238E27FC236}">
                <a16:creationId xmlns:a16="http://schemas.microsoft.com/office/drawing/2014/main" id="{89C1AECD-988F-4C5A-BBBB-D2BEDD383D2B}"/>
              </a:ext>
            </a:extLst>
          </p:cNvPr>
          <p:cNvSpPr/>
          <p:nvPr/>
        </p:nvSpPr>
        <p:spPr>
          <a:xfrm>
            <a:off x="-104373" y="6150114"/>
            <a:ext cx="11488234" cy="707886"/>
          </a:xfrm>
          <a:prstGeom prst="rect">
            <a:avLst/>
          </a:prstGeom>
        </p:spPr>
        <p:txBody>
          <a:bodyPr wrap="square">
            <a:spAutoFit/>
          </a:bodyPr>
          <a:lstStyle/>
          <a:p>
            <a:pPr algn="ctr">
              <a:spcAft>
                <a:spcPts val="0"/>
              </a:spcAft>
            </a:pPr>
            <a:r>
              <a:rPr lang="ru-RU" sz="2000" dirty="0">
                <a:latin typeface="Times New Roman" panose="02020603050405020304" pitchFamily="18" charset="0"/>
                <a:ea typeface="Times New Roman" panose="02020603050405020304" pitchFamily="18" charset="0"/>
              </a:rPr>
              <a:t>Рисунок 6 – </a:t>
            </a:r>
            <a:r>
              <a:rPr lang="ru-RU" sz="2000" dirty="0" err="1">
                <a:latin typeface="Times New Roman" panose="02020603050405020304" pitchFamily="18" charset="0"/>
                <a:ea typeface="Times New Roman" panose="02020603050405020304" pitchFamily="18" charset="0"/>
              </a:rPr>
              <a:t>Автокомпресійний</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дугогасильний</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пристрій</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елегазового</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вимикача</a:t>
            </a:r>
            <a:r>
              <a:rPr lang="ru-RU" sz="2000" dirty="0">
                <a:latin typeface="Times New Roman" panose="02020603050405020304" pitchFamily="18" charset="0"/>
                <a:ea typeface="Times New Roman" panose="02020603050405020304" pitchFamily="18" charset="0"/>
              </a:rPr>
              <a:t>.</a:t>
            </a:r>
            <a:r>
              <a:rPr lang="ru-RU" sz="2000" dirty="0"/>
              <a:t> </a:t>
            </a:r>
            <a:r>
              <a:rPr lang="ru-RU" sz="2000" dirty="0" err="1"/>
              <a:t>Дугогасильний</a:t>
            </a:r>
            <a:r>
              <a:rPr lang="ru-RU" sz="2000" dirty="0"/>
              <a:t> </a:t>
            </a:r>
            <a:r>
              <a:rPr lang="ru-RU" sz="2000" dirty="0" err="1"/>
              <a:t>пристрій</a:t>
            </a:r>
            <a:r>
              <a:rPr lang="ru-RU" sz="2000" dirty="0"/>
              <a:t> показано у </a:t>
            </a:r>
            <a:r>
              <a:rPr lang="ru-RU" sz="2000" dirty="0" err="1"/>
              <a:t>вимкненому</a:t>
            </a:r>
            <a:r>
              <a:rPr lang="ru-RU" sz="2000" dirty="0"/>
              <a:t> </a:t>
            </a:r>
            <a:r>
              <a:rPr lang="ru-RU" sz="2000" dirty="0" err="1"/>
              <a:t>положенні</a:t>
            </a:r>
            <a:r>
              <a:rPr lang="ru-RU" sz="2000" dirty="0"/>
              <a:t> (</a:t>
            </a:r>
            <a:r>
              <a:rPr lang="ru-RU" sz="2000" dirty="0" err="1"/>
              <a:t>зліва</a:t>
            </a:r>
            <a:r>
              <a:rPr lang="ru-RU" sz="2000" dirty="0"/>
              <a:t>) і в </a:t>
            </a:r>
            <a:r>
              <a:rPr lang="ru-RU" sz="2000" dirty="0" err="1"/>
              <a:t>увімкненому</a:t>
            </a:r>
            <a:r>
              <a:rPr lang="ru-RU" sz="2000" dirty="0"/>
              <a:t> – справа. </a:t>
            </a:r>
            <a:endParaRPr lang="ru-RU"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37623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5F76BBBE-2FCF-4C03-89F7-B12A2DD96CDD}"/>
              </a:ext>
            </a:extLst>
          </p:cNvPr>
          <p:cNvSpPr/>
          <p:nvPr/>
        </p:nvSpPr>
        <p:spPr>
          <a:xfrm>
            <a:off x="4055588" y="99983"/>
            <a:ext cx="7930672" cy="5909310"/>
          </a:xfrm>
          <a:prstGeom prst="rect">
            <a:avLst/>
          </a:prstGeom>
        </p:spPr>
        <p:txBody>
          <a:bodyPr wrap="square">
            <a:spAutoFit/>
          </a:bodyPr>
          <a:lstStyle/>
          <a:p>
            <a:pPr algn="just"/>
            <a:r>
              <a:rPr lang="ru-RU" sz="2400" dirty="0" err="1"/>
              <a:t>Дугогасильна</a:t>
            </a:r>
            <a:r>
              <a:rPr lang="ru-RU" sz="2400" dirty="0"/>
              <a:t> система </a:t>
            </a:r>
            <a:r>
              <a:rPr lang="ru-RU" sz="2400" dirty="0" err="1"/>
              <a:t>розташована</a:t>
            </a:r>
            <a:r>
              <a:rPr lang="ru-RU" sz="2400" dirty="0"/>
              <a:t> в </a:t>
            </a:r>
            <a:r>
              <a:rPr lang="ru-RU" sz="2400" dirty="0" err="1"/>
              <a:t>порожнистому</a:t>
            </a:r>
            <a:r>
              <a:rPr lang="ru-RU" sz="2400" dirty="0"/>
              <a:t> фарфоровому </a:t>
            </a:r>
            <a:r>
              <a:rPr lang="ru-RU" sz="2400" dirty="0" err="1"/>
              <a:t>ізоляторі</a:t>
            </a:r>
            <a:r>
              <a:rPr lang="ru-RU" sz="2400" dirty="0"/>
              <a:t>, </a:t>
            </a:r>
            <a:r>
              <a:rPr lang="ru-RU" sz="2400" dirty="0" err="1"/>
              <a:t>який</a:t>
            </a:r>
            <a:r>
              <a:rPr lang="ru-RU" sz="2400" dirty="0"/>
              <a:t> </a:t>
            </a:r>
            <a:r>
              <a:rPr lang="ru-RU" sz="2400" dirty="0" err="1"/>
              <a:t>постійно</a:t>
            </a:r>
            <a:r>
              <a:rPr lang="ru-RU" sz="2400" dirty="0"/>
              <a:t> </a:t>
            </a:r>
            <a:r>
              <a:rPr lang="ru-RU" sz="2400" dirty="0" err="1"/>
              <a:t>заповнений</a:t>
            </a:r>
            <a:r>
              <a:rPr lang="ru-RU" sz="2400" dirty="0"/>
              <a:t> </a:t>
            </a:r>
            <a:r>
              <a:rPr lang="ru-RU" sz="2400" dirty="0" err="1"/>
              <a:t>елегазом</a:t>
            </a:r>
            <a:r>
              <a:rPr lang="ru-RU" sz="2400" dirty="0"/>
              <a:t> </a:t>
            </a:r>
            <a:r>
              <a:rPr lang="ru-RU" sz="2400" dirty="0" err="1"/>
              <a:t>під</a:t>
            </a:r>
            <a:r>
              <a:rPr lang="ru-RU" sz="2400" dirty="0"/>
              <a:t> </a:t>
            </a:r>
            <a:r>
              <a:rPr lang="ru-RU" sz="2400" dirty="0" err="1"/>
              <a:t>абсолютним</a:t>
            </a:r>
            <a:r>
              <a:rPr lang="ru-RU" sz="2400" dirty="0"/>
              <a:t> </a:t>
            </a:r>
            <a:r>
              <a:rPr lang="ru-RU" sz="2400" dirty="0" err="1"/>
              <a:t>тиском</a:t>
            </a:r>
            <a:r>
              <a:rPr lang="ru-RU" sz="2400" dirty="0"/>
              <a:t> 0,5 МПа. </a:t>
            </a:r>
            <a:r>
              <a:rPr lang="ru-RU" sz="2400" dirty="0" err="1"/>
              <a:t>Особливістю</a:t>
            </a:r>
            <a:r>
              <a:rPr lang="ru-RU" sz="2400" dirty="0"/>
              <a:t> </a:t>
            </a:r>
            <a:r>
              <a:rPr lang="ru-RU" sz="2400" dirty="0" err="1"/>
              <a:t>цього</a:t>
            </a:r>
            <a:r>
              <a:rPr lang="ru-RU" sz="2400" dirty="0"/>
              <a:t> пристрою є </a:t>
            </a:r>
            <a:r>
              <a:rPr lang="ru-RU" sz="2400" dirty="0" err="1"/>
              <a:t>відсутність</a:t>
            </a:r>
            <a:r>
              <a:rPr lang="ru-RU" sz="2400" dirty="0"/>
              <a:t> </a:t>
            </a:r>
            <a:r>
              <a:rPr lang="ru-RU" sz="2400" dirty="0" err="1"/>
              <a:t>яких-небудь</a:t>
            </a:r>
            <a:r>
              <a:rPr lang="ru-RU" sz="2400" dirty="0"/>
              <a:t> </a:t>
            </a:r>
            <a:r>
              <a:rPr lang="ru-RU" sz="2400" dirty="0" err="1"/>
              <a:t>дуттєвих</a:t>
            </a:r>
            <a:r>
              <a:rPr lang="ru-RU" sz="2400" dirty="0"/>
              <a:t> </a:t>
            </a:r>
            <a:r>
              <a:rPr lang="ru-RU" sz="2400" dirty="0" err="1"/>
              <a:t>клапанів</a:t>
            </a:r>
            <a:r>
              <a:rPr lang="ru-RU" sz="2400" dirty="0"/>
              <a:t>. </a:t>
            </a:r>
            <a:r>
              <a:rPr lang="ru-RU" sz="2400" dirty="0" err="1"/>
              <a:t>Герметизуючі</a:t>
            </a:r>
            <a:r>
              <a:rPr lang="ru-RU" sz="2400" dirty="0"/>
              <a:t> </a:t>
            </a:r>
            <a:r>
              <a:rPr lang="ru-RU" sz="2400" dirty="0" err="1"/>
              <a:t>ущільнення</a:t>
            </a:r>
            <a:r>
              <a:rPr lang="ru-RU" sz="2400" dirty="0"/>
              <a:t> в </a:t>
            </a:r>
            <a:r>
              <a:rPr lang="ru-RU" sz="2400" dirty="0" err="1"/>
              <a:t>місцях</a:t>
            </a:r>
            <a:r>
              <a:rPr lang="ru-RU" sz="2400" dirty="0"/>
              <a:t> </a:t>
            </a:r>
            <a:r>
              <a:rPr lang="ru-RU" sz="2400" dirty="0" err="1"/>
              <a:t>нерухомих</a:t>
            </a:r>
            <a:r>
              <a:rPr lang="ru-RU" sz="2400" dirty="0"/>
              <a:t> </a:t>
            </a:r>
            <a:r>
              <a:rPr lang="ru-RU" sz="2400" dirty="0" err="1"/>
              <a:t>з'єднань</a:t>
            </a:r>
            <a:r>
              <a:rPr lang="ru-RU" sz="2400" dirty="0"/>
              <a:t> </a:t>
            </a:r>
            <a:r>
              <a:rPr lang="ru-RU" sz="2400" dirty="0" err="1"/>
              <a:t>виконуються</a:t>
            </a:r>
            <a:r>
              <a:rPr lang="ru-RU" sz="2400" dirty="0"/>
              <a:t> за </a:t>
            </a:r>
            <a:r>
              <a:rPr lang="ru-RU" sz="2400" dirty="0" err="1"/>
              <a:t>допомогою</a:t>
            </a:r>
            <a:r>
              <a:rPr lang="ru-RU" sz="2400" dirty="0"/>
              <a:t> </a:t>
            </a:r>
            <a:r>
              <a:rPr lang="ru-RU" sz="2400" dirty="0" err="1"/>
              <a:t>кільцевих</a:t>
            </a:r>
            <a:r>
              <a:rPr lang="ru-RU" sz="2400" dirty="0"/>
              <a:t> прокладок круглого поперечного </a:t>
            </a:r>
            <a:r>
              <a:rPr lang="ru-RU" sz="2400" dirty="0" err="1"/>
              <a:t>перерізу</a:t>
            </a:r>
            <a:r>
              <a:rPr lang="ru-RU" sz="2400" dirty="0"/>
              <a:t>, </a:t>
            </a:r>
            <a:r>
              <a:rPr lang="ru-RU" sz="2400" dirty="0" err="1"/>
              <a:t>що</a:t>
            </a:r>
            <a:r>
              <a:rPr lang="ru-RU" sz="2400" dirty="0"/>
              <a:t> </a:t>
            </a:r>
            <a:r>
              <a:rPr lang="ru-RU" sz="2400" dirty="0" err="1"/>
              <a:t>виготовляються</a:t>
            </a:r>
            <a:r>
              <a:rPr lang="ru-RU" sz="2400" dirty="0"/>
              <a:t> з </a:t>
            </a:r>
            <a:r>
              <a:rPr lang="ru-RU" sz="2400" dirty="0" err="1"/>
              <a:t>нефлону</a:t>
            </a:r>
            <a:r>
              <a:rPr lang="ru-RU" sz="2400" dirty="0"/>
              <a:t> та за </a:t>
            </a:r>
            <a:r>
              <a:rPr lang="ru-RU" sz="2400" dirty="0" err="1"/>
              <a:t>допомогою</a:t>
            </a:r>
            <a:r>
              <a:rPr lang="ru-RU" sz="2400" dirty="0"/>
              <a:t> </a:t>
            </a:r>
            <a:r>
              <a:rPr lang="ru-RU" sz="2400" dirty="0" err="1"/>
              <a:t>кільцевих</a:t>
            </a:r>
            <a:r>
              <a:rPr lang="ru-RU" sz="2400" dirty="0"/>
              <a:t> прокладок круглого поперечного </a:t>
            </a:r>
            <a:r>
              <a:rPr lang="ru-RU" sz="2400" dirty="0" err="1"/>
              <a:t>перерізу</a:t>
            </a:r>
            <a:r>
              <a:rPr lang="ru-RU" sz="2400" dirty="0"/>
              <a:t>, </a:t>
            </a:r>
            <a:r>
              <a:rPr lang="ru-RU" sz="2400" dirty="0" err="1"/>
              <a:t>що</a:t>
            </a:r>
            <a:r>
              <a:rPr lang="ru-RU" sz="2400" dirty="0"/>
              <a:t> </a:t>
            </a:r>
            <a:r>
              <a:rPr lang="ru-RU" sz="2400" dirty="0" err="1"/>
              <a:t>виготовляються</a:t>
            </a:r>
            <a:r>
              <a:rPr lang="ru-RU" sz="2400" dirty="0"/>
              <a:t> з </a:t>
            </a:r>
            <a:r>
              <a:rPr lang="ru-RU" sz="2400" dirty="0" err="1"/>
              <a:t>неоперену</a:t>
            </a:r>
            <a:r>
              <a:rPr lang="ru-RU" sz="2400" dirty="0"/>
              <a:t>. </a:t>
            </a:r>
            <a:r>
              <a:rPr lang="ru-RU" sz="2400" dirty="0" err="1"/>
              <a:t>Нерухомий</a:t>
            </a:r>
            <a:r>
              <a:rPr lang="ru-RU" sz="2400" dirty="0"/>
              <a:t> контакт </a:t>
            </a:r>
            <a:r>
              <a:rPr lang="ru-RU" sz="2400" dirty="0" err="1"/>
              <a:t>виготовлений</a:t>
            </a:r>
            <a:r>
              <a:rPr lang="ru-RU" sz="2400" dirty="0"/>
              <a:t> у </a:t>
            </a:r>
            <a:r>
              <a:rPr lang="ru-RU" sz="2400" dirty="0" err="1"/>
              <a:t>вигляді</a:t>
            </a:r>
            <a:r>
              <a:rPr lang="ru-RU" sz="2400" dirty="0"/>
              <a:t> </a:t>
            </a:r>
            <a:r>
              <a:rPr lang="ru-RU" sz="2400" dirty="0" err="1"/>
              <a:t>порожнистої</a:t>
            </a:r>
            <a:r>
              <a:rPr lang="ru-RU" sz="2400" dirty="0"/>
              <a:t> трубки. </a:t>
            </a:r>
          </a:p>
          <a:p>
            <a:pPr algn="just"/>
            <a:r>
              <a:rPr lang="ru-RU" sz="2400" dirty="0"/>
              <a:t>На рис. 7 показано </a:t>
            </a:r>
            <a:r>
              <a:rPr lang="ru-RU" sz="2400" dirty="0" err="1"/>
              <a:t>взаємне</a:t>
            </a:r>
            <a:r>
              <a:rPr lang="ru-RU" sz="2400" dirty="0"/>
              <a:t> </a:t>
            </a:r>
            <a:r>
              <a:rPr lang="ru-RU" sz="2400" dirty="0" err="1"/>
              <a:t>розташування</a:t>
            </a:r>
            <a:r>
              <a:rPr lang="ru-RU" sz="2400" dirty="0"/>
              <a:t> </a:t>
            </a:r>
            <a:r>
              <a:rPr lang="ru-RU" sz="2400" dirty="0" err="1"/>
              <a:t>рухомого</a:t>
            </a:r>
            <a:r>
              <a:rPr lang="ru-RU" sz="2400" dirty="0"/>
              <a:t> та </a:t>
            </a:r>
            <a:r>
              <a:rPr lang="ru-RU" sz="2400" dirty="0" err="1"/>
              <a:t>нерухомого</a:t>
            </a:r>
            <a:r>
              <a:rPr lang="ru-RU" sz="2400" dirty="0"/>
              <a:t> </a:t>
            </a:r>
            <a:r>
              <a:rPr lang="ru-RU" sz="2400" dirty="0" err="1"/>
              <a:t>контактів</a:t>
            </a:r>
            <a:r>
              <a:rPr lang="ru-RU" sz="2400" dirty="0"/>
              <a:t> на </a:t>
            </a:r>
            <a:r>
              <a:rPr lang="ru-RU" sz="2400" dirty="0" err="1"/>
              <a:t>різних</a:t>
            </a:r>
            <a:r>
              <a:rPr lang="ru-RU" sz="2400" dirty="0"/>
              <a:t> </a:t>
            </a:r>
            <a:r>
              <a:rPr lang="ru-RU" sz="2400" dirty="0" err="1"/>
              <a:t>стадіях</a:t>
            </a:r>
            <a:r>
              <a:rPr lang="ru-RU" sz="2400" dirty="0"/>
              <a:t> </a:t>
            </a:r>
            <a:r>
              <a:rPr lang="ru-RU" sz="2400" dirty="0" err="1"/>
              <a:t>вимкнення</a:t>
            </a:r>
            <a:r>
              <a:rPr lang="ru-RU" sz="2400" dirty="0"/>
              <a:t> </a:t>
            </a:r>
            <a:r>
              <a:rPr lang="ru-RU" sz="2400" dirty="0" err="1"/>
              <a:t>вимикача</a:t>
            </a:r>
            <a:r>
              <a:rPr lang="ru-RU" sz="2400" dirty="0"/>
              <a:t> при </a:t>
            </a:r>
            <a:r>
              <a:rPr lang="ru-RU" sz="2400" dirty="0" err="1"/>
              <a:t>його</a:t>
            </a:r>
            <a:r>
              <a:rPr lang="ru-RU" sz="2400" dirty="0"/>
              <a:t> </a:t>
            </a:r>
            <a:r>
              <a:rPr lang="ru-RU" sz="2400" dirty="0" err="1"/>
              <a:t>переході</a:t>
            </a:r>
            <a:r>
              <a:rPr lang="ru-RU" sz="2400" dirty="0"/>
              <a:t> </a:t>
            </a:r>
            <a:r>
              <a:rPr lang="ru-RU" sz="2400" dirty="0" err="1"/>
              <a:t>від</a:t>
            </a:r>
            <a:r>
              <a:rPr lang="ru-RU" sz="2400" dirty="0"/>
              <a:t> </a:t>
            </a:r>
            <a:r>
              <a:rPr lang="ru-RU" sz="2400" dirty="0" err="1"/>
              <a:t>увімкненого</a:t>
            </a:r>
            <a:r>
              <a:rPr lang="ru-RU" sz="2400" dirty="0"/>
              <a:t> </a:t>
            </a:r>
            <a:r>
              <a:rPr lang="ru-RU" sz="2400" dirty="0" err="1"/>
              <a:t>положення</a:t>
            </a:r>
            <a:r>
              <a:rPr lang="ru-RU" sz="2400" dirty="0"/>
              <a:t> (рис. 7, </a:t>
            </a:r>
            <a:r>
              <a:rPr lang="ru-RU" sz="2400" i="1" dirty="0"/>
              <a:t>а</a:t>
            </a:r>
            <a:r>
              <a:rPr lang="ru-RU" sz="2400" dirty="0"/>
              <a:t>) до </a:t>
            </a:r>
            <a:r>
              <a:rPr lang="ru-RU" sz="2400" dirty="0" err="1"/>
              <a:t>повністю</a:t>
            </a:r>
            <a:r>
              <a:rPr lang="ru-RU" sz="2400" dirty="0"/>
              <a:t> </a:t>
            </a:r>
            <a:r>
              <a:rPr lang="ru-RU" sz="2400" dirty="0" err="1"/>
              <a:t>вимкненого</a:t>
            </a:r>
            <a:r>
              <a:rPr lang="ru-RU" sz="2400" dirty="0"/>
              <a:t> </a:t>
            </a:r>
            <a:r>
              <a:rPr lang="ru-RU" sz="2400" dirty="0" err="1"/>
              <a:t>положення</a:t>
            </a:r>
            <a:r>
              <a:rPr lang="ru-RU" sz="2400" dirty="0"/>
              <a:t> (рис. 7, </a:t>
            </a:r>
            <a:r>
              <a:rPr lang="ru-RU" sz="2400" i="1" dirty="0"/>
              <a:t>г</a:t>
            </a:r>
            <a:r>
              <a:rPr lang="ru-RU" sz="2400" dirty="0"/>
              <a:t>).</a:t>
            </a:r>
          </a:p>
          <a:p>
            <a:pPr indent="288290" algn="just">
              <a:spcAft>
                <a:spcPts val="0"/>
              </a:spcAft>
            </a:pPr>
            <a:endParaRPr lang="ru-RU" dirty="0">
              <a:latin typeface="Times New Roman" panose="02020603050405020304" pitchFamily="18" charset="0"/>
              <a:ea typeface="Times New Roman" panose="02020603050405020304" pitchFamily="18" charset="0"/>
            </a:endParaRPr>
          </a:p>
        </p:txBody>
      </p:sp>
      <p:sp>
        <p:nvSpPr>
          <p:cNvPr id="4" name="Прямоугольник 3">
            <a:extLst>
              <a:ext uri="{FF2B5EF4-FFF2-40B4-BE49-F238E27FC236}">
                <a16:creationId xmlns:a16="http://schemas.microsoft.com/office/drawing/2014/main" id="{89C1AECD-988F-4C5A-BBBB-D2BEDD383D2B}"/>
              </a:ext>
            </a:extLst>
          </p:cNvPr>
          <p:cNvSpPr/>
          <p:nvPr/>
        </p:nvSpPr>
        <p:spPr>
          <a:xfrm>
            <a:off x="0" y="5700683"/>
            <a:ext cx="4055588" cy="1661993"/>
          </a:xfrm>
          <a:prstGeom prst="rect">
            <a:avLst/>
          </a:prstGeom>
        </p:spPr>
        <p:txBody>
          <a:bodyPr wrap="square">
            <a:spAutoFit/>
          </a:bodyPr>
          <a:lstStyle/>
          <a:p>
            <a:r>
              <a:rPr lang="ru-RU" sz="1400" dirty="0">
                <a:latin typeface="Times New Roman" panose="02020603050405020304" pitchFamily="18" charset="0"/>
                <a:ea typeface="Times New Roman" panose="02020603050405020304" pitchFamily="18" charset="0"/>
              </a:rPr>
              <a:t>Рисунок 7</a:t>
            </a:r>
            <a:r>
              <a:rPr lang="ru-RU" sz="1200" dirty="0">
                <a:latin typeface="Times New Roman" panose="02020603050405020304" pitchFamily="18" charset="0"/>
                <a:ea typeface="Times New Roman" panose="02020603050405020304" pitchFamily="18" charset="0"/>
              </a:rPr>
              <a:t> – </a:t>
            </a:r>
            <a:r>
              <a:rPr lang="ru-RU" dirty="0" err="1"/>
              <a:t>Взаємне</a:t>
            </a:r>
            <a:r>
              <a:rPr lang="ru-RU" dirty="0"/>
              <a:t> </a:t>
            </a:r>
            <a:r>
              <a:rPr lang="ru-RU" dirty="0" err="1"/>
              <a:t>розташування</a:t>
            </a:r>
            <a:r>
              <a:rPr lang="ru-RU" dirty="0"/>
              <a:t> </a:t>
            </a:r>
            <a:r>
              <a:rPr lang="ru-RU" dirty="0" err="1"/>
              <a:t>рухомого</a:t>
            </a:r>
            <a:r>
              <a:rPr lang="ru-RU" dirty="0"/>
              <a:t> та </a:t>
            </a:r>
            <a:r>
              <a:rPr lang="ru-RU" dirty="0" err="1"/>
              <a:t>нерухомого</a:t>
            </a:r>
            <a:r>
              <a:rPr lang="ru-RU" dirty="0"/>
              <a:t>                  </a:t>
            </a:r>
            <a:r>
              <a:rPr lang="ru-RU" dirty="0" err="1"/>
              <a:t>контактів</a:t>
            </a:r>
            <a:r>
              <a:rPr lang="ru-RU" dirty="0"/>
              <a:t> на </a:t>
            </a:r>
            <a:r>
              <a:rPr lang="ru-RU" dirty="0" err="1"/>
              <a:t>різних</a:t>
            </a:r>
            <a:r>
              <a:rPr lang="ru-RU" dirty="0"/>
              <a:t> </a:t>
            </a:r>
            <a:r>
              <a:rPr lang="ru-RU" dirty="0" err="1"/>
              <a:t>стадіях</a:t>
            </a:r>
            <a:r>
              <a:rPr lang="ru-RU" dirty="0"/>
              <a:t> </a:t>
            </a:r>
            <a:r>
              <a:rPr lang="ru-RU" dirty="0" err="1"/>
              <a:t>вимкнення</a:t>
            </a:r>
            <a:r>
              <a:rPr lang="ru-RU" dirty="0"/>
              <a:t> </a:t>
            </a:r>
            <a:r>
              <a:rPr lang="ru-RU" dirty="0" err="1"/>
              <a:t>вимикача</a:t>
            </a:r>
            <a:endParaRPr lang="ru-RU" dirty="0"/>
          </a:p>
          <a:p>
            <a:r>
              <a:rPr lang="ru-RU" dirty="0"/>
              <a:t> </a:t>
            </a:r>
          </a:p>
          <a:p>
            <a:pPr algn="ctr">
              <a:spcAft>
                <a:spcPts val="0"/>
              </a:spcAft>
            </a:pPr>
            <a:endParaRPr lang="ru-RU" sz="1200" dirty="0">
              <a:latin typeface="Times New Roman" panose="02020603050405020304" pitchFamily="18" charset="0"/>
              <a:ea typeface="Times New Roman" panose="02020603050405020304" pitchFamily="18" charset="0"/>
            </a:endParaRPr>
          </a:p>
        </p:txBody>
      </p:sp>
      <p:pic>
        <p:nvPicPr>
          <p:cNvPr id="5" name="Рисунок 4">
            <a:extLst>
              <a:ext uri="{FF2B5EF4-FFF2-40B4-BE49-F238E27FC236}">
                <a16:creationId xmlns:a16="http://schemas.microsoft.com/office/drawing/2014/main" id="{6FF3CEDD-08DF-413B-AFD0-4D7B3D128134}"/>
              </a:ext>
            </a:extLst>
          </p:cNvPr>
          <p:cNvPicPr/>
          <p:nvPr/>
        </p:nvPicPr>
        <p:blipFill>
          <a:blip r:embed="rId2">
            <a:extLst>
              <a:ext uri="{28A0092B-C50C-407E-A947-70E740481C1C}">
                <a14:useLocalDpi xmlns:a14="http://schemas.microsoft.com/office/drawing/2010/main" val="0"/>
              </a:ext>
            </a:extLst>
          </a:blip>
          <a:srcRect t="1421"/>
          <a:stretch>
            <a:fillRect/>
          </a:stretch>
        </p:blipFill>
        <p:spPr bwMode="auto">
          <a:xfrm>
            <a:off x="662818" y="99983"/>
            <a:ext cx="2343150" cy="5600700"/>
          </a:xfrm>
          <a:prstGeom prst="rect">
            <a:avLst/>
          </a:prstGeom>
          <a:noFill/>
          <a:ln>
            <a:noFill/>
          </a:ln>
        </p:spPr>
      </p:pic>
    </p:spTree>
    <p:extLst>
      <p:ext uri="{BB962C8B-B14F-4D97-AF65-F5344CB8AC3E}">
        <p14:creationId xmlns:p14="http://schemas.microsoft.com/office/powerpoint/2010/main" val="1985673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92E45A2F-64C0-4736-A852-A36754BAB241}"/>
              </a:ext>
            </a:extLst>
          </p:cNvPr>
          <p:cNvSpPr/>
          <p:nvPr/>
        </p:nvSpPr>
        <p:spPr>
          <a:xfrm>
            <a:off x="218114" y="100669"/>
            <a:ext cx="11702642" cy="6740307"/>
          </a:xfrm>
          <a:prstGeom prst="rect">
            <a:avLst/>
          </a:prstGeom>
        </p:spPr>
        <p:txBody>
          <a:bodyPr wrap="square">
            <a:spAutoFit/>
          </a:bodyPr>
          <a:lstStyle/>
          <a:p>
            <a:pPr indent="288290" algn="just">
              <a:spcAft>
                <a:spcPts val="0"/>
              </a:spcAft>
            </a:pPr>
            <a:r>
              <a:rPr lang="uk-UA" sz="2400" dirty="0">
                <a:latin typeface="Times New Roman" panose="02020603050405020304" pitchFamily="18" charset="0"/>
                <a:ea typeface="Times New Roman" panose="02020603050405020304" pitchFamily="18" charset="0"/>
              </a:rPr>
              <a:t>Як видно з рис. 7. </a:t>
            </a:r>
            <a:r>
              <a:rPr lang="uk-UA" sz="2400" i="1" dirty="0">
                <a:latin typeface="Times New Roman" panose="02020603050405020304" pitchFamily="18" charset="0"/>
                <a:ea typeface="Times New Roman" panose="02020603050405020304" pitchFamily="18" charset="0"/>
              </a:rPr>
              <a:t>б</a:t>
            </a:r>
            <a:r>
              <a:rPr lang="uk-UA" sz="2400" dirty="0">
                <a:latin typeface="Times New Roman" panose="02020603050405020304" pitchFamily="18" charset="0"/>
                <a:ea typeface="Times New Roman" panose="02020603050405020304" pitchFamily="18" charset="0"/>
              </a:rPr>
              <a:t>, в момент розмикання контактів дуга в проміжку виникає між порожнистим нерухомим і центральним дугогасильним контактами. Якщо струм вимкнення не дуже великий, то завдяки інтенсивній </a:t>
            </a:r>
            <a:r>
              <a:rPr lang="uk-UA" sz="2400" dirty="0" err="1">
                <a:latin typeface="Times New Roman" panose="02020603050405020304" pitchFamily="18" charset="0"/>
                <a:ea typeface="Times New Roman" panose="02020603050405020304" pitchFamily="18" charset="0"/>
              </a:rPr>
              <a:t>деіонізації</a:t>
            </a:r>
            <a:r>
              <a:rPr lang="uk-UA" sz="2400" dirty="0">
                <a:latin typeface="Times New Roman" panose="02020603050405020304" pitchFamily="18" charset="0"/>
                <a:ea typeface="Times New Roman" panose="02020603050405020304" pitchFamily="18" charset="0"/>
              </a:rPr>
              <a:t> </a:t>
            </a:r>
            <a:r>
              <a:rPr lang="uk-UA" sz="2400" dirty="0" err="1">
                <a:latin typeface="Times New Roman" panose="02020603050405020304" pitchFamily="18" charset="0"/>
                <a:ea typeface="Times New Roman" panose="02020603050405020304" pitchFamily="18" charset="0"/>
              </a:rPr>
              <a:t>міжконтактного</a:t>
            </a:r>
            <a:r>
              <a:rPr lang="uk-UA" sz="2400" dirty="0">
                <a:latin typeface="Times New Roman" panose="02020603050405020304" pitchFamily="18" charset="0"/>
                <a:ea typeface="Times New Roman" panose="02020603050405020304" pitchFamily="18" charset="0"/>
              </a:rPr>
              <a:t> проміжку потоком стислого елегазу, </a:t>
            </a:r>
            <a:r>
              <a:rPr lang="uk-UA" sz="2400" dirty="0" err="1">
                <a:latin typeface="Times New Roman" panose="02020603050405020304" pitchFamily="18" charset="0"/>
                <a:ea typeface="Times New Roman" panose="02020603050405020304" pitchFamily="18" charset="0"/>
              </a:rPr>
              <a:t>витікаючого</a:t>
            </a:r>
            <a:r>
              <a:rPr lang="uk-UA" sz="2400" dirty="0">
                <a:latin typeface="Times New Roman" panose="02020603050405020304" pitchFamily="18" charset="0"/>
                <a:ea typeface="Times New Roman" panose="02020603050405020304" pitchFamily="18" charset="0"/>
              </a:rPr>
              <a:t> в зону </a:t>
            </a:r>
            <a:r>
              <a:rPr lang="uk-UA" sz="2400" dirty="0" err="1">
                <a:latin typeface="Times New Roman" panose="02020603050405020304" pitchFamily="18" charset="0"/>
                <a:ea typeface="Times New Roman" panose="02020603050405020304" pitchFamily="18" charset="0"/>
              </a:rPr>
              <a:t>дугогасіння</a:t>
            </a:r>
            <a:r>
              <a:rPr lang="uk-UA" sz="2400" dirty="0">
                <a:latin typeface="Times New Roman" panose="02020603050405020304" pitchFamily="18" charset="0"/>
                <a:ea typeface="Times New Roman" panose="02020603050405020304" pitchFamily="18" charset="0"/>
              </a:rPr>
              <a:t> з </a:t>
            </a:r>
            <a:r>
              <a:rPr lang="uk-UA" sz="2400" dirty="0" err="1">
                <a:latin typeface="Times New Roman" panose="02020603050405020304" pitchFamily="18" charset="0"/>
                <a:ea typeface="Times New Roman" panose="02020603050405020304" pitchFamily="18" charset="0"/>
              </a:rPr>
              <a:t>дуттєвої</a:t>
            </a:r>
            <a:r>
              <a:rPr lang="uk-UA" sz="2400" dirty="0">
                <a:latin typeface="Times New Roman" panose="02020603050405020304" pitchFamily="18" charset="0"/>
                <a:ea typeface="Times New Roman" panose="02020603050405020304" pitchFamily="18" charset="0"/>
              </a:rPr>
              <a:t> системи, вимкнення кола відбувається при першому ж переході струму через нуль. </a:t>
            </a:r>
          </a:p>
          <a:p>
            <a:pPr indent="288290" algn="just">
              <a:spcAft>
                <a:spcPts val="0"/>
              </a:spcAft>
            </a:pPr>
            <a:r>
              <a:rPr lang="ru-RU" sz="2400" dirty="0">
                <a:latin typeface="Times New Roman" panose="02020603050405020304" pitchFamily="18" charset="0"/>
                <a:ea typeface="Times New Roman" panose="02020603050405020304" pitchFamily="18" charset="0"/>
              </a:rPr>
              <a:t>Характерною </a:t>
            </a:r>
            <a:r>
              <a:rPr lang="ru-RU" sz="2400" dirty="0" err="1">
                <a:latin typeface="Times New Roman" panose="02020603050405020304" pitchFamily="18" charset="0"/>
                <a:ea typeface="Times New Roman" panose="02020603050405020304" pitchFamily="18" charset="0"/>
              </a:rPr>
              <a:t>особливістю</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автокомпресійного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дугогасильного</a:t>
            </a:r>
            <a:r>
              <a:rPr lang="ru-RU" sz="2400" dirty="0">
                <a:latin typeface="Times New Roman" panose="02020603050405020304" pitchFamily="18" charset="0"/>
                <a:ea typeface="Times New Roman" panose="02020603050405020304" pitchFamily="18" charset="0"/>
              </a:rPr>
              <a:t> пристрою є </a:t>
            </a:r>
            <a:r>
              <a:rPr lang="ru-RU" sz="2400" dirty="0" err="1">
                <a:latin typeface="Times New Roman" panose="02020603050405020304" pitchFamily="18" charset="0"/>
                <a:ea typeface="Times New Roman" panose="02020603050405020304" pitchFamily="18" charset="0"/>
              </a:rPr>
              <a:t>поступове</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збільшення</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тиску</a:t>
            </a:r>
            <a:r>
              <a:rPr lang="ru-RU" sz="2400" dirty="0">
                <a:latin typeface="Times New Roman" panose="02020603050405020304" pitchFamily="18" charset="0"/>
                <a:ea typeface="Times New Roman" panose="02020603050405020304" pitchFamily="18" charset="0"/>
              </a:rPr>
              <a:t> газу, </a:t>
            </a:r>
            <a:r>
              <a:rPr lang="ru-RU" sz="2400" dirty="0" err="1">
                <a:latin typeface="Times New Roman" panose="02020603050405020304" pitchFamily="18" charset="0"/>
                <a:ea typeface="Times New Roman" panose="02020603050405020304" pitchFamily="18" charset="0"/>
              </a:rPr>
              <a:t>що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стискається</a:t>
            </a:r>
            <a:r>
              <a:rPr lang="ru-RU" sz="2400" dirty="0">
                <a:latin typeface="Times New Roman" panose="02020603050405020304" pitchFamily="18" charset="0"/>
                <a:ea typeface="Times New Roman" panose="02020603050405020304" pitchFamily="18" charset="0"/>
              </a:rPr>
              <a:t> в </a:t>
            </a:r>
            <a:r>
              <a:rPr lang="ru-RU" sz="2400" dirty="0" err="1">
                <a:latin typeface="Times New Roman" panose="02020603050405020304" pitchFamily="18" charset="0"/>
                <a:ea typeface="Times New Roman" panose="02020603050405020304" pitchFamily="18" charset="0"/>
              </a:rPr>
              <a:t>дуттєвій</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системі</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із</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розведенням</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контактів</a:t>
            </a:r>
            <a:r>
              <a:rPr lang="ru-RU" sz="2400" dirty="0">
                <a:latin typeface="Times New Roman" panose="02020603050405020304" pitchFamily="18" charset="0"/>
                <a:ea typeface="Times New Roman" panose="02020603050405020304" pitchFamily="18" charset="0"/>
              </a:rPr>
              <a:t>. Через </a:t>
            </a:r>
            <a:r>
              <a:rPr lang="ru-RU" sz="2400" dirty="0" err="1">
                <a:latin typeface="Times New Roman" panose="02020603050405020304" pitchFamily="18" charset="0"/>
                <a:ea typeface="Times New Roman" panose="02020603050405020304" pitchFamily="18" charset="0"/>
              </a:rPr>
              <a:t>малий</a:t>
            </a:r>
            <a:r>
              <a:rPr lang="ru-RU" sz="2400" dirty="0">
                <a:latin typeface="Times New Roman" panose="02020603050405020304" pitchFamily="18" charset="0"/>
                <a:ea typeface="Times New Roman" panose="02020603050405020304" pitchFamily="18" charset="0"/>
              </a:rPr>
              <a:t> час </a:t>
            </a:r>
            <a:r>
              <a:rPr lang="ru-RU" sz="2400" dirty="0" err="1">
                <a:latin typeface="Times New Roman" panose="02020603050405020304" pitchFamily="18" charset="0"/>
                <a:ea typeface="Times New Roman" panose="02020603050405020304" pitchFamily="18" charset="0"/>
              </a:rPr>
              <a:t>після</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розмикання</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контактів</a:t>
            </a:r>
            <a:r>
              <a:rPr lang="ru-RU" sz="2400" dirty="0">
                <a:latin typeface="Times New Roman" panose="02020603050405020304" pitchFamily="18" charset="0"/>
                <a:ea typeface="Times New Roman" panose="02020603050405020304" pitchFamily="18" charset="0"/>
              </a:rPr>
              <a:t> шлях, </a:t>
            </a:r>
            <a:r>
              <a:rPr lang="ru-RU" sz="2400" dirty="0" err="1">
                <a:latin typeface="Times New Roman" panose="02020603050405020304" pitchFamily="18" charset="0"/>
                <a:ea typeface="Times New Roman" panose="02020603050405020304" pitchFamily="18" charset="0"/>
              </a:rPr>
              <a:t>пройдений</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пересувною</a:t>
            </a:r>
            <a:r>
              <a:rPr lang="ru-RU" sz="2400" dirty="0">
                <a:latin typeface="Times New Roman" panose="02020603050405020304" pitchFamily="18" charset="0"/>
                <a:ea typeface="Times New Roman" panose="02020603050405020304" pitchFamily="18" charset="0"/>
              </a:rPr>
              <a:t> системою </a:t>
            </a:r>
            <a:r>
              <a:rPr lang="ru-RU" sz="2400" dirty="0" err="1">
                <a:latin typeface="Times New Roman" panose="02020603050405020304" pitchFamily="18" charset="0"/>
                <a:ea typeface="Times New Roman" panose="02020603050405020304" pitchFamily="18" charset="0"/>
              </a:rPr>
              <a:t>апарата</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відносно</a:t>
            </a:r>
            <a:r>
              <a:rPr lang="ru-RU" sz="2400" dirty="0">
                <a:latin typeface="Times New Roman" panose="02020603050405020304" pitchFamily="18" charset="0"/>
                <a:ea typeface="Times New Roman" panose="02020603050405020304" pitchFamily="18" charset="0"/>
              </a:rPr>
              <a:t> невеликий, мала і </a:t>
            </a:r>
            <a:r>
              <a:rPr lang="ru-RU" sz="2400" dirty="0" err="1">
                <a:latin typeface="Times New Roman" panose="02020603050405020304" pitchFamily="18" charset="0"/>
                <a:ea typeface="Times New Roman" panose="02020603050405020304" pitchFamily="18" charset="0"/>
              </a:rPr>
              <a:t>міра</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стиснення</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елегазу</a:t>
            </a:r>
            <a:r>
              <a:rPr lang="ru-RU" sz="2400" dirty="0">
                <a:latin typeface="Times New Roman" panose="02020603050405020304" pitchFamily="18" charset="0"/>
                <a:ea typeface="Times New Roman" panose="02020603050405020304" pitchFamily="18" charset="0"/>
              </a:rPr>
              <a:t> над поршнем, </a:t>
            </a:r>
            <a:r>
              <a:rPr lang="ru-RU" sz="2400" dirty="0" err="1">
                <a:latin typeface="Times New Roman" panose="02020603050405020304" pitchFamily="18" charset="0"/>
                <a:ea typeface="Times New Roman" panose="02020603050405020304" pitchFamily="18" charset="0"/>
              </a:rPr>
              <a:t>чим</a:t>
            </a:r>
            <a:r>
              <a:rPr lang="ru-RU" sz="2400" dirty="0">
                <a:latin typeface="Times New Roman" panose="02020603050405020304" pitchFamily="18" charset="0"/>
                <a:ea typeface="Times New Roman" panose="02020603050405020304" pitchFamily="18" charset="0"/>
              </a:rPr>
              <a:t> і </a:t>
            </a:r>
            <a:r>
              <a:rPr lang="ru-RU" sz="2400" dirty="0" err="1">
                <a:latin typeface="Times New Roman" panose="02020603050405020304" pitchFamily="18" charset="0"/>
                <a:ea typeface="Times New Roman" panose="02020603050405020304" pitchFamily="18" charset="0"/>
              </a:rPr>
              <a:t>зумовлюється</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досить</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млявий</a:t>
            </a:r>
            <a:r>
              <a:rPr lang="ru-RU" sz="2400" dirty="0">
                <a:latin typeface="Times New Roman" panose="02020603050405020304" pitchFamily="18" charset="0"/>
                <a:ea typeface="Times New Roman" panose="02020603050405020304" pitchFamily="18" charset="0"/>
              </a:rPr>
              <a:t> обдув дуги в </a:t>
            </a:r>
            <a:r>
              <a:rPr lang="ru-RU" sz="2400" dirty="0" err="1">
                <a:latin typeface="Times New Roman" panose="02020603050405020304" pitchFamily="18" charset="0"/>
                <a:ea typeface="Times New Roman" panose="02020603050405020304" pitchFamily="18" charset="0"/>
              </a:rPr>
              <a:t>цей</a:t>
            </a:r>
            <a:r>
              <a:rPr lang="ru-RU" sz="2400" dirty="0">
                <a:latin typeface="Times New Roman" panose="02020603050405020304" pitchFamily="18" charset="0"/>
                <a:ea typeface="Times New Roman" panose="02020603050405020304" pitchFamily="18" charset="0"/>
              </a:rPr>
              <a:t> час. </a:t>
            </a:r>
            <a:r>
              <a:rPr lang="ru-RU" sz="2400" dirty="0" err="1">
                <a:latin typeface="Times New Roman" panose="02020603050405020304" pitchFamily="18" charset="0"/>
                <a:ea typeface="Times New Roman" panose="02020603050405020304" pitchFamily="18" charset="0"/>
              </a:rPr>
              <a:t>Ця</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обставина</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має</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важливе</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значення</a:t>
            </a:r>
            <a:r>
              <a:rPr lang="ru-RU" sz="2400" dirty="0">
                <a:latin typeface="Times New Roman" panose="02020603050405020304" pitchFamily="18" charset="0"/>
                <a:ea typeface="Times New Roman" panose="02020603050405020304" pitchFamily="18" charset="0"/>
              </a:rPr>
              <a:t> при </a:t>
            </a:r>
            <a:r>
              <a:rPr lang="ru-RU" sz="2400" dirty="0" err="1">
                <a:latin typeface="Times New Roman" panose="02020603050405020304" pitchFamily="18" charset="0"/>
                <a:ea typeface="Times New Roman" panose="02020603050405020304" pitchFamily="18" charset="0"/>
              </a:rPr>
              <a:t>вимиканні</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вимикачем</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малих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індуктивних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струмів</a:t>
            </a:r>
            <a:r>
              <a:rPr lang="ru-RU" sz="2400" dirty="0">
                <a:latin typeface="Times New Roman" panose="02020603050405020304" pitchFamily="18" charset="0"/>
                <a:ea typeface="Times New Roman" panose="02020603050405020304" pitchFamily="18" charset="0"/>
              </a:rPr>
              <a:t>, яке </a:t>
            </a:r>
            <a:r>
              <a:rPr lang="ru-RU" sz="2400" dirty="0" err="1">
                <a:latin typeface="Times New Roman" panose="02020603050405020304" pitchFamily="18" charset="0"/>
                <a:ea typeface="Times New Roman" panose="02020603050405020304" pitchFamily="18" charset="0"/>
              </a:rPr>
              <a:t>відбувається</a:t>
            </a:r>
            <a:r>
              <a:rPr lang="ru-RU" sz="2400" dirty="0">
                <a:latin typeface="Times New Roman" panose="02020603050405020304" pitchFamily="18" charset="0"/>
                <a:ea typeface="Times New Roman" panose="02020603050405020304" pitchFamily="18" charset="0"/>
              </a:rPr>
              <a:t> в </a:t>
            </a:r>
            <a:r>
              <a:rPr lang="ru-RU" sz="2400" dirty="0" err="1">
                <a:latin typeface="Times New Roman" panose="02020603050405020304" pitchFamily="18" charset="0"/>
                <a:ea typeface="Times New Roman" panose="02020603050405020304" pitchFamily="18" charset="0"/>
              </a:rPr>
              <a:t>цьому</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випадку</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досить</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м'яко</a:t>
            </a:r>
            <a:r>
              <a:rPr lang="ru-RU" sz="2400" dirty="0">
                <a:latin typeface="Times New Roman" panose="02020603050405020304" pitchFamily="18" charset="0"/>
                <a:ea typeface="Times New Roman" panose="02020603050405020304" pitchFamily="18" charset="0"/>
              </a:rPr>
              <a:t>, без </a:t>
            </a:r>
            <a:r>
              <a:rPr lang="uk-UA" sz="2400" dirty="0">
                <a:latin typeface="Times New Roman" panose="02020603050405020304" pitchFamily="18" charset="0"/>
              </a:rPr>
              <a:t>передчасних зрізів струму вимкнення, що дозволяє уникнути небезпечних </a:t>
            </a:r>
            <a:r>
              <a:rPr lang="uk-UA" sz="2400" dirty="0" err="1">
                <a:latin typeface="Times New Roman" panose="02020603050405020304" pitchFamily="18" charset="0"/>
              </a:rPr>
              <a:t>перенапруг</a:t>
            </a:r>
            <a:r>
              <a:rPr lang="uk-UA" sz="2400" dirty="0">
                <a:latin typeface="Times New Roman" panose="02020603050405020304" pitchFamily="18" charset="0"/>
              </a:rPr>
              <a:t> в колі.</a:t>
            </a:r>
            <a:r>
              <a:rPr lang="ru-RU" sz="2400" dirty="0">
                <a:latin typeface="Times New Roman" panose="02020603050405020304" pitchFamily="18" charset="0"/>
                <a:ea typeface="Times New Roman" panose="02020603050405020304" pitchFamily="18" charset="0"/>
              </a:rPr>
              <a:t> При </a:t>
            </a:r>
            <a:r>
              <a:rPr lang="ru-RU" sz="2400" dirty="0" err="1">
                <a:latin typeface="Times New Roman" panose="02020603050405020304" pitchFamily="18" charset="0"/>
                <a:ea typeface="Times New Roman" panose="02020603050405020304" pitchFamily="18" charset="0"/>
              </a:rPr>
              <a:t>комутації</a:t>
            </a:r>
            <a:r>
              <a:rPr lang="ru-RU" sz="2400" dirty="0">
                <a:latin typeface="Times New Roman" panose="02020603050405020304" pitchFamily="18" charset="0"/>
                <a:ea typeface="Times New Roman" panose="02020603050405020304" pitchFamily="18" charset="0"/>
              </a:rPr>
              <a:t> таким </a:t>
            </a:r>
            <a:r>
              <a:rPr lang="ru-RU" sz="2400" dirty="0" err="1">
                <a:latin typeface="Times New Roman" panose="02020603050405020304" pitchFamily="18" charset="0"/>
                <a:ea typeface="Times New Roman" panose="02020603050405020304" pitchFamily="18" charset="0"/>
              </a:rPr>
              <a:t>вимикачем</a:t>
            </a:r>
            <a:r>
              <a:rPr lang="ru-RU" sz="2400" dirty="0">
                <a:latin typeface="Times New Roman" panose="02020603050405020304" pitchFamily="18" charset="0"/>
                <a:ea typeface="Times New Roman" panose="02020603050405020304" pitchFamily="18" charset="0"/>
              </a:rPr>
              <a:t> невеликих </a:t>
            </a:r>
            <a:r>
              <a:rPr lang="ru-RU" sz="2400" dirty="0" err="1">
                <a:latin typeface="Times New Roman" panose="02020603050405020304" pitchFamily="18" charset="0"/>
                <a:ea typeface="Times New Roman" panose="02020603050405020304" pitchFamily="18" charset="0"/>
              </a:rPr>
              <a:t>ємнісних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струмів</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вимкнення</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яких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здійснюється</a:t>
            </a:r>
            <a:r>
              <a:rPr lang="ru-RU" sz="2400" dirty="0">
                <a:latin typeface="Times New Roman" panose="02020603050405020304" pitchFamily="18" charset="0"/>
                <a:ea typeface="Times New Roman" panose="02020603050405020304" pitchFamily="18" charset="0"/>
              </a:rPr>
              <a:t> в </a:t>
            </a:r>
            <a:r>
              <a:rPr lang="ru-RU" sz="2400" dirty="0" err="1">
                <a:latin typeface="Times New Roman" panose="02020603050405020304" pitchFamily="18" charset="0"/>
                <a:ea typeface="Times New Roman" panose="02020603050405020304" pitchFamily="18" charset="0"/>
              </a:rPr>
              <a:t>найближчий</a:t>
            </a:r>
            <a:r>
              <a:rPr lang="ru-RU" sz="2400" dirty="0">
                <a:latin typeface="Times New Roman" panose="02020603050405020304" pitchFamily="18" charset="0"/>
                <a:ea typeface="Times New Roman" panose="02020603050405020304" pitchFamily="18" charset="0"/>
              </a:rPr>
              <a:t>  нуль струму </a:t>
            </a:r>
            <a:r>
              <a:rPr lang="ru-RU" sz="2400" dirty="0" err="1">
                <a:latin typeface="Times New Roman" panose="02020603050405020304" pitchFamily="18" charset="0"/>
                <a:ea typeface="Times New Roman" panose="02020603050405020304" pitchFamily="18" charset="0"/>
              </a:rPr>
              <a:t>після</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розмикання</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контактів</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напруга</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наростає</a:t>
            </a:r>
            <a:r>
              <a:rPr lang="ru-RU" sz="2400" dirty="0">
                <a:latin typeface="Times New Roman" panose="02020603050405020304" pitchFamily="18" charset="0"/>
                <a:ea typeface="Times New Roman" panose="02020603050405020304" pitchFamily="18" charset="0"/>
              </a:rPr>
              <a:t> до </a:t>
            </a:r>
            <a:r>
              <a:rPr lang="ru-RU" sz="2400" dirty="0" err="1">
                <a:latin typeface="Times New Roman" panose="02020603050405020304" pitchFamily="18" charset="0"/>
                <a:ea typeface="Times New Roman" panose="02020603050405020304" pitchFamily="18" charset="0"/>
              </a:rPr>
              <a:t>свого</a:t>
            </a:r>
            <a:r>
              <a:rPr lang="ru-RU" sz="2400" dirty="0">
                <a:latin typeface="Times New Roman" panose="02020603050405020304" pitchFamily="18" charset="0"/>
                <a:ea typeface="Times New Roman" panose="02020603050405020304" pitchFamily="18" charset="0"/>
              </a:rPr>
              <a:t> максимального </a:t>
            </a:r>
            <a:r>
              <a:rPr lang="ru-RU" sz="2400" dirty="0" err="1">
                <a:latin typeface="Times New Roman" panose="02020603050405020304" pitchFamily="18" charset="0"/>
                <a:ea typeface="Times New Roman" panose="02020603050405020304" pitchFamily="18" charset="0"/>
              </a:rPr>
              <a:t>значення</a:t>
            </a:r>
            <a:r>
              <a:rPr lang="ru-RU" sz="2400" dirty="0">
                <a:latin typeface="Times New Roman" panose="02020603050405020304" pitchFamily="18" charset="0"/>
                <a:ea typeface="Times New Roman" panose="02020603050405020304" pitchFamily="18" charset="0"/>
              </a:rPr>
              <a:t> через один </a:t>
            </a:r>
            <a:r>
              <a:rPr lang="ru-RU" sz="2400" dirty="0" err="1">
                <a:latin typeface="Times New Roman" panose="02020603050405020304" pitchFamily="18" charset="0"/>
                <a:ea typeface="Times New Roman" panose="02020603050405020304" pitchFamily="18" charset="0"/>
              </a:rPr>
              <a:t>півперіод</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промислової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частоти</a:t>
            </a:r>
            <a:r>
              <a:rPr lang="ru-RU" sz="2400" dirty="0">
                <a:latin typeface="Times New Roman" panose="02020603050405020304" pitchFamily="18" charset="0"/>
                <a:ea typeface="Times New Roman" panose="02020603050405020304" pitchFamily="18" charset="0"/>
              </a:rPr>
              <a:t> за час, </a:t>
            </a:r>
            <a:r>
              <a:rPr lang="ru-RU" sz="2400" dirty="0" err="1">
                <a:latin typeface="Times New Roman" panose="02020603050405020304" pitchFamily="18" charset="0"/>
                <a:ea typeface="Times New Roman" panose="02020603050405020304" pitchFamily="18" charset="0"/>
              </a:rPr>
              <a:t>цілком</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достатній</a:t>
            </a:r>
            <a:r>
              <a:rPr lang="ru-RU" sz="2400" dirty="0">
                <a:latin typeface="Times New Roman" panose="02020603050405020304" pitchFamily="18" charset="0"/>
                <a:ea typeface="Times New Roman" panose="02020603050405020304" pitchFamily="18" charset="0"/>
              </a:rPr>
              <a:t> для того, </a:t>
            </a:r>
            <a:r>
              <a:rPr lang="ru-RU" sz="2400" dirty="0" err="1">
                <a:latin typeface="Times New Roman" panose="02020603050405020304" pitchFamily="18" charset="0"/>
                <a:ea typeface="Times New Roman" panose="02020603050405020304" pitchFamily="18" charset="0"/>
              </a:rPr>
              <a:t>щоб</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контакти</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встигли</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розімкнутись</a:t>
            </a:r>
            <a:r>
              <a:rPr lang="ru-RU" sz="2400" dirty="0">
                <a:latin typeface="Times New Roman" panose="02020603050405020304" pitchFamily="18" charset="0"/>
                <a:ea typeface="Times New Roman" panose="02020603050405020304" pitchFamily="18" charset="0"/>
              </a:rPr>
              <a:t>. </a:t>
            </a:r>
          </a:p>
          <a:p>
            <a:pPr indent="288290" algn="just">
              <a:spcAft>
                <a:spcPts val="0"/>
              </a:spcAft>
            </a:pPr>
            <a:endParaRPr lang="uk-UA" sz="2400" dirty="0">
              <a:latin typeface="Times New Roman" panose="02020603050405020304" pitchFamily="18" charset="0"/>
            </a:endParaRPr>
          </a:p>
        </p:txBody>
      </p:sp>
    </p:spTree>
    <p:extLst>
      <p:ext uri="{BB962C8B-B14F-4D97-AF65-F5344CB8AC3E}">
        <p14:creationId xmlns:p14="http://schemas.microsoft.com/office/powerpoint/2010/main" val="3280531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9ACB09F-DB21-4827-B373-A91637C9C49E}"/>
              </a:ext>
            </a:extLst>
          </p:cNvPr>
          <p:cNvSpPr/>
          <p:nvPr/>
        </p:nvSpPr>
        <p:spPr>
          <a:xfrm>
            <a:off x="2415367" y="62129"/>
            <a:ext cx="7653698" cy="523220"/>
          </a:xfrm>
          <a:prstGeom prst="rect">
            <a:avLst/>
          </a:prstGeom>
        </p:spPr>
        <p:txBody>
          <a:bodyPr wrap="none">
            <a:spAutoFit/>
          </a:bodyPr>
          <a:lstStyle/>
          <a:p>
            <a:pPr indent="288290">
              <a:spcBef>
                <a:spcPts val="1200"/>
              </a:spcBef>
              <a:spcAft>
                <a:spcPts val="0"/>
              </a:spcAft>
            </a:pPr>
            <a:r>
              <a:rPr lang="uk-UA" sz="2800" b="1" dirty="0">
                <a:latin typeface="Times New Roman" panose="02020603050405020304" pitchFamily="18" charset="0"/>
                <a:ea typeface="Times New Roman" panose="02020603050405020304" pitchFamily="18" charset="0"/>
                <a:cs typeface="Times New Roman" panose="02020603050405020304" pitchFamily="18" charset="0"/>
              </a:rPr>
              <a:t>Приклади виконання </a:t>
            </a:r>
            <a:r>
              <a:rPr lang="uk-UA" sz="2800" b="1" dirty="0" err="1">
                <a:latin typeface="Times New Roman" panose="02020603050405020304" pitchFamily="18" charset="0"/>
                <a:ea typeface="Times New Roman" panose="02020603050405020304" pitchFamily="18" charset="0"/>
                <a:cs typeface="Times New Roman" panose="02020603050405020304" pitchFamily="18" charset="0"/>
              </a:rPr>
              <a:t>елегазових</a:t>
            </a:r>
            <a:r>
              <a:rPr lang="uk-UA" sz="2800" b="1" dirty="0">
                <a:latin typeface="Times New Roman" panose="02020603050405020304" pitchFamily="18" charset="0"/>
                <a:ea typeface="Times New Roman" panose="02020603050405020304" pitchFamily="18" charset="0"/>
                <a:cs typeface="Times New Roman" panose="02020603050405020304" pitchFamily="18" charset="0"/>
              </a:rPr>
              <a:t> вимикачів</a:t>
            </a:r>
            <a:endParaRPr lang="uk-UA" sz="2800" b="1"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A92DDB42-F079-4C93-AA6D-4440647C703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12066" y="1230953"/>
            <a:ext cx="3035810" cy="3341047"/>
          </a:xfrm>
          <a:prstGeom prst="rect">
            <a:avLst/>
          </a:prstGeom>
          <a:noFill/>
          <a:ln>
            <a:noFill/>
          </a:ln>
        </p:spPr>
      </p:pic>
      <p:pic>
        <p:nvPicPr>
          <p:cNvPr id="4" name="Рисунок 3">
            <a:extLst>
              <a:ext uri="{FF2B5EF4-FFF2-40B4-BE49-F238E27FC236}">
                <a16:creationId xmlns:a16="http://schemas.microsoft.com/office/drawing/2014/main" id="{331175D6-46B6-408F-975B-35A507AB317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447876" y="1230953"/>
            <a:ext cx="3156096" cy="3341047"/>
          </a:xfrm>
          <a:prstGeom prst="rect">
            <a:avLst/>
          </a:prstGeom>
          <a:noFill/>
          <a:ln>
            <a:noFill/>
          </a:ln>
        </p:spPr>
      </p:pic>
      <p:sp>
        <p:nvSpPr>
          <p:cNvPr id="5" name="Прямоугольник 4">
            <a:extLst>
              <a:ext uri="{FF2B5EF4-FFF2-40B4-BE49-F238E27FC236}">
                <a16:creationId xmlns:a16="http://schemas.microsoft.com/office/drawing/2014/main" id="{D4BA0C7B-31F4-4E6D-87A3-2F97536E27AC}"/>
              </a:ext>
            </a:extLst>
          </p:cNvPr>
          <p:cNvSpPr/>
          <p:nvPr/>
        </p:nvSpPr>
        <p:spPr>
          <a:xfrm>
            <a:off x="2609180" y="583159"/>
            <a:ext cx="8558946" cy="461665"/>
          </a:xfrm>
          <a:prstGeom prst="rect">
            <a:avLst/>
          </a:prstGeom>
        </p:spPr>
        <p:txBody>
          <a:bodyPr wrap="none">
            <a:spAutoFit/>
          </a:bodyPr>
          <a:lstStyle/>
          <a:p>
            <a:r>
              <a:rPr lang="ru-RU" sz="2400" dirty="0" err="1">
                <a:latin typeface="Times New Roman" panose="02020603050405020304" pitchFamily="18" charset="0"/>
                <a:ea typeface="Times New Roman" panose="02020603050405020304" pitchFamily="18" charset="0"/>
              </a:rPr>
              <a:t>Конструкції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елегазових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колонкових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вимикачів</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компанії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Siemens</a:t>
            </a:r>
            <a:endParaRPr lang="LID4096" sz="2400" dirty="0"/>
          </a:p>
        </p:txBody>
      </p:sp>
      <p:sp>
        <p:nvSpPr>
          <p:cNvPr id="6" name="Прямоугольник 5">
            <a:extLst>
              <a:ext uri="{FF2B5EF4-FFF2-40B4-BE49-F238E27FC236}">
                <a16:creationId xmlns:a16="http://schemas.microsoft.com/office/drawing/2014/main" id="{293881DF-F80D-429B-B897-F29C66ECDBE3}"/>
              </a:ext>
            </a:extLst>
          </p:cNvPr>
          <p:cNvSpPr/>
          <p:nvPr/>
        </p:nvSpPr>
        <p:spPr>
          <a:xfrm>
            <a:off x="321578" y="4955994"/>
            <a:ext cx="2093789" cy="1477328"/>
          </a:xfrm>
          <a:prstGeom prst="rect">
            <a:avLst/>
          </a:prstGeom>
        </p:spPr>
        <p:txBody>
          <a:bodyPr wrap="square">
            <a:spAutoFit/>
          </a:bodyPr>
          <a:lstStyle/>
          <a:p>
            <a:pPr indent="288290" algn="ctr">
              <a:spcAft>
                <a:spcPts val="0"/>
              </a:spcAft>
            </a:pPr>
            <a:r>
              <a:rPr lang="ru-RU" dirty="0">
                <a:latin typeface="Times New Roman" panose="02020603050405020304" pitchFamily="18" charset="0"/>
                <a:ea typeface="Times New Roman" panose="02020603050405020304" pitchFamily="18" charset="0"/>
              </a:rPr>
              <a:t>Рисунок 8 – </a:t>
            </a:r>
            <a:r>
              <a:rPr lang="ru-RU" dirty="0" err="1">
                <a:latin typeface="Times New Roman" panose="02020603050405020304" pitchFamily="18" charset="0"/>
                <a:ea typeface="Times New Roman" panose="02020603050405020304" pitchFamily="18" charset="0"/>
              </a:rPr>
              <a:t>Загальний</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вигляд</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вимикача</a:t>
            </a:r>
            <a:r>
              <a:rPr lang="ru-RU" b="1" dirty="0">
                <a:latin typeface="Times New Roman" panose="02020603050405020304" pitchFamily="18" charset="0"/>
                <a:ea typeface="Times New Roman" panose="02020603050405020304" pitchFamily="18" charset="0"/>
              </a:rPr>
              <a:t> </a:t>
            </a:r>
            <a:r>
              <a:rPr lang="ru-RU" dirty="0">
                <a:latin typeface="Times New Roman" panose="02020603050405020304" pitchFamily="18" charset="0"/>
                <a:ea typeface="Times New Roman" panose="02020603050405020304" pitchFamily="18" charset="0"/>
              </a:rPr>
              <a:t>3АР1          </a:t>
            </a:r>
            <a:r>
              <a:rPr lang="ru-RU" dirty="0" err="1">
                <a:latin typeface="Times New Roman" panose="02020603050405020304" pitchFamily="18" charset="0"/>
                <a:ea typeface="Times New Roman" panose="02020603050405020304" pitchFamily="18" charset="0"/>
              </a:rPr>
              <a:t>напругою</a:t>
            </a:r>
            <a:r>
              <a:rPr lang="ru-RU" dirty="0">
                <a:latin typeface="Times New Roman" panose="02020603050405020304" pitchFamily="18" charset="0"/>
                <a:ea typeface="Times New Roman" panose="02020603050405020304" pitchFamily="18" charset="0"/>
              </a:rPr>
              <a:t> 145 </a:t>
            </a:r>
            <a:r>
              <a:rPr lang="ru-RU" dirty="0" err="1">
                <a:latin typeface="Times New Roman" panose="02020603050405020304" pitchFamily="18" charset="0"/>
                <a:ea typeface="Times New Roman" panose="02020603050405020304" pitchFamily="18" charset="0"/>
              </a:rPr>
              <a:t>кВ</a:t>
            </a:r>
            <a:endParaRPr lang="ru-RU" dirty="0">
              <a:latin typeface="Times New Roman" panose="02020603050405020304" pitchFamily="18" charset="0"/>
              <a:ea typeface="Times New Roman" panose="02020603050405020304" pitchFamily="18" charset="0"/>
            </a:endParaRPr>
          </a:p>
        </p:txBody>
      </p:sp>
      <p:sp>
        <p:nvSpPr>
          <p:cNvPr id="7" name="Прямоугольник 6">
            <a:extLst>
              <a:ext uri="{FF2B5EF4-FFF2-40B4-BE49-F238E27FC236}">
                <a16:creationId xmlns:a16="http://schemas.microsoft.com/office/drawing/2014/main" id="{A8EC6A84-128E-4FEB-8214-7C010017C440}"/>
              </a:ext>
            </a:extLst>
          </p:cNvPr>
          <p:cNvSpPr/>
          <p:nvPr/>
        </p:nvSpPr>
        <p:spPr>
          <a:xfrm>
            <a:off x="3875715" y="4970872"/>
            <a:ext cx="1895911" cy="1477328"/>
          </a:xfrm>
          <a:prstGeom prst="rect">
            <a:avLst/>
          </a:prstGeom>
        </p:spPr>
        <p:txBody>
          <a:bodyPr wrap="square">
            <a:spAutoFit/>
          </a:bodyPr>
          <a:lstStyle/>
          <a:p>
            <a:pPr indent="288290" algn="ctr">
              <a:spcAft>
                <a:spcPts val="0"/>
              </a:spcAft>
            </a:pPr>
            <a:r>
              <a:rPr lang="ru-RU" dirty="0">
                <a:latin typeface="Times New Roman" panose="02020603050405020304" pitchFamily="18" charset="0"/>
                <a:ea typeface="Times New Roman" panose="02020603050405020304" pitchFamily="18" charset="0"/>
              </a:rPr>
              <a:t>Рисунок 9 – </a:t>
            </a:r>
            <a:r>
              <a:rPr lang="ru-RU" dirty="0" err="1">
                <a:latin typeface="Times New Roman" panose="02020603050405020304" pitchFamily="18" charset="0"/>
                <a:ea typeface="Times New Roman" panose="02020603050405020304" pitchFamily="18" charset="0"/>
              </a:rPr>
              <a:t>Загальний</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вигляд</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вимикача</a:t>
            </a:r>
            <a:r>
              <a:rPr lang="ru-RU" b="1" dirty="0">
                <a:latin typeface="Times New Roman" panose="02020603050405020304" pitchFamily="18" charset="0"/>
                <a:ea typeface="Times New Roman" panose="02020603050405020304" pitchFamily="18" charset="0"/>
              </a:rPr>
              <a:t> </a:t>
            </a:r>
            <a:r>
              <a:rPr lang="ru-RU" dirty="0">
                <a:latin typeface="Times New Roman" panose="02020603050405020304" pitchFamily="18" charset="0"/>
                <a:ea typeface="Times New Roman" panose="02020603050405020304" pitchFamily="18" charset="0"/>
              </a:rPr>
              <a:t>3АР2                       </a:t>
            </a:r>
            <a:r>
              <a:rPr lang="ru-RU" dirty="0" err="1">
                <a:latin typeface="Times New Roman" panose="02020603050405020304" pitchFamily="18" charset="0"/>
                <a:ea typeface="Times New Roman" panose="02020603050405020304" pitchFamily="18" charset="0"/>
              </a:rPr>
              <a:t>напругою</a:t>
            </a:r>
            <a:r>
              <a:rPr lang="ru-RU" dirty="0">
                <a:latin typeface="Times New Roman" panose="02020603050405020304" pitchFamily="18" charset="0"/>
                <a:ea typeface="Times New Roman" panose="02020603050405020304" pitchFamily="18" charset="0"/>
              </a:rPr>
              <a:t> 420 </a:t>
            </a:r>
            <a:r>
              <a:rPr lang="ru-RU" dirty="0" err="1">
                <a:latin typeface="Times New Roman" panose="02020603050405020304" pitchFamily="18" charset="0"/>
                <a:ea typeface="Times New Roman" panose="02020603050405020304" pitchFamily="18" charset="0"/>
              </a:rPr>
              <a:t>кВ</a:t>
            </a:r>
            <a:endParaRPr lang="ru-RU" dirty="0">
              <a:latin typeface="Times New Roman" panose="02020603050405020304" pitchFamily="18" charset="0"/>
              <a:ea typeface="Times New Roman" panose="02020603050405020304" pitchFamily="18" charset="0"/>
            </a:endParaRPr>
          </a:p>
        </p:txBody>
      </p:sp>
      <p:sp>
        <p:nvSpPr>
          <p:cNvPr id="8" name="Прямоугольник 7">
            <a:extLst>
              <a:ext uri="{FF2B5EF4-FFF2-40B4-BE49-F238E27FC236}">
                <a16:creationId xmlns:a16="http://schemas.microsoft.com/office/drawing/2014/main" id="{FA103CD8-9923-4B25-A949-17BB0488A19C}"/>
              </a:ext>
            </a:extLst>
          </p:cNvPr>
          <p:cNvSpPr/>
          <p:nvPr/>
        </p:nvSpPr>
        <p:spPr>
          <a:xfrm>
            <a:off x="7149211" y="1106379"/>
            <a:ext cx="4630723" cy="5940088"/>
          </a:xfrm>
          <a:prstGeom prst="rect">
            <a:avLst/>
          </a:prstGeom>
        </p:spPr>
        <p:txBody>
          <a:bodyPr wrap="square">
            <a:spAutoFit/>
          </a:bodyPr>
          <a:lstStyle/>
          <a:p>
            <a:pPr indent="288290" algn="just">
              <a:spcAft>
                <a:spcPts val="0"/>
              </a:spcAft>
            </a:pPr>
            <a:r>
              <a:rPr lang="uk-UA" sz="2200" dirty="0">
                <a:latin typeface="Times New Roman" panose="02020603050405020304" pitchFamily="18" charset="0"/>
                <a:ea typeface="Times New Roman" panose="02020603050405020304" pitchFamily="18" charset="0"/>
              </a:rPr>
              <a:t>Колонкові вимикачі потребують відносно невеликої кількості елегазу для заповнення, при цьому гарантується вкрай низький рівень витоку елегазу (не більше 0,5 % в рік). Це досягається спеціально підібраними матеріалами для ущільнення і підтверджується багаторічним досвідом експлуатації.</a:t>
            </a:r>
          </a:p>
          <a:p>
            <a:pPr indent="288290" algn="just">
              <a:spcAft>
                <a:spcPts val="0"/>
              </a:spcAft>
            </a:pPr>
            <a:r>
              <a:rPr lang="uk-UA" sz="2200" dirty="0">
                <a:latin typeface="Times New Roman" panose="02020603050405020304" pitchFamily="18" charset="0"/>
                <a:ea typeface="Times New Roman" panose="02020603050405020304" pitchFamily="18" charset="0"/>
              </a:rPr>
              <a:t>Вимикачі обладнані приводними механізмами, що </a:t>
            </a:r>
            <a:r>
              <a:rPr lang="uk-UA" sz="2200" dirty="0" err="1">
                <a:latin typeface="Times New Roman" panose="02020603050405020304" pitchFamily="18" charset="0"/>
                <a:ea typeface="Times New Roman" panose="02020603050405020304" pitchFamily="18" charset="0"/>
              </a:rPr>
              <a:t>самозмащуються</a:t>
            </a:r>
            <a:r>
              <a:rPr lang="uk-UA" sz="2200" dirty="0">
                <a:latin typeface="Times New Roman" panose="02020603050405020304" pitchFamily="18" charset="0"/>
                <a:ea typeface="Times New Roman" panose="02020603050405020304" pitchFamily="18" charset="0"/>
              </a:rPr>
              <a:t>, мають надійну, просту дугогасильну камеру та випробувані на практиці контактні системи, що забезпечують безперебійну їх роботу. П</a:t>
            </a:r>
            <a:r>
              <a:rPr lang="uk-UA" sz="2400" dirty="0">
                <a:latin typeface="Times New Roman" panose="02020603050405020304" pitchFamily="18" charset="0"/>
                <a:ea typeface="Times New Roman" panose="02020603050405020304" pitchFamily="18" charset="0"/>
              </a:rPr>
              <a:t>ризначені для роботи в діапазоні температур від -45 °С до +40 °С. </a:t>
            </a:r>
            <a:endParaRPr lang="uk-UA" sz="2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31883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E94EE174-891C-4BA3-BAF1-B0967FE9912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8794" y="83978"/>
            <a:ext cx="3850809" cy="3078672"/>
          </a:xfrm>
          <a:prstGeom prst="rect">
            <a:avLst/>
          </a:prstGeom>
          <a:noFill/>
          <a:ln>
            <a:noFill/>
          </a:ln>
        </p:spPr>
      </p:pic>
      <p:sp>
        <p:nvSpPr>
          <p:cNvPr id="3" name="Прямоугольник 2">
            <a:extLst>
              <a:ext uri="{FF2B5EF4-FFF2-40B4-BE49-F238E27FC236}">
                <a16:creationId xmlns:a16="http://schemas.microsoft.com/office/drawing/2014/main" id="{59565F91-B22F-4902-B601-BCA6471E541E}"/>
              </a:ext>
            </a:extLst>
          </p:cNvPr>
          <p:cNvSpPr/>
          <p:nvPr/>
        </p:nvSpPr>
        <p:spPr>
          <a:xfrm>
            <a:off x="494736" y="3286387"/>
            <a:ext cx="2426562" cy="1200329"/>
          </a:xfrm>
          <a:prstGeom prst="rect">
            <a:avLst/>
          </a:prstGeom>
        </p:spPr>
        <p:txBody>
          <a:bodyPr wrap="none">
            <a:spAutoFit/>
          </a:bodyPr>
          <a:lstStyle/>
          <a:p>
            <a:pPr indent="288290" algn="ctr">
              <a:spcAft>
                <a:spcPts val="0"/>
              </a:spcAft>
            </a:pPr>
            <a:r>
              <a:rPr lang="ru-RU" dirty="0">
                <a:latin typeface="Times New Roman" panose="02020603050405020304" pitchFamily="18" charset="0"/>
                <a:ea typeface="Times New Roman" panose="02020603050405020304" pitchFamily="18" charset="0"/>
              </a:rPr>
              <a:t>Рисунок 10 </a:t>
            </a:r>
          </a:p>
          <a:p>
            <a:pPr indent="288290" algn="ctr">
              <a:spcAft>
                <a:spcPts val="0"/>
              </a:spcAft>
            </a:pP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Загальний</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вигляд</a:t>
            </a:r>
            <a:r>
              <a:rPr lang="ru-RU" dirty="0">
                <a:latin typeface="Times New Roman" panose="02020603050405020304" pitchFamily="18" charset="0"/>
                <a:ea typeface="Times New Roman" panose="02020603050405020304" pitchFamily="18" charset="0"/>
              </a:rPr>
              <a:t> </a:t>
            </a:r>
          </a:p>
          <a:p>
            <a:pPr indent="288290" algn="ctr">
              <a:spcAft>
                <a:spcPts val="0"/>
              </a:spcAft>
            </a:pPr>
            <a:r>
              <a:rPr lang="ru-RU" dirty="0" err="1">
                <a:latin typeface="Times New Roman" panose="02020603050405020304" pitchFamily="18" charset="0"/>
                <a:ea typeface="Times New Roman" panose="02020603050405020304" pitchFamily="18" charset="0"/>
              </a:rPr>
              <a:t>вимикача</a:t>
            </a:r>
            <a:r>
              <a:rPr lang="ru-RU" b="1" dirty="0">
                <a:latin typeface="Times New Roman" panose="02020603050405020304" pitchFamily="18" charset="0"/>
                <a:ea typeface="Times New Roman" panose="02020603050405020304" pitchFamily="18" charset="0"/>
              </a:rPr>
              <a:t> </a:t>
            </a:r>
            <a:r>
              <a:rPr lang="ru-RU" dirty="0">
                <a:latin typeface="Times New Roman" panose="02020603050405020304" pitchFamily="18" charset="0"/>
                <a:ea typeface="Times New Roman" panose="02020603050405020304" pitchFamily="18" charset="0"/>
              </a:rPr>
              <a:t>3АР2 </a:t>
            </a:r>
          </a:p>
          <a:p>
            <a:pPr indent="288290" algn="ctr">
              <a:spcAft>
                <a:spcPts val="0"/>
              </a:spcAft>
            </a:pPr>
            <a:r>
              <a:rPr lang="ru-RU" dirty="0" err="1">
                <a:latin typeface="Times New Roman" panose="02020603050405020304" pitchFamily="18" charset="0"/>
                <a:ea typeface="Times New Roman" panose="02020603050405020304" pitchFamily="18" charset="0"/>
              </a:rPr>
              <a:t>напругою</a:t>
            </a:r>
            <a:r>
              <a:rPr lang="ru-RU" dirty="0">
                <a:latin typeface="Times New Roman" panose="02020603050405020304" pitchFamily="18" charset="0"/>
                <a:ea typeface="Times New Roman" panose="02020603050405020304" pitchFamily="18" charset="0"/>
              </a:rPr>
              <a:t> 800 </a:t>
            </a:r>
            <a:r>
              <a:rPr lang="ru-RU" dirty="0" err="1">
                <a:latin typeface="Times New Roman" panose="02020603050405020304" pitchFamily="18" charset="0"/>
                <a:ea typeface="Times New Roman" panose="02020603050405020304" pitchFamily="18" charset="0"/>
              </a:rPr>
              <a:t>кВ</a:t>
            </a:r>
            <a:endParaRPr lang="ru-RU" dirty="0">
              <a:latin typeface="Times New Roman" panose="02020603050405020304" pitchFamily="18" charset="0"/>
              <a:ea typeface="Times New Roman" panose="02020603050405020304" pitchFamily="18" charset="0"/>
            </a:endParaRPr>
          </a:p>
        </p:txBody>
      </p:sp>
      <p:sp>
        <p:nvSpPr>
          <p:cNvPr id="4" name="Прямоугольник 3">
            <a:extLst>
              <a:ext uri="{FF2B5EF4-FFF2-40B4-BE49-F238E27FC236}">
                <a16:creationId xmlns:a16="http://schemas.microsoft.com/office/drawing/2014/main" id="{D5A03892-A6AC-44E3-97A3-F3537AEE797A}"/>
              </a:ext>
            </a:extLst>
          </p:cNvPr>
          <p:cNvSpPr/>
          <p:nvPr/>
        </p:nvSpPr>
        <p:spPr>
          <a:xfrm>
            <a:off x="4395831" y="306690"/>
            <a:ext cx="7424257" cy="6555641"/>
          </a:xfrm>
          <a:prstGeom prst="rect">
            <a:avLst/>
          </a:prstGeom>
        </p:spPr>
        <p:txBody>
          <a:bodyPr wrap="square">
            <a:spAutoFit/>
          </a:bodyPr>
          <a:lstStyle/>
          <a:p>
            <a:r>
              <a:rPr lang="ru-RU" sz="2800" dirty="0" err="1">
                <a:latin typeface="Times New Roman" panose="02020603050405020304" pitchFamily="18" charset="0"/>
                <a:ea typeface="Times New Roman" panose="02020603050405020304" pitchFamily="18" charset="0"/>
              </a:rPr>
              <a:t>Елегазові</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колонкові</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вимикачі</a:t>
            </a:r>
            <a:r>
              <a:rPr lang="ru-RU" sz="2800" dirty="0">
                <a:latin typeface="Times New Roman" panose="02020603050405020304" pitchFamily="18" charset="0"/>
                <a:ea typeface="Times New Roman" panose="02020603050405020304" pitchFamily="18" charset="0"/>
              </a:rPr>
              <a:t> 3AP2 </a:t>
            </a:r>
            <a:r>
              <a:rPr lang="ru-RU" sz="2800" dirty="0" err="1">
                <a:latin typeface="Times New Roman" panose="02020603050405020304" pitchFamily="18" charset="0"/>
                <a:ea typeface="Times New Roman" panose="02020603050405020304" pitchFamily="18" charset="0"/>
              </a:rPr>
              <a:t>завдяки</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конструкції</a:t>
            </a:r>
            <a:r>
              <a:rPr lang="ru-RU" sz="2800" dirty="0">
                <a:latin typeface="Times New Roman" panose="02020603050405020304" pitchFamily="18" charset="0"/>
                <a:ea typeface="Times New Roman" panose="02020603050405020304" pitchFamily="18" charset="0"/>
              </a:rPr>
              <a:t> з </a:t>
            </a:r>
            <a:r>
              <a:rPr lang="ru-RU" sz="2800" dirty="0" err="1">
                <a:latin typeface="Times New Roman" panose="02020603050405020304" pitchFamily="18" charset="0"/>
                <a:ea typeface="Times New Roman" panose="02020603050405020304" pitchFamily="18" charset="0"/>
              </a:rPr>
              <a:t>подвійним</a:t>
            </a:r>
            <a:r>
              <a:rPr lang="ru-RU" sz="2800" dirty="0">
                <a:latin typeface="Times New Roman" panose="02020603050405020304" pitchFamily="18" charset="0"/>
                <a:ea typeface="Times New Roman" panose="02020603050405020304" pitchFamily="18" charset="0"/>
              </a:rPr>
              <a:t> соплом оптимально </a:t>
            </a:r>
            <a:r>
              <a:rPr lang="ru-RU" sz="2800" dirty="0" err="1">
                <a:latin typeface="Times New Roman" panose="02020603050405020304" pitchFamily="18" charset="0"/>
                <a:ea typeface="Times New Roman" panose="02020603050405020304" pitchFamily="18" charset="0"/>
              </a:rPr>
              <a:t>підходять</a:t>
            </a:r>
            <a:r>
              <a:rPr lang="ru-RU" sz="2800" dirty="0">
                <a:latin typeface="Times New Roman" panose="02020603050405020304" pitchFamily="18" charset="0"/>
                <a:ea typeface="Times New Roman" panose="02020603050405020304" pitchFamily="18" charset="0"/>
              </a:rPr>
              <a:t> для </a:t>
            </a:r>
            <a:r>
              <a:rPr lang="ru-RU" sz="2800" dirty="0" err="1">
                <a:latin typeface="Times New Roman" panose="02020603050405020304" pitchFamily="18" charset="0"/>
                <a:ea typeface="Times New Roman" panose="02020603050405020304" pitchFamily="18" charset="0"/>
              </a:rPr>
              <a:t>дугогасіння</a:t>
            </a:r>
            <a:r>
              <a:rPr lang="ru-RU" sz="2800" dirty="0">
                <a:latin typeface="Times New Roman" panose="02020603050405020304" pitchFamily="18" charset="0"/>
                <a:ea typeface="Times New Roman" panose="02020603050405020304" pitchFamily="18" charset="0"/>
              </a:rPr>
              <a:t> на </a:t>
            </a:r>
            <a:r>
              <a:rPr lang="ru-RU" sz="2800" dirty="0" err="1">
                <a:latin typeface="Times New Roman" panose="02020603050405020304" pitchFamily="18" charset="0"/>
                <a:ea typeface="Times New Roman" panose="02020603050405020304" pitchFamily="18" charset="0"/>
              </a:rPr>
              <a:t>високих</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рівнях</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напруги</a:t>
            </a:r>
            <a:r>
              <a:rPr lang="ru-RU" sz="2800" dirty="0">
                <a:latin typeface="Times New Roman" panose="02020603050405020304" pitchFamily="18" charset="0"/>
                <a:ea typeface="Times New Roman" panose="02020603050405020304" pitchFamily="18" charset="0"/>
              </a:rPr>
              <a:t> (рис. 9, 10). </a:t>
            </a:r>
            <a:r>
              <a:rPr lang="ru-RU" sz="2800" dirty="0" err="1">
                <a:latin typeface="Times New Roman" panose="02020603050405020304" pitchFamily="18" charset="0"/>
                <a:ea typeface="Times New Roman" panose="02020603050405020304" pitchFamily="18" charset="0"/>
              </a:rPr>
              <a:t>Високоякісні</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подвійні</a:t>
            </a:r>
            <a:r>
              <a:rPr lang="ru-RU" sz="2800" dirty="0">
                <a:latin typeface="Times New Roman" panose="02020603050405020304" pitchFamily="18" charset="0"/>
                <a:ea typeface="Times New Roman" panose="02020603050405020304" pitchFamily="18" charset="0"/>
              </a:rPr>
              <a:t> сопла </a:t>
            </a:r>
            <a:r>
              <a:rPr lang="ru-RU" sz="2800" dirty="0" err="1">
                <a:latin typeface="Times New Roman" panose="02020603050405020304" pitchFamily="18" charset="0"/>
                <a:ea typeface="Times New Roman" panose="02020603050405020304" pitchFamily="18" charset="0"/>
              </a:rPr>
              <a:t>стійкі</a:t>
            </a:r>
            <a:r>
              <a:rPr lang="ru-RU" sz="2800" dirty="0">
                <a:latin typeface="Times New Roman" panose="02020603050405020304" pitchFamily="18" charset="0"/>
                <a:ea typeface="Times New Roman" panose="02020603050405020304" pitchFamily="18" charset="0"/>
              </a:rPr>
              <a:t> до </a:t>
            </a:r>
            <a:r>
              <a:rPr lang="ru-RU" sz="2800" dirty="0" err="1">
                <a:latin typeface="Times New Roman" panose="02020603050405020304" pitchFamily="18" charset="0"/>
                <a:ea typeface="Times New Roman" panose="02020603050405020304" pitchFamily="18" charset="0"/>
              </a:rPr>
              <a:t>обгорання</a:t>
            </a:r>
            <a:r>
              <a:rPr lang="ru-RU" sz="2800" dirty="0">
                <a:latin typeface="Times New Roman" panose="02020603050405020304" pitchFamily="18" charset="0"/>
                <a:ea typeface="Times New Roman" panose="02020603050405020304" pitchFamily="18" charset="0"/>
              </a:rPr>
              <a:t> і </a:t>
            </a:r>
            <a:r>
              <a:rPr lang="ru-RU" sz="2800" dirty="0" err="1">
                <a:latin typeface="Times New Roman" panose="02020603050405020304" pitchFamily="18" charset="0"/>
                <a:ea typeface="Times New Roman" panose="02020603050405020304" pitchFamily="18" charset="0"/>
              </a:rPr>
              <a:t>мають</a:t>
            </a:r>
            <a:r>
              <a:rPr lang="ru-RU" sz="2800" dirty="0">
                <a:latin typeface="Times New Roman" panose="02020603050405020304" pitchFamily="18" charset="0"/>
                <a:ea typeface="Times New Roman" panose="02020603050405020304" pitchFamily="18" charset="0"/>
              </a:rPr>
              <a:t> великий </a:t>
            </a:r>
            <a:r>
              <a:rPr lang="ru-RU" sz="2800" dirty="0" err="1">
                <a:latin typeface="Times New Roman" panose="02020603050405020304" pitchFamily="18" charset="0"/>
                <a:ea typeface="Times New Roman" panose="02020603050405020304" pitchFamily="18" charset="0"/>
              </a:rPr>
              <a:t>термін</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служби</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Іншою</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перевагою</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даного</a:t>
            </a:r>
            <a:r>
              <a:rPr lang="ru-RU" sz="2800" dirty="0">
                <a:latin typeface="Times New Roman" panose="02020603050405020304" pitchFamily="18" charset="0"/>
                <a:ea typeface="Times New Roman" panose="02020603050405020304" pitchFamily="18" charset="0"/>
              </a:rPr>
              <a:t> принципу </a:t>
            </a:r>
            <a:r>
              <a:rPr lang="ru-RU" sz="2800" dirty="0" err="1">
                <a:latin typeface="Times New Roman" panose="02020603050405020304" pitchFamily="18" charset="0"/>
                <a:ea typeface="Times New Roman" panose="02020603050405020304" pitchFamily="18" charset="0"/>
              </a:rPr>
              <a:t>гасіння</a:t>
            </a:r>
            <a:r>
              <a:rPr lang="ru-RU" sz="2800" dirty="0">
                <a:latin typeface="Times New Roman" panose="02020603050405020304" pitchFamily="18" charset="0"/>
                <a:ea typeface="Times New Roman" panose="02020603050405020304" pitchFamily="18" charset="0"/>
              </a:rPr>
              <a:t> є </a:t>
            </a:r>
            <a:r>
              <a:rPr lang="ru-RU" sz="2800" dirty="0" err="1">
                <a:latin typeface="Times New Roman" panose="02020603050405020304" pitchFamily="18" charset="0"/>
                <a:ea typeface="Times New Roman" panose="02020603050405020304" pitchFamily="18" charset="0"/>
              </a:rPr>
              <a:t>низький</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надмірний</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тиск</a:t>
            </a:r>
            <a:r>
              <a:rPr lang="ru-RU" sz="2800" dirty="0">
                <a:latin typeface="Times New Roman" panose="02020603050405020304" pitchFamily="18" charset="0"/>
                <a:ea typeface="Times New Roman" panose="02020603050405020304" pitchFamily="18" charset="0"/>
              </a:rPr>
              <a:t> в </a:t>
            </a:r>
            <a:r>
              <a:rPr lang="ru-RU" sz="2800" dirty="0" err="1">
                <a:latin typeface="Times New Roman" panose="02020603050405020304" pitchFamily="18" charset="0"/>
                <a:ea typeface="Times New Roman" panose="02020603050405020304" pitchFamily="18" charset="0"/>
              </a:rPr>
              <a:t>процесі</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гасіння</a:t>
            </a:r>
            <a:r>
              <a:rPr lang="ru-RU" sz="2800" dirty="0">
                <a:latin typeface="Times New Roman" panose="02020603050405020304" pitchFamily="18" charset="0"/>
                <a:ea typeface="Times New Roman" panose="02020603050405020304" pitchFamily="18" charset="0"/>
              </a:rPr>
              <a:t>.</a:t>
            </a:r>
          </a:p>
          <a:p>
            <a:pPr indent="288290" algn="just">
              <a:spcAft>
                <a:spcPts val="0"/>
              </a:spcAft>
            </a:pPr>
            <a:r>
              <a:rPr lang="ru-RU" sz="2800" dirty="0">
                <a:latin typeface="Times New Roman" panose="02020603050405020304" pitchFamily="18" charset="0"/>
                <a:ea typeface="Times New Roman" panose="02020603050405020304" pitchFamily="18" charset="0"/>
              </a:rPr>
              <a:t> </a:t>
            </a:r>
            <a:r>
              <a:rPr lang="uk-UA" sz="2800" dirty="0">
                <a:latin typeface="Times New Roman" panose="02020603050405020304" pitchFamily="18" charset="0"/>
                <a:ea typeface="Times New Roman" panose="02020603050405020304" pitchFamily="18" charset="0"/>
              </a:rPr>
              <a:t>У дугогасильній камері вимикачів 3</a:t>
            </a:r>
            <a:r>
              <a:rPr lang="en-US" sz="2800" dirty="0">
                <a:latin typeface="Times New Roman" panose="02020603050405020304" pitchFamily="18" charset="0"/>
                <a:ea typeface="Times New Roman" panose="02020603050405020304" pitchFamily="18" charset="0"/>
              </a:rPr>
              <a:t>AP2 </a:t>
            </a:r>
            <a:r>
              <a:rPr lang="uk-UA" sz="2800" dirty="0">
                <a:latin typeface="Times New Roman" panose="02020603050405020304" pitchFamily="18" charset="0"/>
                <a:ea typeface="Times New Roman" panose="02020603050405020304" pitchFamily="18" charset="0"/>
              </a:rPr>
              <a:t>контактна система складається з двох графітових сопел, що забезпечують постійність поведінки дуги. Висока швидкість гасіння дуги забезпечується потужним електрогідравлічним приводом. </a:t>
            </a:r>
          </a:p>
          <a:p>
            <a:endParaRPr lang="LID4096" sz="2800" dirty="0"/>
          </a:p>
        </p:txBody>
      </p:sp>
    </p:spTree>
    <p:extLst>
      <p:ext uri="{BB962C8B-B14F-4D97-AF65-F5344CB8AC3E}">
        <p14:creationId xmlns:p14="http://schemas.microsoft.com/office/powerpoint/2010/main" val="52294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EA723BE-058F-4830-9863-545CE57741AE}"/>
              </a:ext>
            </a:extLst>
          </p:cNvPr>
          <p:cNvSpPr/>
          <p:nvPr/>
        </p:nvSpPr>
        <p:spPr>
          <a:xfrm>
            <a:off x="648095" y="103749"/>
            <a:ext cx="794550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Конструкції</a:t>
            </a: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елегазових</a:t>
            </a: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вимикачів</a:t>
            </a: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ВАТ «Электроаппарат». </a:t>
            </a:r>
            <a:endParaRPr kumimoji="0" lang="LID4096"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Прямоугольник 2">
            <a:extLst>
              <a:ext uri="{FF2B5EF4-FFF2-40B4-BE49-F238E27FC236}">
                <a16:creationId xmlns:a16="http://schemas.microsoft.com/office/drawing/2014/main" id="{991446DA-53AE-453E-96B9-D18F8B959855}"/>
              </a:ext>
            </a:extLst>
          </p:cNvPr>
          <p:cNvSpPr/>
          <p:nvPr/>
        </p:nvSpPr>
        <p:spPr>
          <a:xfrm>
            <a:off x="4051883" y="692583"/>
            <a:ext cx="7823197" cy="553997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В </a:t>
            </a:r>
            <a:r>
              <a:rPr kumimoji="0" lang="ru-RU" sz="21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розподільних</a:t>
            </a: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мережах </a:t>
            </a:r>
            <a:r>
              <a:rPr kumimoji="0" lang="ru-RU" sz="21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напругою</a:t>
            </a: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35 </a:t>
            </a:r>
            <a:r>
              <a:rPr kumimoji="0" lang="ru-RU" sz="21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кВ</a:t>
            </a: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1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застосовують</a:t>
            </a: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1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елегазові</a:t>
            </a: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1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бакові</a:t>
            </a: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1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зовнішнього</a:t>
            </a: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1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установлення</a:t>
            </a: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1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серії</a:t>
            </a: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ВГБ-35, </a:t>
            </a:r>
            <a:r>
              <a:rPr kumimoji="0" lang="ru-RU" sz="21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які</a:t>
            </a: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1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призначені</a:t>
            </a: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для </a:t>
            </a:r>
            <a:r>
              <a:rPr kumimoji="0" lang="ru-RU" sz="21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комутації</a:t>
            </a: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1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електричних</a:t>
            </a: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1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кіл</a:t>
            </a: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при </a:t>
            </a:r>
            <a:r>
              <a:rPr kumimoji="0" lang="ru-RU" sz="21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нормальних</a:t>
            </a: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і </a:t>
            </a:r>
            <a:r>
              <a:rPr kumimoji="0" lang="ru-RU" sz="21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аварійних</a:t>
            </a: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режимах, а </a:t>
            </a:r>
            <a:r>
              <a:rPr kumimoji="0" lang="ru-RU" sz="21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також</a:t>
            </a: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для </a:t>
            </a:r>
            <a:r>
              <a:rPr kumimoji="0" lang="ru-RU" sz="21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роботи</a:t>
            </a: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в мережах </a:t>
            </a:r>
            <a:r>
              <a:rPr kumimoji="0" lang="ru-RU" sz="21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трифазного</a:t>
            </a: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1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змінного</a:t>
            </a: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струму частотою 50 і 60 Гц (рис. 11). </a:t>
            </a:r>
          </a:p>
          <a:p>
            <a:pPr marL="0" marR="0" lvl="0" indent="288290" algn="just" defTabSz="914400" rtl="0" eaLnBrk="1" fontAlgn="auto" latinLnBrk="0" hangingPunct="1">
              <a:lnSpc>
                <a:spcPct val="100000"/>
              </a:lnSpc>
              <a:spcBef>
                <a:spcPts val="0"/>
              </a:spcBef>
              <a:spcAft>
                <a:spcPts val="0"/>
              </a:spcAft>
              <a:buClrTx/>
              <a:buSzTx/>
              <a:buFontTx/>
              <a:buNone/>
              <a:tabLst/>
              <a:defRPr/>
            </a:pPr>
            <a:r>
              <a:rPr kumimoji="0" lang="uk-UA"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Основні переваги ВГБ-35:</a:t>
            </a: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tab pos="450215" algn="l"/>
              </a:tabLst>
              <a:defRPr/>
            </a:pPr>
            <a:r>
              <a:rPr kumimoji="0" lang="uk-UA"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Symbol" panose="05050102010706020507" pitchFamily="18" charset="2"/>
              </a:rPr>
              <a:t>повна заводська готовність, що забезпечує простий і швидкий монтаж, вимикач постачається повністю відрегульованим, заповненим елегазом до робочого тиску;</a:t>
            </a: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tab pos="450215" algn="l"/>
              </a:tabLst>
              <a:defRPr/>
            </a:pPr>
            <a:r>
              <a:rPr kumimoji="0" lang="uk-UA"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Symbol" panose="05050102010706020507" pitchFamily="18" charset="2"/>
              </a:rPr>
              <a:t>відсутність динамічних навантажень на фундамент при роботі (установка на одній опорі з полегшеним фундаментом);</a:t>
            </a: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tab pos="450215" algn="l"/>
              </a:tabLst>
              <a:defRPr/>
            </a:pPr>
            <a:r>
              <a:rPr kumimoji="0" lang="uk-UA"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Symbol" panose="05050102010706020507" pitchFamily="18" charset="2"/>
              </a:rPr>
              <a:t>прості і надійні дугогасильні пристрої, що містять мінімально можливу кількість рухомих елементів і обертання електричної дуги. Цей спосіб гасіння гарантує відсутність </a:t>
            </a:r>
            <a:r>
              <a:rPr kumimoji="0" lang="uk-UA" sz="21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Symbol" panose="05050102010706020507" pitchFamily="18" charset="2"/>
              </a:rPr>
              <a:t>перенапруг</a:t>
            </a:r>
            <a:r>
              <a:rPr kumimoji="0" lang="uk-UA" sz="2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Symbol" panose="05050102010706020507" pitchFamily="18" charset="2"/>
              </a:rPr>
              <a:t> навіть при вимкненні малих індуктивних струмів і вимкнення без повторних пробоїв ємнісних струмів до 630 А;</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Рисунок 3">
            <a:extLst>
              <a:ext uri="{FF2B5EF4-FFF2-40B4-BE49-F238E27FC236}">
                <a16:creationId xmlns:a16="http://schemas.microsoft.com/office/drawing/2014/main" id="{4E33E452-0A8C-4D26-A544-628718393574}"/>
              </a:ext>
            </a:extLst>
          </p:cNvPr>
          <p:cNvPicPr/>
          <p:nvPr/>
        </p:nvPicPr>
        <p:blipFill>
          <a:blip r:embed="rId2">
            <a:extLst>
              <a:ext uri="{28A0092B-C50C-407E-A947-70E740481C1C}">
                <a14:useLocalDpi xmlns:a14="http://schemas.microsoft.com/office/drawing/2010/main" val="0"/>
              </a:ext>
            </a:extLst>
          </a:blip>
          <a:srcRect l="17825" r="11555" b="-986"/>
          <a:stretch>
            <a:fillRect/>
          </a:stretch>
        </p:blipFill>
        <p:spPr bwMode="auto">
          <a:xfrm>
            <a:off x="447413" y="460913"/>
            <a:ext cx="3604470" cy="4832540"/>
          </a:xfrm>
          <a:prstGeom prst="rect">
            <a:avLst/>
          </a:prstGeom>
          <a:noFill/>
          <a:ln>
            <a:noFill/>
          </a:ln>
        </p:spPr>
      </p:pic>
      <p:sp>
        <p:nvSpPr>
          <p:cNvPr id="5" name="Прямоугольник 4">
            <a:extLst>
              <a:ext uri="{FF2B5EF4-FFF2-40B4-BE49-F238E27FC236}">
                <a16:creationId xmlns:a16="http://schemas.microsoft.com/office/drawing/2014/main" id="{17C2DAA3-D894-478C-A0B7-F7314FD6EE69}"/>
              </a:ext>
            </a:extLst>
          </p:cNvPr>
          <p:cNvSpPr/>
          <p:nvPr/>
        </p:nvSpPr>
        <p:spPr>
          <a:xfrm>
            <a:off x="316920" y="5173563"/>
            <a:ext cx="2417891" cy="1754326"/>
          </a:xfrm>
          <a:prstGeom prst="rect">
            <a:avLst/>
          </a:prstGeom>
        </p:spPr>
        <p:txBody>
          <a:bodyPr wrap="square">
            <a:spAutoFit/>
          </a:bodyPr>
          <a:lstStyle/>
          <a:p>
            <a:pPr marL="0" marR="0" lvl="0" indent="28829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Рисунок 11 – </a:t>
            </a:r>
            <a:r>
              <a:rPr kumimoji="0" lang="ru-RU" sz="1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Вимикач</a:t>
            </a: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елегазовий</a:t>
            </a: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баковий</a:t>
            </a: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зовнішнього</a:t>
            </a: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встановлення</a:t>
            </a: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серії</a:t>
            </a: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ВГБ-35</a:t>
            </a:r>
          </a:p>
        </p:txBody>
      </p:sp>
    </p:spTree>
    <p:extLst>
      <p:ext uri="{BB962C8B-B14F-4D97-AF65-F5344CB8AC3E}">
        <p14:creationId xmlns:p14="http://schemas.microsoft.com/office/powerpoint/2010/main" val="52680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BDA384-544D-462C-8453-DAE4BCC69427}"/>
              </a:ext>
            </a:extLst>
          </p:cNvPr>
          <p:cNvSpPr txBox="1"/>
          <p:nvPr/>
        </p:nvSpPr>
        <p:spPr>
          <a:xfrm>
            <a:off x="147549" y="773449"/>
            <a:ext cx="11257569" cy="3323987"/>
          </a:xfrm>
          <a:prstGeom prst="rect">
            <a:avLst/>
          </a:prstGeom>
          <a:noFill/>
        </p:spPr>
        <p:txBody>
          <a:bodyPr wrap="none" rtlCol="0">
            <a:spAutoFit/>
          </a:bodyPr>
          <a:lstStyle/>
          <a:p>
            <a:r>
              <a:rPr lang="ru-RU" sz="3200" dirty="0"/>
              <a:t>План </a:t>
            </a:r>
          </a:p>
          <a:p>
            <a:pPr marL="514350" indent="-514350">
              <a:buFont typeface="+mj-lt"/>
              <a:buAutoNum type="arabicPeriod"/>
            </a:pPr>
            <a:r>
              <a:rPr lang="ru-RU" sz="3200" dirty="0" err="1"/>
              <a:t>Призначення</a:t>
            </a:r>
            <a:r>
              <a:rPr lang="ru-RU" sz="3200" dirty="0"/>
              <a:t> </a:t>
            </a:r>
            <a:r>
              <a:rPr lang="ru-RU" sz="3200" dirty="0" err="1"/>
              <a:t>елегазових</a:t>
            </a:r>
            <a:r>
              <a:rPr lang="ru-RU" sz="3200" dirty="0"/>
              <a:t> </a:t>
            </a:r>
            <a:r>
              <a:rPr lang="ru-RU" sz="3200" dirty="0" err="1"/>
              <a:t>вимикач</a:t>
            </a:r>
            <a:r>
              <a:rPr lang="uk-UA" sz="3200" dirty="0" err="1"/>
              <a:t>ів</a:t>
            </a:r>
            <a:r>
              <a:rPr lang="uk-UA" sz="3200" dirty="0"/>
              <a:t>.</a:t>
            </a:r>
          </a:p>
          <a:p>
            <a:pPr marL="514350" indent="-514350">
              <a:buFont typeface="+mj-lt"/>
              <a:buAutoNum type="arabicPeriod"/>
            </a:pPr>
            <a:r>
              <a:rPr lang="uk-UA" sz="3200" dirty="0"/>
              <a:t>Конструкція полюсу </a:t>
            </a:r>
            <a:r>
              <a:rPr lang="uk-UA" sz="3200" dirty="0" err="1"/>
              <a:t>елегазового</a:t>
            </a:r>
            <a:r>
              <a:rPr lang="uk-UA" sz="3200" dirty="0"/>
              <a:t> вимикача</a:t>
            </a:r>
          </a:p>
          <a:p>
            <a:pPr marL="514350" indent="-514350">
              <a:buFont typeface="+mj-lt"/>
              <a:buAutoNum type="arabicPeriod"/>
            </a:pPr>
            <a:r>
              <a:rPr lang="uk-UA" sz="3200" dirty="0" err="1"/>
              <a:t>Автокомперсійний</a:t>
            </a:r>
            <a:r>
              <a:rPr lang="uk-UA" sz="3200" dirty="0"/>
              <a:t> </a:t>
            </a:r>
            <a:r>
              <a:rPr lang="uk-UA" sz="3200" dirty="0" err="1"/>
              <a:t>елегазовий</a:t>
            </a:r>
            <a:r>
              <a:rPr lang="uk-UA" sz="3200" dirty="0"/>
              <a:t> вимикач.</a:t>
            </a:r>
          </a:p>
          <a:p>
            <a:pPr marL="514350" indent="-514350">
              <a:buFont typeface="+mj-lt"/>
              <a:buAutoNum type="arabicPeriod"/>
            </a:pPr>
            <a:r>
              <a:rPr lang="uk-UA" sz="3200" dirty="0"/>
              <a:t>Дугогасні пристрої </a:t>
            </a:r>
            <a:r>
              <a:rPr lang="uk-UA" sz="3200" dirty="0" err="1"/>
              <a:t>елегазових</a:t>
            </a:r>
            <a:r>
              <a:rPr lang="uk-UA" sz="3200" dirty="0"/>
              <a:t> вимикачів.</a:t>
            </a:r>
          </a:p>
          <a:p>
            <a:pPr marL="514350" indent="-514350">
              <a:buFont typeface="+mj-lt"/>
              <a:buAutoNum type="arabicPeriod"/>
            </a:pPr>
            <a:r>
              <a:rPr lang="uk-UA" sz="3200" dirty="0"/>
              <a:t>Приклади виконання та застосування </a:t>
            </a:r>
            <a:r>
              <a:rPr lang="uk-UA" sz="3200" dirty="0" err="1"/>
              <a:t>елегазових</a:t>
            </a:r>
            <a:r>
              <a:rPr lang="uk-UA" sz="3200" dirty="0"/>
              <a:t> вимикачів.</a:t>
            </a:r>
          </a:p>
          <a:p>
            <a:pPr marL="342900" indent="-342900">
              <a:buAutoNum type="arabicPeriod"/>
            </a:pPr>
            <a:endParaRPr lang="LID4096" dirty="0"/>
          </a:p>
        </p:txBody>
      </p:sp>
    </p:spTree>
    <p:extLst>
      <p:ext uri="{BB962C8B-B14F-4D97-AF65-F5344CB8AC3E}">
        <p14:creationId xmlns:p14="http://schemas.microsoft.com/office/powerpoint/2010/main" val="884466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6A1DCA7-5AEC-4005-82BB-C76A74ECF106}"/>
              </a:ext>
            </a:extLst>
          </p:cNvPr>
          <p:cNvSpPr/>
          <p:nvPr/>
        </p:nvSpPr>
        <p:spPr>
          <a:xfrm>
            <a:off x="226502" y="63609"/>
            <a:ext cx="11308360" cy="6124754"/>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tab pos="450215" algn="l"/>
              </a:tabLst>
              <a:defRPr/>
            </a:pPr>
            <a:r>
              <a:rPr kumimoji="0" lang="uk-UA"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Symbol" panose="05050102010706020507" pitchFamily="18" charset="2"/>
              </a:rPr>
              <a:t>великий механічний і комутаційний ресурси, що забезпечують за нормальних умов експлуатації роботу без ремонту протягом всього терміну служби вимикача;</a:t>
            </a: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tab pos="450215" algn="l"/>
              </a:tabLst>
              <a:defRPr/>
            </a:pPr>
            <a:r>
              <a:rPr kumimoji="0" lang="uk-UA"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Symbol" panose="05050102010706020507" pitchFamily="18" charset="2"/>
              </a:rPr>
              <a:t>наявність єдиного на вимикач динамічного ущільнення з «рідинним затвором» і високотехнологічного алюмінієвого зварного бака гарантує знижений рівень природних витоків елегазу;</a:t>
            </a: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tab pos="450215" algn="l"/>
              </a:tabLst>
              <a:defRPr/>
            </a:pPr>
            <a:r>
              <a:rPr kumimoji="0" lang="uk-UA"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Symbol" panose="05050102010706020507" pitchFamily="18" charset="2"/>
              </a:rPr>
              <a:t>висока надійність: навіть при спаді надмірного тиску елегазу до нуля вимикач витримує тривалу дію напруги 52 кВ і вимикає струми навантаження до 630 А;</a:t>
            </a: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tab pos="450215" algn="l"/>
              </a:tabLst>
              <a:defRPr/>
            </a:pPr>
            <a:r>
              <a:rPr kumimoji="0" lang="uk-UA"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Symbol" panose="05050102010706020507" pitchFamily="18" charset="2"/>
              </a:rPr>
              <a:t>використання чистого елегазу у виконанні ХЛ1 (до –60 °С);</a:t>
            </a: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tab pos="450215" algn="l"/>
              </a:tabLst>
              <a:defRPr/>
            </a:pPr>
            <a:r>
              <a:rPr kumimoji="0" lang="uk-UA"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Symbol" panose="05050102010706020507" pitchFamily="18" charset="2"/>
              </a:rPr>
              <a:t>12 вбудованих трансформаторів струму, що дозволяють в більшості випадків відмовитися від застосування виносних трансформаторів струму зовнішнього установлення;</a:t>
            </a: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tab pos="450215" algn="l"/>
              </a:tabLst>
              <a:defRPr/>
            </a:pPr>
            <a:r>
              <a:rPr kumimoji="0" lang="uk-UA"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Symbol" panose="05050102010706020507" pitchFamily="18" charset="2"/>
              </a:rPr>
              <a:t>вибухо</a:t>
            </a:r>
            <a:r>
              <a:rPr kumimoji="0" lang="uk-UA"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Symbol" panose="05050102010706020507" pitchFamily="18" charset="2"/>
              </a:rPr>
              <a:t>- та </a:t>
            </a:r>
            <a:r>
              <a:rPr kumimoji="0" lang="uk-UA"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Symbol" panose="05050102010706020507" pitchFamily="18" charset="2"/>
              </a:rPr>
              <a:t>пожежобезпека</a:t>
            </a:r>
            <a:r>
              <a:rPr kumimoji="0" lang="uk-UA"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Symbol" panose="05050102010706020507" pitchFamily="18" charset="2"/>
              </a:rPr>
              <a:t>.</a:t>
            </a:r>
          </a:p>
        </p:txBody>
      </p:sp>
    </p:spTree>
    <p:extLst>
      <p:ext uri="{BB962C8B-B14F-4D97-AF65-F5344CB8AC3E}">
        <p14:creationId xmlns:p14="http://schemas.microsoft.com/office/powerpoint/2010/main" val="1685079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8C8187ED-3E93-4904-82B0-3E5FE8672221}"/>
              </a:ext>
            </a:extLst>
          </p:cNvPr>
          <p:cNvPicPr/>
          <p:nvPr/>
        </p:nvPicPr>
        <p:blipFill>
          <a:blip r:embed="rId2">
            <a:extLst>
              <a:ext uri="{28A0092B-C50C-407E-A947-70E740481C1C}">
                <a14:useLocalDpi xmlns:a14="http://schemas.microsoft.com/office/drawing/2010/main" val="0"/>
              </a:ext>
            </a:extLst>
          </a:blip>
          <a:srcRect r="8879"/>
          <a:stretch>
            <a:fillRect/>
          </a:stretch>
        </p:blipFill>
        <p:spPr bwMode="auto">
          <a:xfrm>
            <a:off x="578734" y="257054"/>
            <a:ext cx="4595150" cy="5538715"/>
          </a:xfrm>
          <a:prstGeom prst="rect">
            <a:avLst/>
          </a:prstGeom>
          <a:noFill/>
          <a:ln>
            <a:noFill/>
          </a:ln>
        </p:spPr>
      </p:pic>
      <p:sp>
        <p:nvSpPr>
          <p:cNvPr id="3" name="Прямоугольник 2">
            <a:extLst>
              <a:ext uri="{FF2B5EF4-FFF2-40B4-BE49-F238E27FC236}">
                <a16:creationId xmlns:a16="http://schemas.microsoft.com/office/drawing/2014/main" id="{19F7A834-2732-4DE6-9370-93D06065473A}"/>
              </a:ext>
            </a:extLst>
          </p:cNvPr>
          <p:cNvSpPr/>
          <p:nvPr/>
        </p:nvSpPr>
        <p:spPr>
          <a:xfrm>
            <a:off x="-359027" y="5688449"/>
            <a:ext cx="6096000" cy="1169551"/>
          </a:xfrm>
          <a:prstGeom prst="rect">
            <a:avLst/>
          </a:prstGeom>
        </p:spPr>
        <p:txBody>
          <a:bodyPr>
            <a:spAutoFit/>
          </a:bodyPr>
          <a:lstStyle/>
          <a:p>
            <a:pPr marL="0" marR="0" lvl="0" indent="288290" algn="ctr" defTabSz="914400" rtl="0" eaLnBrk="1" fontAlgn="auto" latinLnBrk="0" hangingPunct="1">
              <a:lnSpc>
                <a:spcPct val="100000"/>
              </a:lnSpc>
              <a:spcBef>
                <a:spcPts val="0"/>
              </a:spcBef>
              <a:spcAft>
                <a:spcPts val="0"/>
              </a:spcAft>
              <a:buClrTx/>
              <a:buSzTx/>
              <a:buFontTx/>
              <a:buNone/>
              <a:tabLst/>
              <a:defRPr/>
            </a:pPr>
            <a:r>
              <a:rPr kumimoji="0" lang="uk-UA"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Рисунок 12</a:t>
            </a:r>
            <a:r>
              <a:rPr kumimoji="0" lang="uk-UA" sz="1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uk-UA"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Загальний вигляд та габаритні розміри вимикача ВГБ-35:</a:t>
            </a:r>
            <a:endParaRPr kumimoji="0" lang="uk-UA" sz="1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288290" algn="ctr" defTabSz="914400" rtl="0" eaLnBrk="1" fontAlgn="auto" latinLnBrk="0" hangingPunct="1">
              <a:lnSpc>
                <a:spcPct val="100000"/>
              </a:lnSpc>
              <a:spcBef>
                <a:spcPts val="0"/>
              </a:spcBef>
              <a:spcAft>
                <a:spcPts val="0"/>
              </a:spcAft>
              <a:buClrTx/>
              <a:buSzTx/>
              <a:buFontTx/>
              <a:buNone/>
              <a:tabLst/>
              <a:defRPr/>
            </a:pPr>
            <a:r>
              <a:rPr kumimoji="0" lang="uk-UA" sz="1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a:t>
            </a:r>
            <a:r>
              <a:rPr kumimoji="0" lang="uk-UA"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вводи; </a:t>
            </a:r>
            <a:r>
              <a:rPr kumimoji="0" lang="uk-UA" sz="1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uk-UA"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трансформатор струму; </a:t>
            </a:r>
            <a:r>
              <a:rPr kumimoji="0" lang="uk-UA" sz="1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uk-UA"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бак; </a:t>
            </a:r>
            <a:r>
              <a:rPr kumimoji="0" lang="uk-UA" sz="1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4</a:t>
            </a:r>
            <a:r>
              <a:rPr kumimoji="0" lang="uk-UA"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фланець;                                 </a:t>
            </a:r>
            <a:r>
              <a:rPr kumimoji="0" lang="uk-UA" sz="1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5</a:t>
            </a:r>
            <a:r>
              <a:rPr kumimoji="0" lang="uk-UA"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клемна коробка; </a:t>
            </a:r>
            <a:r>
              <a:rPr kumimoji="0" lang="uk-UA" sz="1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6</a:t>
            </a:r>
            <a:r>
              <a:rPr kumimoji="0" lang="uk-UA"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пристрій підігрівача; </a:t>
            </a:r>
            <a:r>
              <a:rPr kumimoji="0" lang="uk-UA" sz="1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7</a:t>
            </a:r>
            <a:r>
              <a:rPr kumimoji="0" lang="uk-UA"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шафа з приводом;                     </a:t>
            </a:r>
            <a:r>
              <a:rPr kumimoji="0" lang="uk-UA" sz="1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8</a:t>
            </a:r>
            <a:r>
              <a:rPr kumimoji="0" lang="uk-UA"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сигналізатор густини; </a:t>
            </a:r>
            <a:r>
              <a:rPr kumimoji="0" lang="uk-UA" sz="1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9</a:t>
            </a:r>
            <a:r>
              <a:rPr kumimoji="0" lang="uk-UA"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клапан автономної герметизації;                          </a:t>
            </a:r>
            <a:r>
              <a:rPr kumimoji="0" lang="uk-UA" sz="1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10</a:t>
            </a:r>
            <a:r>
              <a:rPr kumimoji="0" lang="uk-UA"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кришка; </a:t>
            </a:r>
            <a:r>
              <a:rPr kumimoji="0" lang="uk-UA" sz="1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11</a:t>
            </a:r>
            <a:r>
              <a:rPr kumimoji="0" lang="uk-UA"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механізм; </a:t>
            </a:r>
            <a:r>
              <a:rPr kumimoji="0" lang="uk-UA" sz="1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12</a:t>
            </a:r>
            <a:r>
              <a:rPr kumimoji="0" lang="uk-UA"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болт заземлення</a:t>
            </a:r>
            <a:endParaRPr kumimoji="0" lang="uk-UA" sz="1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Прямоугольник 3">
            <a:extLst>
              <a:ext uri="{FF2B5EF4-FFF2-40B4-BE49-F238E27FC236}">
                <a16:creationId xmlns:a16="http://schemas.microsoft.com/office/drawing/2014/main" id="{01297DF4-99E4-481E-9533-D52CD04ED908}"/>
              </a:ext>
            </a:extLst>
          </p:cNvPr>
          <p:cNvSpPr/>
          <p:nvPr/>
        </p:nvSpPr>
        <p:spPr>
          <a:xfrm>
            <a:off x="5652304" y="257054"/>
            <a:ext cx="6096000" cy="6186309"/>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До складу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вимикача</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(рис. 12)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входять</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привод,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шість</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високовольтних</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вводів</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з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вбудованими</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трансформаторами струму  та один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газощільний</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алюмінієвий</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зварний</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бак,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усередині</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якого</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розміщені</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дугогасильні</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пристрої</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3-х фаз.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Дугогасильні</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пристрої</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що</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містять</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нерухомий</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і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рухомий</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контакти</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а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також</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котушки</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магнітного</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дуття</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використовують</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для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гасіння</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спосіб</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обертання</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електричної</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дуги в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магнітному</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полі</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створюваному</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струмом</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такому,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що</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протікає</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через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котушки</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Рухомі</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контакти</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розташовані</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під</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кутом 120°,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жорстко</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закріплені</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на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кінцях</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трипроменевої</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ізоляційної</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траверси</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встановленої</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безпосередньо</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на центральному поворотному валу бака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вимикача</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Простота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дугогасильних</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пристроїв</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що</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мають</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мінімально</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можливу</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кількість</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рухомих</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елементів</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є основою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їх</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надійної</a:t>
            </a:r>
            <a:r>
              <a:rPr kumimoji="0" lang="ru-RU"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u-RU"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роботи</a:t>
            </a:r>
            <a:endParaRPr kumimoji="0" lang="LID4096"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647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Елегазовий вимикач ">
            <a:hlinkClick r:id="" action="ppaction://media"/>
            <a:extLst>
              <a:ext uri="{FF2B5EF4-FFF2-40B4-BE49-F238E27FC236}">
                <a16:creationId xmlns:a16="http://schemas.microsoft.com/office/drawing/2014/main" id="{CEFFC9D8-EE68-4F70-A580-9245CC7054D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6041" y="118639"/>
            <a:ext cx="8333771" cy="6250329"/>
          </a:xfrm>
          <a:prstGeom prst="rect">
            <a:avLst/>
          </a:prstGeom>
        </p:spPr>
      </p:pic>
    </p:spTree>
    <p:extLst>
      <p:ext uri="{BB962C8B-B14F-4D97-AF65-F5344CB8AC3E}">
        <p14:creationId xmlns:p14="http://schemas.microsoft.com/office/powerpoint/2010/main" val="319539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8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A3D8D6A-DA0F-4D93-9F71-2A162AB7E434}"/>
              </a:ext>
            </a:extLst>
          </p:cNvPr>
          <p:cNvSpPr/>
          <p:nvPr/>
        </p:nvSpPr>
        <p:spPr>
          <a:xfrm>
            <a:off x="138023" y="345057"/>
            <a:ext cx="11757803" cy="5632311"/>
          </a:xfrm>
          <a:prstGeom prst="rect">
            <a:avLst/>
          </a:prstGeom>
        </p:spPr>
        <p:txBody>
          <a:bodyPr wrap="square">
            <a:spAutoFit/>
          </a:bodyPr>
          <a:lstStyle/>
          <a:p>
            <a:pPr indent="288290" algn="just">
              <a:spcAft>
                <a:spcPts val="0"/>
              </a:spcAft>
            </a:pPr>
            <a:r>
              <a:rPr lang="ru-RU" sz="3000" dirty="0" err="1">
                <a:solidFill>
                  <a:srgbClr val="202124"/>
                </a:solidFill>
                <a:latin typeface="arial" panose="020B0604020202020204" pitchFamily="34" charset="0"/>
              </a:rPr>
              <a:t>Елегазовий</a:t>
            </a:r>
            <a:r>
              <a:rPr lang="ru-RU" sz="3000" dirty="0">
                <a:solidFill>
                  <a:srgbClr val="202124"/>
                </a:solidFill>
                <a:latin typeface="arial" panose="020B0604020202020204" pitchFamily="34" charset="0"/>
              </a:rPr>
              <a:t> </a:t>
            </a:r>
            <a:r>
              <a:rPr lang="ru-RU" sz="3000" dirty="0" err="1">
                <a:solidFill>
                  <a:srgbClr val="202124"/>
                </a:solidFill>
                <a:latin typeface="arial" panose="020B0604020202020204" pitchFamily="34" charset="0"/>
              </a:rPr>
              <a:t>вимикач</a:t>
            </a:r>
            <a:r>
              <a:rPr lang="ru-RU" sz="3000" dirty="0">
                <a:solidFill>
                  <a:srgbClr val="202124"/>
                </a:solidFill>
                <a:latin typeface="arial" panose="020B0604020202020204" pitchFamily="34" charset="0"/>
              </a:rPr>
              <a:t> </a:t>
            </a:r>
            <a:r>
              <a:rPr lang="ru-RU" sz="3000" dirty="0" err="1">
                <a:solidFill>
                  <a:srgbClr val="202124"/>
                </a:solidFill>
                <a:latin typeface="arial" panose="020B0604020202020204" pitchFamily="34" charset="0"/>
              </a:rPr>
              <a:t>призначений</a:t>
            </a:r>
            <a:r>
              <a:rPr lang="ru-RU" sz="3000" dirty="0">
                <a:solidFill>
                  <a:srgbClr val="202124"/>
                </a:solidFill>
                <a:latin typeface="arial" panose="020B0604020202020204" pitchFamily="34" charset="0"/>
              </a:rPr>
              <a:t> </a:t>
            </a:r>
            <a:r>
              <a:rPr lang="ru-RU" sz="3000" b="1" dirty="0">
                <a:solidFill>
                  <a:srgbClr val="202124"/>
                </a:solidFill>
                <a:latin typeface="arial" panose="020B0604020202020204" pitchFamily="34" charset="0"/>
              </a:rPr>
              <a:t>для </a:t>
            </a:r>
            <a:r>
              <a:rPr lang="ru-RU" sz="3000" b="1" dirty="0" err="1">
                <a:solidFill>
                  <a:srgbClr val="202124"/>
                </a:solidFill>
                <a:latin typeface="arial" panose="020B0604020202020204" pitchFamily="34" charset="0"/>
              </a:rPr>
              <a:t>комутацій</a:t>
            </a:r>
            <a:r>
              <a:rPr lang="ru-RU" sz="3000" b="1" dirty="0">
                <a:solidFill>
                  <a:srgbClr val="202124"/>
                </a:solidFill>
                <a:latin typeface="arial" panose="020B0604020202020204" pitchFamily="34" charset="0"/>
              </a:rPr>
              <a:t> (</a:t>
            </a:r>
            <a:r>
              <a:rPr lang="ru-RU" sz="3000" b="1" dirty="0" err="1">
                <a:solidFill>
                  <a:srgbClr val="202124"/>
                </a:solidFill>
                <a:latin typeface="arial" panose="020B0604020202020204" pitchFamily="34" charset="0"/>
              </a:rPr>
              <a:t>операцій</a:t>
            </a:r>
            <a:r>
              <a:rPr lang="ru-RU" sz="3000" b="1" dirty="0">
                <a:solidFill>
                  <a:srgbClr val="202124"/>
                </a:solidFill>
                <a:latin typeface="arial" panose="020B0604020202020204" pitchFamily="34" charset="0"/>
              </a:rPr>
              <a:t> </a:t>
            </a:r>
            <a:r>
              <a:rPr lang="ru-RU" sz="3000" b="1" dirty="0" err="1">
                <a:solidFill>
                  <a:srgbClr val="202124"/>
                </a:solidFill>
                <a:latin typeface="arial" panose="020B0604020202020204" pitchFamily="34" charset="0"/>
              </a:rPr>
              <a:t>вмикання-вимкнення</a:t>
            </a:r>
            <a:r>
              <a:rPr lang="ru-RU" sz="3000" b="1" dirty="0">
                <a:solidFill>
                  <a:srgbClr val="202124"/>
                </a:solidFill>
                <a:latin typeface="arial" panose="020B0604020202020204" pitchFamily="34" charset="0"/>
              </a:rPr>
              <a:t>) </a:t>
            </a:r>
            <a:r>
              <a:rPr lang="ru-RU" sz="3000" b="1" dirty="0" err="1">
                <a:solidFill>
                  <a:srgbClr val="202124"/>
                </a:solidFill>
                <a:latin typeface="arial" panose="020B0604020202020204" pitchFamily="34" charset="0"/>
              </a:rPr>
              <a:t>електричного</a:t>
            </a:r>
            <a:r>
              <a:rPr lang="ru-RU" sz="3000" b="1" dirty="0">
                <a:solidFill>
                  <a:srgbClr val="202124"/>
                </a:solidFill>
                <a:latin typeface="arial" panose="020B0604020202020204" pitchFamily="34" charset="0"/>
              </a:rPr>
              <a:t> струму (</a:t>
            </a:r>
            <a:r>
              <a:rPr lang="ru-RU" sz="3000" b="1" dirty="0" err="1">
                <a:solidFill>
                  <a:srgbClr val="202124"/>
                </a:solidFill>
                <a:latin typeface="arial" panose="020B0604020202020204" pitchFamily="34" charset="0"/>
              </a:rPr>
              <a:t>номінального</a:t>
            </a:r>
            <a:r>
              <a:rPr lang="ru-RU" sz="3000" b="1" dirty="0">
                <a:solidFill>
                  <a:srgbClr val="202124"/>
                </a:solidFill>
                <a:latin typeface="arial" panose="020B0604020202020204" pitchFamily="34" charset="0"/>
              </a:rPr>
              <a:t> і </a:t>
            </a:r>
            <a:r>
              <a:rPr lang="ru-RU" sz="3000" b="1" dirty="0" err="1">
                <a:solidFill>
                  <a:srgbClr val="202124"/>
                </a:solidFill>
                <a:latin typeface="arial" panose="020B0604020202020204" pitchFamily="34" charset="0"/>
              </a:rPr>
              <a:t>струмів</a:t>
            </a:r>
            <a:r>
              <a:rPr lang="ru-RU" sz="3000" b="1" dirty="0">
                <a:solidFill>
                  <a:srgbClr val="202124"/>
                </a:solidFill>
                <a:latin typeface="arial" panose="020B0604020202020204" pitchFamily="34" charset="0"/>
              </a:rPr>
              <a:t> короткого </a:t>
            </a:r>
            <a:r>
              <a:rPr lang="ru-RU" sz="3000" b="1" dirty="0" err="1">
                <a:solidFill>
                  <a:srgbClr val="202124"/>
                </a:solidFill>
                <a:latin typeface="arial" panose="020B0604020202020204" pitchFamily="34" charset="0"/>
              </a:rPr>
              <a:t>замикання</a:t>
            </a:r>
            <a:r>
              <a:rPr lang="ru-RU" sz="3000" b="1" dirty="0">
                <a:solidFill>
                  <a:srgbClr val="202124"/>
                </a:solidFill>
                <a:latin typeface="arial" panose="020B0604020202020204" pitchFamily="34" charset="0"/>
              </a:rPr>
              <a:t>) в </a:t>
            </a:r>
            <a:r>
              <a:rPr lang="ru-RU" sz="3000" b="1" dirty="0" err="1">
                <a:solidFill>
                  <a:srgbClr val="202124"/>
                </a:solidFill>
                <a:latin typeface="arial" panose="020B0604020202020204" pitchFamily="34" charset="0"/>
              </a:rPr>
              <a:t>електроустановках</a:t>
            </a:r>
            <a:r>
              <a:rPr lang="ru-RU" sz="3000" dirty="0">
                <a:solidFill>
                  <a:srgbClr val="202124"/>
                </a:solidFill>
                <a:latin typeface="arial" panose="020B0604020202020204" pitchFamily="34" charset="0"/>
              </a:rPr>
              <a:t>. </a:t>
            </a:r>
            <a:r>
              <a:rPr lang="uk-UA" sz="3000" dirty="0">
                <a:latin typeface="Times New Roman" panose="02020603050405020304" pitchFamily="18" charset="0"/>
                <a:ea typeface="Times New Roman" panose="02020603050405020304" pitchFamily="18" charset="0"/>
              </a:rPr>
              <a:t>В даний час провідні електротехнічні фірми виготовляють, в основному, тільки два типи високовольтних вимикачів: вакуумні та елегазові. Причому, якщо в класах середньої напруги 6 – 35 кВ домінують вакуумні вимикач, і то в класах напруги 110 кВ і вище значні переваги мають елегазові вимикачі.</a:t>
            </a:r>
          </a:p>
          <a:p>
            <a:pPr indent="288290" algn="just">
              <a:spcAft>
                <a:spcPts val="0"/>
              </a:spcAft>
            </a:pPr>
            <a:r>
              <a:rPr lang="uk-UA" sz="3000" dirty="0" err="1">
                <a:latin typeface="Times New Roman" panose="02020603050405020304" pitchFamily="18" charset="0"/>
                <a:ea typeface="Times New Roman" panose="02020603050405020304" pitchFamily="18" charset="0"/>
              </a:rPr>
              <a:t>Елегазовий</a:t>
            </a:r>
            <a:r>
              <a:rPr lang="uk-UA" sz="3000" dirty="0">
                <a:latin typeface="Times New Roman" panose="02020603050405020304" pitchFamily="18" charset="0"/>
                <a:ea typeface="Times New Roman" panose="02020603050405020304" pitchFamily="18" charset="0"/>
              </a:rPr>
              <a:t> вимикач – один з найсучасніших типів високовольтних вимикачів. Використання елегазу SF</a:t>
            </a:r>
            <a:r>
              <a:rPr lang="uk-UA" sz="3000" baseline="-25000" dirty="0">
                <a:latin typeface="Times New Roman" panose="02020603050405020304" pitchFamily="18" charset="0"/>
                <a:ea typeface="Times New Roman" panose="02020603050405020304" pitchFamily="18" charset="0"/>
              </a:rPr>
              <a:t>6 </a:t>
            </a:r>
            <a:r>
              <a:rPr lang="uk-UA" sz="3000" dirty="0">
                <a:latin typeface="Times New Roman" panose="02020603050405020304" pitchFamily="18" charset="0"/>
                <a:ea typeface="Times New Roman" panose="02020603050405020304" pitchFamily="18" charset="0"/>
              </a:rPr>
              <a:t> (</a:t>
            </a:r>
            <a:r>
              <a:rPr lang="uk-UA" sz="3000" dirty="0" err="1">
                <a:latin typeface="Times New Roman" panose="02020603050405020304" pitchFamily="18" charset="0"/>
                <a:ea typeface="Times New Roman" panose="02020603050405020304" pitchFamily="18" charset="0"/>
              </a:rPr>
              <a:t>шостифториста</a:t>
            </a:r>
            <a:r>
              <a:rPr lang="uk-UA" sz="3000" dirty="0">
                <a:latin typeface="Times New Roman" panose="02020603050405020304" pitchFamily="18" charset="0"/>
                <a:ea typeface="Times New Roman" panose="02020603050405020304" pitchFamily="18" charset="0"/>
              </a:rPr>
              <a:t> сірка), для гасіння дуги обумовлені його високими ізоляційними і дугогасильними властивостями, а також його </a:t>
            </a:r>
            <a:r>
              <a:rPr lang="uk-UA" sz="3000" dirty="0" err="1">
                <a:latin typeface="Times New Roman" panose="02020603050405020304" pitchFamily="18" charset="0"/>
                <a:ea typeface="Times New Roman" panose="02020603050405020304" pitchFamily="18" charset="0"/>
              </a:rPr>
              <a:t>пожежобезпекою</a:t>
            </a:r>
            <a:r>
              <a:rPr lang="uk-UA" sz="30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971459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0EC7F9D8-9820-48EC-9B37-06C30120D37C}"/>
              </a:ext>
            </a:extLst>
          </p:cNvPr>
          <p:cNvSpPr/>
          <p:nvPr/>
        </p:nvSpPr>
        <p:spPr>
          <a:xfrm>
            <a:off x="166777" y="140905"/>
            <a:ext cx="11694543" cy="6924973"/>
          </a:xfrm>
          <a:prstGeom prst="rect">
            <a:avLst/>
          </a:prstGeom>
        </p:spPr>
        <p:txBody>
          <a:bodyPr wrap="square">
            <a:spAutoFit/>
          </a:bodyPr>
          <a:lstStyle/>
          <a:p>
            <a:r>
              <a:rPr lang="uk-UA" sz="3200" dirty="0">
                <a:latin typeface="Times New Roman" panose="02020603050405020304" pitchFamily="18" charset="0"/>
                <a:ea typeface="Times New Roman" panose="02020603050405020304" pitchFamily="18" charset="0"/>
              </a:rPr>
              <a:t>       В </a:t>
            </a:r>
            <a:r>
              <a:rPr lang="uk-UA" sz="3200" dirty="0" err="1">
                <a:latin typeface="Times New Roman" panose="02020603050405020304" pitchFamily="18" charset="0"/>
                <a:ea typeface="Times New Roman" panose="02020603050405020304" pitchFamily="18" charset="0"/>
              </a:rPr>
              <a:t>елегазових</a:t>
            </a:r>
            <a:r>
              <a:rPr lang="uk-UA" sz="3200" dirty="0">
                <a:latin typeface="Times New Roman" panose="02020603050405020304" pitchFamily="18" charset="0"/>
                <a:ea typeface="Times New Roman" panose="02020603050405020304" pitchFamily="18" charset="0"/>
              </a:rPr>
              <a:t> вимикачах застосовуються, в основному, два принципи гасіння дуги. Перший принцип той же, що і в повітряному вимикачі, тобто – дуга охолоджується елегазом при перетіканні його з резервуара високого тиску (близько 2 МПа) в резервуар низького тиску (0,3 МПа).</a:t>
            </a:r>
          </a:p>
          <a:p>
            <a:pPr indent="288290" algn="just">
              <a:spcAft>
                <a:spcPts val="0"/>
              </a:spcAft>
            </a:pPr>
            <a:r>
              <a:rPr lang="uk-UA" sz="3200" dirty="0">
                <a:latin typeface="Times New Roman" panose="02020603050405020304" pitchFamily="18" charset="0"/>
              </a:rPr>
              <a:t> </a:t>
            </a:r>
            <a:r>
              <a:rPr lang="uk-UA" sz="3200" dirty="0">
                <a:latin typeface="Times New Roman" panose="02020603050405020304" pitchFamily="18" charset="0"/>
                <a:ea typeface="Times New Roman" panose="02020603050405020304" pitchFamily="18" charset="0"/>
              </a:rPr>
              <a:t>Другий принцип – </a:t>
            </a:r>
            <a:r>
              <a:rPr lang="uk-UA" sz="3200" dirty="0" err="1">
                <a:latin typeface="Times New Roman" panose="02020603050405020304" pitchFamily="18" charset="0"/>
                <a:ea typeface="Times New Roman" panose="02020603050405020304" pitchFamily="18" charset="0"/>
              </a:rPr>
              <a:t>автокомпресійний</a:t>
            </a:r>
            <a:r>
              <a:rPr lang="uk-UA" sz="3200" dirty="0">
                <a:latin typeface="Times New Roman" panose="02020603050405020304" pitchFamily="18" charset="0"/>
                <a:ea typeface="Times New Roman" panose="02020603050405020304" pitchFamily="18" charset="0"/>
              </a:rPr>
              <a:t>, тобто перепад тиску, необхідний для гасіння дуги, створюється спеціальним компресійним пристроєм, механічно зв'язаним з рухомим контактом вимикача. Початковий тиск – 0,3 – 0,4 МПа, а в процесі гасіння маємо перепад тиску 0,6 – 0,8 МПа. </a:t>
            </a:r>
          </a:p>
          <a:p>
            <a:pPr indent="288290" algn="just">
              <a:spcAft>
                <a:spcPts val="0"/>
              </a:spcAft>
            </a:pPr>
            <a:r>
              <a:rPr lang="uk-UA" sz="3200" dirty="0">
                <a:latin typeface="Times New Roman" panose="02020603050405020304" pitchFamily="18" charset="0"/>
                <a:ea typeface="Times New Roman" panose="02020603050405020304" pitchFamily="18" charset="0"/>
              </a:rPr>
              <a:t>Вимикачі з двома рівнями тисків обладнані автономною системою компресорного господарства, яка підключається в дію автоматично після кожного вимкнення.</a:t>
            </a:r>
          </a:p>
          <a:p>
            <a:endParaRPr lang="LID4096" sz="2800" dirty="0"/>
          </a:p>
        </p:txBody>
      </p:sp>
    </p:spTree>
    <p:extLst>
      <p:ext uri="{BB962C8B-B14F-4D97-AF65-F5344CB8AC3E}">
        <p14:creationId xmlns:p14="http://schemas.microsoft.com/office/powerpoint/2010/main" val="168015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Елегазовий вимикач  110 ">
            <a:hlinkClick r:id="" action="ppaction://media"/>
            <a:extLst>
              <a:ext uri="{FF2B5EF4-FFF2-40B4-BE49-F238E27FC236}">
                <a16:creationId xmlns:a16="http://schemas.microsoft.com/office/drawing/2014/main" id="{BC83720B-B01B-4F97-AF8C-A1BCD2A85C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61235" y="217344"/>
            <a:ext cx="7893935" cy="5920452"/>
          </a:xfrm>
          <a:prstGeom prst="rect">
            <a:avLst/>
          </a:prstGeom>
        </p:spPr>
      </p:pic>
    </p:spTree>
    <p:extLst>
      <p:ext uri="{BB962C8B-B14F-4D97-AF65-F5344CB8AC3E}">
        <p14:creationId xmlns:p14="http://schemas.microsoft.com/office/powerpoint/2010/main" val="67016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037ADFA8-53B5-4410-B6FA-06807F199919}"/>
              </a:ext>
            </a:extLst>
          </p:cNvPr>
          <p:cNvSpPr/>
          <p:nvPr/>
        </p:nvSpPr>
        <p:spPr>
          <a:xfrm>
            <a:off x="5961328" y="0"/>
            <a:ext cx="5745191" cy="6217087"/>
          </a:xfrm>
          <a:prstGeom prst="rect">
            <a:avLst/>
          </a:prstGeom>
        </p:spPr>
        <p:txBody>
          <a:bodyPr wrap="square">
            <a:spAutoFit/>
          </a:bodyPr>
          <a:lstStyle/>
          <a:p>
            <a:pPr indent="288290" algn="just">
              <a:spcAft>
                <a:spcPts val="0"/>
              </a:spcAft>
            </a:pPr>
            <a:r>
              <a:rPr lang="uk-UA" sz="2200" dirty="0">
                <a:latin typeface="Times New Roman" panose="02020603050405020304" pitchFamily="18" charset="0"/>
                <a:ea typeface="Times New Roman" panose="02020603050405020304" pitchFamily="18" charset="0"/>
              </a:rPr>
              <a:t>Елегазові вимикачі модульної конструкції з двома рівнями тисків (рис. 1).</a:t>
            </a:r>
            <a:r>
              <a:rPr lang="ru-RU" sz="2200" dirty="0">
                <a:latin typeface="Times New Roman" panose="02020603050405020304" pitchFamily="18" charset="0"/>
                <a:ea typeface="Times New Roman" panose="02020603050405020304" pitchFamily="18" charset="0"/>
              </a:rPr>
              <a:t> Для </a:t>
            </a:r>
            <a:r>
              <a:rPr lang="ru-RU" sz="2200" dirty="0" err="1">
                <a:latin typeface="Times New Roman" panose="02020603050405020304" pitchFamily="18" charset="0"/>
                <a:ea typeface="Times New Roman" panose="02020603050405020304" pitchFamily="18" charset="0"/>
              </a:rPr>
              <a:t>запобігання</a:t>
            </a:r>
            <a:r>
              <a:rPr lang="ru-RU" sz="2200" dirty="0">
                <a:latin typeface="Times New Roman" panose="02020603050405020304" pitchFamily="18" charset="0"/>
                <a:ea typeface="Times New Roman" panose="02020603050405020304" pitchFamily="18" charset="0"/>
              </a:rPr>
              <a:t> </a:t>
            </a:r>
            <a:r>
              <a:rPr lang="ru-RU" sz="2200" dirty="0" err="1">
                <a:latin typeface="Times New Roman" panose="02020603050405020304" pitchFamily="18" charset="0"/>
                <a:ea typeface="Times New Roman" panose="02020603050405020304" pitchFamily="18" charset="0"/>
              </a:rPr>
              <a:t>конденсації</a:t>
            </a:r>
            <a:r>
              <a:rPr lang="ru-RU" sz="2200" dirty="0">
                <a:latin typeface="Times New Roman" panose="02020603050405020304" pitchFamily="18" charset="0"/>
                <a:ea typeface="Times New Roman" panose="02020603050405020304" pitchFamily="18" charset="0"/>
              </a:rPr>
              <a:t> </a:t>
            </a:r>
            <a:r>
              <a:rPr lang="ru-RU" sz="2200" dirty="0" err="1">
                <a:latin typeface="Times New Roman" panose="02020603050405020304" pitchFamily="18" charset="0"/>
                <a:ea typeface="Times New Roman" panose="02020603050405020304" pitchFamily="18" charset="0"/>
              </a:rPr>
              <a:t>елегазу</a:t>
            </a:r>
            <a:r>
              <a:rPr lang="ru-RU" sz="2200" dirty="0">
                <a:latin typeface="Times New Roman" panose="02020603050405020304" pitchFamily="18" charset="0"/>
                <a:ea typeface="Times New Roman" panose="02020603050405020304" pitchFamily="18" charset="0"/>
              </a:rPr>
              <a:t> при </a:t>
            </a:r>
            <a:r>
              <a:rPr lang="ru-RU" sz="2200" dirty="0" err="1">
                <a:latin typeface="Times New Roman" panose="02020603050405020304" pitchFamily="18" charset="0"/>
                <a:ea typeface="Times New Roman" panose="02020603050405020304" pitchFamily="18" charset="0"/>
              </a:rPr>
              <a:t>низьких</a:t>
            </a:r>
            <a:r>
              <a:rPr lang="ru-RU" sz="2200" dirty="0">
                <a:latin typeface="Times New Roman" panose="02020603050405020304" pitchFamily="18" charset="0"/>
                <a:ea typeface="Times New Roman" panose="02020603050405020304" pitchFamily="18" charset="0"/>
              </a:rPr>
              <a:t> температурах </a:t>
            </a:r>
            <a:r>
              <a:rPr lang="ru-RU" sz="2200" dirty="0" err="1">
                <a:latin typeface="Times New Roman" panose="02020603050405020304" pitchFamily="18" charset="0"/>
                <a:ea typeface="Times New Roman" panose="02020603050405020304" pitchFamily="18" charset="0"/>
              </a:rPr>
              <a:t>вимикач</a:t>
            </a:r>
            <a:r>
              <a:rPr lang="ru-RU" sz="2200" dirty="0">
                <a:latin typeface="Times New Roman" panose="02020603050405020304" pitchFamily="18" charset="0"/>
                <a:ea typeface="Times New Roman" panose="02020603050405020304" pitchFamily="18" charset="0"/>
              </a:rPr>
              <a:t> оснащений </a:t>
            </a:r>
            <a:r>
              <a:rPr lang="ru-RU" sz="2200" dirty="0" err="1">
                <a:latin typeface="Times New Roman" panose="02020603050405020304" pitchFamily="18" charset="0"/>
                <a:ea typeface="Times New Roman" panose="02020603050405020304" pitchFamily="18" charset="0"/>
              </a:rPr>
              <a:t>спеціальними</a:t>
            </a:r>
            <a:r>
              <a:rPr lang="ru-RU" sz="2200" dirty="0">
                <a:latin typeface="Times New Roman" panose="02020603050405020304" pitchFamily="18" charset="0"/>
                <a:ea typeface="Times New Roman" panose="02020603050405020304" pitchFamily="18" charset="0"/>
              </a:rPr>
              <a:t> </a:t>
            </a:r>
            <a:r>
              <a:rPr lang="ru-RU" sz="2200" dirty="0" err="1">
                <a:latin typeface="Times New Roman" panose="02020603050405020304" pitchFamily="18" charset="0"/>
                <a:ea typeface="Times New Roman" panose="02020603050405020304" pitchFamily="18" charset="0"/>
              </a:rPr>
              <a:t>підігрівачами</a:t>
            </a:r>
            <a:r>
              <a:rPr lang="ru-RU" sz="2200" dirty="0">
                <a:latin typeface="Times New Roman" panose="02020603050405020304" pitchFamily="18" charset="0"/>
                <a:ea typeface="Times New Roman" panose="02020603050405020304" pitchFamily="18" charset="0"/>
              </a:rPr>
              <a:t>, </a:t>
            </a:r>
            <a:r>
              <a:rPr lang="ru-RU" sz="2200" dirty="0" err="1">
                <a:latin typeface="Times New Roman" panose="02020603050405020304" pitchFamily="18" charset="0"/>
                <a:ea typeface="Times New Roman" panose="02020603050405020304" pitchFamily="18" charset="0"/>
              </a:rPr>
              <a:t>розташованими</a:t>
            </a:r>
            <a:r>
              <a:rPr lang="ru-RU" sz="2200" dirty="0">
                <a:latin typeface="Times New Roman" panose="02020603050405020304" pitchFamily="18" charset="0"/>
                <a:ea typeface="Times New Roman" panose="02020603050405020304" pitchFamily="18" charset="0"/>
              </a:rPr>
              <a:t> у резервуарах </a:t>
            </a:r>
            <a:r>
              <a:rPr lang="ru-RU" sz="2200" dirty="0" err="1">
                <a:latin typeface="Times New Roman" panose="02020603050405020304" pitchFamily="18" charset="0"/>
                <a:ea typeface="Times New Roman" panose="02020603050405020304" pitchFamily="18" charset="0"/>
              </a:rPr>
              <a:t>високого</a:t>
            </a:r>
            <a:r>
              <a:rPr lang="ru-RU" sz="2200" dirty="0">
                <a:latin typeface="Times New Roman" panose="02020603050405020304" pitchFamily="18" charset="0"/>
                <a:ea typeface="Times New Roman" panose="02020603050405020304" pitchFamily="18" charset="0"/>
              </a:rPr>
              <a:t> </a:t>
            </a:r>
            <a:r>
              <a:rPr lang="ru-RU" sz="2200" dirty="0" err="1">
                <a:latin typeface="Times New Roman" panose="02020603050405020304" pitchFamily="18" charset="0"/>
                <a:ea typeface="Times New Roman" panose="02020603050405020304" pitchFamily="18" charset="0"/>
              </a:rPr>
              <a:t>тиску</a:t>
            </a:r>
            <a:r>
              <a:rPr lang="ru-RU" sz="2200" dirty="0">
                <a:latin typeface="Times New Roman" panose="02020603050405020304" pitchFamily="18" charset="0"/>
                <a:ea typeface="Times New Roman" panose="02020603050405020304" pitchFamily="18" charset="0"/>
              </a:rPr>
              <a:t>, </a:t>
            </a:r>
            <a:r>
              <a:rPr lang="ru-RU" sz="2200" dirty="0" err="1">
                <a:latin typeface="Times New Roman" panose="02020603050405020304" pitchFamily="18" charset="0"/>
                <a:ea typeface="Times New Roman" panose="02020603050405020304" pitchFamily="18" charset="0"/>
              </a:rPr>
              <a:t>встановленого</a:t>
            </a:r>
            <a:r>
              <a:rPr lang="ru-RU" sz="2200" dirty="0">
                <a:latin typeface="Times New Roman" panose="02020603050405020304" pitchFamily="18" charset="0"/>
                <a:ea typeface="Times New Roman" panose="02020603050405020304" pitchFamily="18" charset="0"/>
              </a:rPr>
              <a:t> на </a:t>
            </a:r>
            <a:r>
              <a:rPr lang="ru-RU" sz="2200" dirty="0" err="1">
                <a:latin typeface="Times New Roman" panose="02020603050405020304" pitchFamily="18" charset="0"/>
                <a:ea typeface="Times New Roman" panose="02020603050405020304" pitchFamily="18" charset="0"/>
              </a:rPr>
              <a:t>візку</a:t>
            </a:r>
            <a:r>
              <a:rPr lang="ru-RU" sz="2200" dirty="0">
                <a:latin typeface="Times New Roman" panose="02020603050405020304" pitchFamily="18" charset="0"/>
                <a:ea typeface="Times New Roman" panose="02020603050405020304" pitchFamily="18" charset="0"/>
              </a:rPr>
              <a:t>. Система </a:t>
            </a:r>
            <a:r>
              <a:rPr lang="ru-RU" sz="2200" dirty="0" err="1">
                <a:latin typeface="Times New Roman" panose="02020603050405020304" pitchFamily="18" charset="0"/>
                <a:ea typeface="Times New Roman" panose="02020603050405020304" pitchFamily="18" charset="0"/>
              </a:rPr>
              <a:t>підігрівання</a:t>
            </a:r>
            <a:r>
              <a:rPr lang="ru-RU" sz="2200" dirty="0">
                <a:latin typeface="Times New Roman" panose="02020603050405020304" pitchFamily="18" charset="0"/>
                <a:ea typeface="Times New Roman" panose="02020603050405020304" pitchFamily="18" charset="0"/>
              </a:rPr>
              <a:t> </a:t>
            </a:r>
            <a:r>
              <a:rPr lang="ru-RU" sz="2200" dirty="0" err="1">
                <a:latin typeface="Times New Roman" panose="02020603050405020304" pitchFamily="18" charset="0"/>
                <a:ea typeface="Times New Roman" panose="02020603050405020304" pitchFamily="18" charset="0"/>
              </a:rPr>
              <a:t>вмикається</a:t>
            </a:r>
            <a:r>
              <a:rPr lang="ru-RU" sz="2200" dirty="0">
                <a:latin typeface="Times New Roman" panose="02020603050405020304" pitchFamily="18" charset="0"/>
                <a:ea typeface="Times New Roman" panose="02020603050405020304" pitchFamily="18" charset="0"/>
              </a:rPr>
              <a:t> при </a:t>
            </a:r>
            <a:r>
              <a:rPr lang="ru-RU" sz="2200" dirty="0" err="1">
                <a:latin typeface="Times New Roman" panose="02020603050405020304" pitchFamily="18" charset="0"/>
                <a:ea typeface="Times New Roman" panose="02020603050405020304" pitchFamily="18" charset="0"/>
              </a:rPr>
              <a:t>зниженні</a:t>
            </a:r>
            <a:r>
              <a:rPr lang="ru-RU" sz="2200" dirty="0">
                <a:latin typeface="Times New Roman" panose="02020603050405020304" pitchFamily="18" charset="0"/>
                <a:ea typeface="Times New Roman" panose="02020603050405020304" pitchFamily="18" charset="0"/>
              </a:rPr>
              <a:t> </a:t>
            </a:r>
            <a:r>
              <a:rPr lang="ru-RU" sz="2200" dirty="0" err="1">
                <a:latin typeface="Times New Roman" panose="02020603050405020304" pitchFamily="18" charset="0"/>
                <a:ea typeface="Times New Roman" panose="02020603050405020304" pitchFamily="18" charset="0"/>
              </a:rPr>
              <a:t>температури</a:t>
            </a:r>
            <a:r>
              <a:rPr lang="ru-RU" sz="2200" dirty="0">
                <a:latin typeface="Times New Roman" panose="02020603050405020304" pitchFamily="18" charset="0"/>
                <a:ea typeface="Times New Roman" panose="02020603050405020304" pitchFamily="18" charset="0"/>
              </a:rPr>
              <a:t> </a:t>
            </a:r>
            <a:r>
              <a:rPr lang="ru-RU" sz="2200" dirty="0" err="1">
                <a:latin typeface="Times New Roman" panose="02020603050405020304" pitchFamily="18" charset="0"/>
                <a:ea typeface="Times New Roman" panose="02020603050405020304" pitchFamily="18" charset="0"/>
              </a:rPr>
              <a:t>навколишнього</a:t>
            </a:r>
            <a:r>
              <a:rPr lang="ru-RU" sz="2200" dirty="0">
                <a:latin typeface="Times New Roman" panose="02020603050405020304" pitchFamily="18" charset="0"/>
                <a:ea typeface="Times New Roman" panose="02020603050405020304" pitchFamily="18" charset="0"/>
              </a:rPr>
              <a:t> </a:t>
            </a:r>
            <a:r>
              <a:rPr lang="ru-RU" sz="2200" dirty="0" err="1">
                <a:latin typeface="Times New Roman" panose="02020603050405020304" pitchFamily="18" charset="0"/>
                <a:ea typeface="Times New Roman" panose="02020603050405020304" pitchFamily="18" charset="0"/>
              </a:rPr>
              <a:t>повітря</a:t>
            </a:r>
            <a:r>
              <a:rPr lang="ru-RU" sz="2200" dirty="0">
                <a:latin typeface="Times New Roman" panose="02020603050405020304" pitchFamily="18" charset="0"/>
                <a:ea typeface="Times New Roman" panose="02020603050405020304" pitchFamily="18" charset="0"/>
              </a:rPr>
              <a:t> за +10 °С і </a:t>
            </a:r>
            <a:r>
              <a:rPr lang="ru-RU" sz="2200" dirty="0" err="1">
                <a:latin typeface="Times New Roman" panose="02020603050405020304" pitchFamily="18" charset="0"/>
                <a:ea typeface="Times New Roman" panose="02020603050405020304" pitchFamily="18" charset="0"/>
              </a:rPr>
              <a:t>підтримує</a:t>
            </a:r>
            <a:r>
              <a:rPr lang="ru-RU" sz="2200" dirty="0">
                <a:latin typeface="Times New Roman" panose="02020603050405020304" pitchFamily="18" charset="0"/>
                <a:ea typeface="Times New Roman" panose="02020603050405020304" pitchFamily="18" charset="0"/>
              </a:rPr>
              <a:t> температуру </a:t>
            </a:r>
            <a:r>
              <a:rPr lang="ru-RU" sz="2200" dirty="0" err="1">
                <a:latin typeface="Times New Roman" panose="02020603050405020304" pitchFamily="18" charset="0"/>
                <a:ea typeface="Times New Roman" panose="02020603050405020304" pitchFamily="18" charset="0"/>
              </a:rPr>
              <a:t>елегазу</a:t>
            </a:r>
            <a:r>
              <a:rPr lang="ru-RU" sz="2200" dirty="0">
                <a:latin typeface="Times New Roman" panose="02020603050405020304" pitchFamily="18" charset="0"/>
                <a:ea typeface="Times New Roman" panose="02020603050405020304" pitchFamily="18" charset="0"/>
              </a:rPr>
              <a:t> в </a:t>
            </a:r>
            <a:r>
              <a:rPr lang="ru-RU" sz="2200" dirty="0" err="1">
                <a:latin typeface="Times New Roman" panose="02020603050405020304" pitchFamily="18" charset="0"/>
                <a:ea typeface="Times New Roman" panose="02020603050405020304" pitchFamily="18" charset="0"/>
              </a:rPr>
              <a:t>системі</a:t>
            </a:r>
            <a:r>
              <a:rPr lang="ru-RU" sz="2200" dirty="0">
                <a:latin typeface="Times New Roman" panose="02020603050405020304" pitchFamily="18" charset="0"/>
                <a:ea typeface="Times New Roman" panose="02020603050405020304" pitchFamily="18" charset="0"/>
              </a:rPr>
              <a:t> </a:t>
            </a:r>
            <a:r>
              <a:rPr lang="ru-RU" sz="2200" dirty="0" err="1">
                <a:latin typeface="Times New Roman" panose="02020603050405020304" pitchFamily="18" charset="0"/>
                <a:ea typeface="Times New Roman" panose="02020603050405020304" pitchFamily="18" charset="0"/>
              </a:rPr>
              <a:t>високого</a:t>
            </a:r>
            <a:r>
              <a:rPr lang="ru-RU" sz="2200" dirty="0">
                <a:latin typeface="Times New Roman" panose="02020603050405020304" pitchFamily="18" charset="0"/>
                <a:ea typeface="Times New Roman" panose="02020603050405020304" pitchFamily="18" charset="0"/>
              </a:rPr>
              <a:t> </a:t>
            </a:r>
            <a:r>
              <a:rPr lang="ru-RU" sz="2200" dirty="0" err="1">
                <a:latin typeface="Times New Roman" panose="02020603050405020304" pitchFamily="18" charset="0"/>
                <a:ea typeface="Times New Roman" panose="02020603050405020304" pitchFamily="18" charset="0"/>
              </a:rPr>
              <a:t>тиску</a:t>
            </a:r>
            <a:r>
              <a:rPr lang="ru-RU" sz="2200" dirty="0">
                <a:latin typeface="Times New Roman" panose="02020603050405020304" pitchFamily="18" charset="0"/>
                <a:ea typeface="Times New Roman" panose="02020603050405020304" pitchFamily="18" charset="0"/>
              </a:rPr>
              <a:t> на </a:t>
            </a:r>
            <a:r>
              <a:rPr lang="ru-RU" sz="2200" dirty="0" err="1">
                <a:latin typeface="Times New Roman" panose="02020603050405020304" pitchFamily="18" charset="0"/>
                <a:ea typeface="Times New Roman" panose="02020603050405020304" pitchFamily="18" charset="0"/>
              </a:rPr>
              <a:t>цьому</a:t>
            </a:r>
            <a:r>
              <a:rPr lang="ru-RU" sz="2200" dirty="0">
                <a:latin typeface="Times New Roman" panose="02020603050405020304" pitchFamily="18" charset="0"/>
                <a:ea typeface="Times New Roman" panose="02020603050405020304" pitchFamily="18" charset="0"/>
              </a:rPr>
              <a:t> </a:t>
            </a:r>
            <a:r>
              <a:rPr lang="ru-RU" sz="2200" dirty="0" err="1">
                <a:latin typeface="Times New Roman" panose="02020603050405020304" pitchFamily="18" charset="0"/>
                <a:ea typeface="Times New Roman" panose="02020603050405020304" pitchFamily="18" charset="0"/>
              </a:rPr>
              <a:t>рівні</a:t>
            </a:r>
            <a:r>
              <a:rPr lang="ru-RU" sz="2200" dirty="0">
                <a:latin typeface="Times New Roman" panose="02020603050405020304" pitchFamily="18" charset="0"/>
                <a:ea typeface="Times New Roman" panose="02020603050405020304" pitchFamily="18" charset="0"/>
              </a:rPr>
              <a:t> </a:t>
            </a:r>
            <a:r>
              <a:rPr lang="ru-RU" sz="2200" dirty="0" err="1">
                <a:latin typeface="Times New Roman" panose="02020603050405020304" pitchFamily="18" charset="0"/>
                <a:ea typeface="Times New Roman" panose="02020603050405020304" pitchFamily="18" charset="0"/>
              </a:rPr>
              <a:t>незалежно</a:t>
            </a:r>
            <a:r>
              <a:rPr lang="ru-RU" sz="2200" dirty="0">
                <a:latin typeface="Times New Roman" panose="02020603050405020304" pitchFamily="18" charset="0"/>
                <a:ea typeface="Times New Roman" panose="02020603050405020304" pitchFamily="18" charset="0"/>
              </a:rPr>
              <a:t> </a:t>
            </a:r>
            <a:r>
              <a:rPr lang="ru-RU" sz="2200" dirty="0" err="1">
                <a:latin typeface="Times New Roman" panose="02020603050405020304" pitchFamily="18" charset="0"/>
                <a:ea typeface="Times New Roman" panose="02020603050405020304" pitchFamily="18" charset="0"/>
              </a:rPr>
              <a:t>від</a:t>
            </a:r>
            <a:r>
              <a:rPr lang="ru-RU" sz="2200" dirty="0">
                <a:latin typeface="Times New Roman" panose="02020603050405020304" pitchFamily="18" charset="0"/>
                <a:ea typeface="Times New Roman" panose="02020603050405020304" pitchFamily="18" charset="0"/>
              </a:rPr>
              <a:t> </a:t>
            </a:r>
            <a:r>
              <a:rPr lang="ru-RU" sz="2200" dirty="0" err="1">
                <a:latin typeface="Times New Roman" panose="02020603050405020304" pitchFamily="18" charset="0"/>
                <a:ea typeface="Times New Roman" panose="02020603050405020304" pitchFamily="18" charset="0"/>
              </a:rPr>
              <a:t>навколишньої</a:t>
            </a:r>
            <a:r>
              <a:rPr lang="ru-RU" sz="2200" dirty="0">
                <a:latin typeface="Times New Roman" panose="02020603050405020304" pitchFamily="18" charset="0"/>
                <a:ea typeface="Times New Roman" panose="02020603050405020304" pitchFamily="18" charset="0"/>
              </a:rPr>
              <a:t> </a:t>
            </a:r>
            <a:r>
              <a:rPr lang="ru-RU" sz="2200" dirty="0" err="1">
                <a:latin typeface="Times New Roman" panose="02020603050405020304" pitchFamily="18" charset="0"/>
                <a:ea typeface="Times New Roman" panose="02020603050405020304" pitchFamily="18" charset="0"/>
              </a:rPr>
              <a:t>температури</a:t>
            </a:r>
            <a:r>
              <a:rPr lang="ru-RU" sz="2200" dirty="0">
                <a:latin typeface="Times New Roman" panose="02020603050405020304" pitchFamily="18" charset="0"/>
                <a:ea typeface="Times New Roman" panose="02020603050405020304" pitchFamily="18" charset="0"/>
              </a:rPr>
              <a:t> аж до </a:t>
            </a:r>
            <a:r>
              <a:rPr lang="ru-RU" sz="2200" dirty="0" err="1">
                <a:latin typeface="Times New Roman" panose="02020603050405020304" pitchFamily="18" charset="0"/>
                <a:ea typeface="Times New Roman" panose="02020603050405020304" pitchFamily="18" charset="0"/>
              </a:rPr>
              <a:t>її</a:t>
            </a:r>
            <a:r>
              <a:rPr lang="ru-RU" sz="2200" dirty="0">
                <a:latin typeface="Times New Roman" panose="02020603050405020304" pitchFamily="18" charset="0"/>
                <a:ea typeface="Times New Roman" panose="02020603050405020304" pitchFamily="18" charset="0"/>
              </a:rPr>
              <a:t> граничного </a:t>
            </a:r>
            <a:r>
              <a:rPr lang="ru-RU" sz="2200" dirty="0" err="1">
                <a:latin typeface="Times New Roman" panose="02020603050405020304" pitchFamily="18" charset="0"/>
                <a:ea typeface="Times New Roman" panose="02020603050405020304" pitchFamily="18" charset="0"/>
              </a:rPr>
              <a:t>нижнього</a:t>
            </a:r>
            <a:r>
              <a:rPr lang="ru-RU" sz="2200" dirty="0">
                <a:latin typeface="Times New Roman" panose="02020603050405020304" pitchFamily="18" charset="0"/>
                <a:ea typeface="Times New Roman" panose="02020603050405020304" pitchFamily="18" charset="0"/>
              </a:rPr>
              <a:t> </a:t>
            </a:r>
            <a:r>
              <a:rPr lang="ru-RU" sz="2200" dirty="0" err="1">
                <a:latin typeface="Times New Roman" panose="02020603050405020304" pitchFamily="18" charset="0"/>
                <a:ea typeface="Times New Roman" panose="02020603050405020304" pitchFamily="18" charset="0"/>
              </a:rPr>
              <a:t>значення</a:t>
            </a:r>
            <a:r>
              <a:rPr lang="ru-RU" sz="2200" dirty="0">
                <a:latin typeface="Times New Roman" panose="02020603050405020304" pitchFamily="18" charset="0"/>
                <a:ea typeface="Times New Roman" panose="02020603050405020304" pitchFamily="18" charset="0"/>
              </a:rPr>
              <a:t> для </a:t>
            </a:r>
            <a:r>
              <a:rPr lang="ru-RU" sz="2200" dirty="0" err="1">
                <a:latin typeface="Times New Roman" panose="02020603050405020304" pitchFamily="18" charset="0"/>
                <a:ea typeface="Times New Roman" panose="02020603050405020304" pitchFamily="18" charset="0"/>
              </a:rPr>
              <a:t>цього</a:t>
            </a:r>
            <a:r>
              <a:rPr lang="ru-RU" sz="2200" dirty="0">
                <a:latin typeface="Times New Roman" panose="02020603050405020304" pitchFamily="18" charset="0"/>
                <a:ea typeface="Times New Roman" panose="02020603050405020304" pitchFamily="18" charset="0"/>
              </a:rPr>
              <a:t> </a:t>
            </a:r>
            <a:r>
              <a:rPr lang="ru-RU" sz="2200" dirty="0" err="1">
                <a:latin typeface="Times New Roman" panose="02020603050405020304" pitchFamily="18" charset="0"/>
                <a:ea typeface="Times New Roman" panose="02020603050405020304" pitchFamily="18" charset="0"/>
              </a:rPr>
              <a:t>вимикача</a:t>
            </a:r>
            <a:r>
              <a:rPr lang="ru-RU" sz="2200" dirty="0">
                <a:latin typeface="Times New Roman" panose="02020603050405020304" pitchFamily="18" charset="0"/>
                <a:ea typeface="Times New Roman" panose="02020603050405020304" pitchFamily="18" charset="0"/>
              </a:rPr>
              <a:t>, </a:t>
            </a:r>
            <a:r>
              <a:rPr lang="ru-RU" sz="2200" dirty="0" err="1">
                <a:latin typeface="Times New Roman" panose="02020603050405020304" pitchFamily="18" charset="0"/>
                <a:ea typeface="Times New Roman" panose="02020603050405020304" pitchFamily="18" charset="0"/>
              </a:rPr>
              <a:t>що</a:t>
            </a:r>
            <a:r>
              <a:rPr lang="ru-RU" sz="2200" dirty="0">
                <a:latin typeface="Times New Roman" panose="02020603050405020304" pitchFamily="18" charset="0"/>
                <a:ea typeface="Times New Roman" panose="02020603050405020304" pitchFamily="18" charset="0"/>
              </a:rPr>
              <a:t> </a:t>
            </a:r>
            <a:r>
              <a:rPr lang="ru-RU" sz="2200" dirty="0" err="1">
                <a:latin typeface="Times New Roman" panose="02020603050405020304" pitchFamily="18" charset="0"/>
                <a:ea typeface="Times New Roman" panose="02020603050405020304" pitchFamily="18" charset="0"/>
              </a:rPr>
              <a:t>дорівнює</a:t>
            </a:r>
            <a:r>
              <a:rPr lang="ru-RU" sz="2200" dirty="0">
                <a:latin typeface="Times New Roman" panose="02020603050405020304" pitchFamily="18" charset="0"/>
                <a:ea typeface="Times New Roman" panose="02020603050405020304" pitchFamily="18" charset="0"/>
              </a:rPr>
              <a:t> -35 °С. При </a:t>
            </a:r>
            <a:r>
              <a:rPr lang="ru-RU" sz="2200" dirty="0" err="1">
                <a:latin typeface="Times New Roman" panose="02020603050405020304" pitchFamily="18" charset="0"/>
                <a:ea typeface="Times New Roman" panose="02020603050405020304" pitchFamily="18" charset="0"/>
              </a:rPr>
              <a:t>комутації</a:t>
            </a:r>
            <a:r>
              <a:rPr lang="ru-RU" sz="2200" dirty="0">
                <a:latin typeface="Times New Roman" panose="02020603050405020304" pitchFamily="18" charset="0"/>
                <a:ea typeface="Times New Roman" panose="02020603050405020304" pitchFamily="18" charset="0"/>
              </a:rPr>
              <a:t> </a:t>
            </a:r>
            <a:r>
              <a:rPr lang="ru-RU" sz="2200" dirty="0" err="1">
                <a:latin typeface="Times New Roman" panose="02020603050405020304" pitchFamily="18" charset="0"/>
                <a:ea typeface="Times New Roman" panose="02020603050405020304" pitchFamily="18" charset="0"/>
              </a:rPr>
              <a:t>вимикачем</a:t>
            </a:r>
            <a:r>
              <a:rPr lang="ru-RU" sz="2200" dirty="0">
                <a:latin typeface="Times New Roman" panose="02020603050405020304" pitchFamily="18" charset="0"/>
                <a:ea typeface="Times New Roman" panose="02020603050405020304" pitchFamily="18" charset="0"/>
              </a:rPr>
              <a:t> </a:t>
            </a:r>
            <a:r>
              <a:rPr lang="ru-RU" sz="2200" dirty="0" err="1">
                <a:latin typeface="Times New Roman" panose="02020603050405020304" pitchFamily="18" charset="0"/>
                <a:ea typeface="Times New Roman" panose="02020603050405020304" pitchFamily="18" charset="0"/>
              </a:rPr>
              <a:t>номінального</a:t>
            </a:r>
            <a:r>
              <a:rPr lang="ru-RU" sz="2200" dirty="0">
                <a:latin typeface="Times New Roman" panose="02020603050405020304" pitchFamily="18" charset="0"/>
                <a:ea typeface="Times New Roman" panose="02020603050405020304" pitchFamily="18" charset="0"/>
              </a:rPr>
              <a:t> струму </a:t>
            </a:r>
            <a:r>
              <a:rPr lang="ru-RU" sz="2200" dirty="0" err="1">
                <a:latin typeface="Times New Roman" panose="02020603050405020304" pitchFamily="18" charset="0"/>
                <a:ea typeface="Times New Roman" panose="02020603050405020304" pitchFamily="18" charset="0"/>
              </a:rPr>
              <a:t>вимкнення</a:t>
            </a:r>
            <a:r>
              <a:rPr lang="ru-RU" sz="2200" dirty="0">
                <a:latin typeface="Times New Roman" panose="02020603050405020304" pitchFamily="18" charset="0"/>
                <a:ea typeface="Times New Roman" panose="02020603050405020304" pitchFamily="18" charset="0"/>
              </a:rPr>
              <a:t> час </a:t>
            </a:r>
            <a:r>
              <a:rPr lang="ru-RU" sz="2200" dirty="0" err="1">
                <a:latin typeface="Times New Roman" panose="02020603050405020304" pitchFamily="18" charset="0"/>
                <a:ea typeface="Times New Roman" panose="02020603050405020304" pitchFamily="18" charset="0"/>
              </a:rPr>
              <a:t>дугогасіння</a:t>
            </a:r>
            <a:r>
              <a:rPr lang="ru-RU" sz="2200" dirty="0">
                <a:latin typeface="Times New Roman" panose="02020603050405020304" pitchFamily="18" charset="0"/>
                <a:ea typeface="Times New Roman" panose="02020603050405020304" pitchFamily="18" charset="0"/>
              </a:rPr>
              <a:t> становить 5 – 10 </a:t>
            </a:r>
            <a:r>
              <a:rPr lang="ru-RU" sz="2200" dirty="0" err="1">
                <a:latin typeface="Times New Roman" panose="02020603050405020304" pitchFamily="18" charset="0"/>
                <a:ea typeface="Times New Roman" panose="02020603050405020304" pitchFamily="18" charset="0"/>
              </a:rPr>
              <a:t>мс</a:t>
            </a:r>
            <a:r>
              <a:rPr lang="ru-RU" sz="2200" dirty="0">
                <a:latin typeface="Times New Roman" panose="02020603050405020304" pitchFamily="18" charset="0"/>
                <a:ea typeface="Times New Roman" panose="02020603050405020304" pitchFamily="18" charset="0"/>
              </a:rPr>
              <a:t>, при </a:t>
            </a:r>
            <a:r>
              <a:rPr lang="ru-RU" sz="2200" dirty="0" err="1">
                <a:latin typeface="Times New Roman" panose="02020603050405020304" pitchFamily="18" charset="0"/>
                <a:ea typeface="Times New Roman" panose="02020603050405020304" pitchFamily="18" charset="0"/>
              </a:rPr>
              <a:t>цьому</a:t>
            </a:r>
            <a:r>
              <a:rPr lang="ru-RU" sz="2200" dirty="0">
                <a:latin typeface="Times New Roman" panose="02020603050405020304" pitchFamily="18" charset="0"/>
                <a:ea typeface="Times New Roman" panose="02020603050405020304" pitchFamily="18" charset="0"/>
              </a:rPr>
              <a:t> дуга </a:t>
            </a:r>
            <a:r>
              <a:rPr lang="ru-RU" sz="2200" dirty="0" err="1">
                <a:latin typeface="Times New Roman" panose="02020603050405020304" pitchFamily="18" charset="0"/>
                <a:ea typeface="Times New Roman" panose="02020603050405020304" pitchFamily="18" charset="0"/>
              </a:rPr>
              <a:t>витягується</a:t>
            </a:r>
            <a:r>
              <a:rPr lang="ru-RU" sz="2200" dirty="0">
                <a:latin typeface="Times New Roman" panose="02020603050405020304" pitchFamily="18" charset="0"/>
                <a:ea typeface="Times New Roman" panose="02020603050405020304" pitchFamily="18" charset="0"/>
              </a:rPr>
              <a:t> на 15 – 50 мм. Час </a:t>
            </a:r>
            <a:r>
              <a:rPr lang="ru-RU" sz="2200" dirty="0" err="1">
                <a:latin typeface="Times New Roman" panose="02020603050405020304" pitchFamily="18" charset="0"/>
                <a:ea typeface="Times New Roman" panose="02020603050405020304" pitchFamily="18" charset="0"/>
              </a:rPr>
              <a:t>вимкнення</a:t>
            </a:r>
            <a:r>
              <a:rPr lang="ru-RU" sz="2200" dirty="0">
                <a:latin typeface="Times New Roman" panose="02020603050405020304" pitchFamily="18" charset="0"/>
                <a:ea typeface="Times New Roman" panose="02020603050405020304" pitchFamily="18" charset="0"/>
              </a:rPr>
              <a:t> </a:t>
            </a:r>
            <a:r>
              <a:rPr lang="ru-RU" sz="2200" dirty="0" err="1">
                <a:latin typeface="Times New Roman" panose="02020603050405020304" pitchFamily="18" charset="0"/>
                <a:ea typeface="Times New Roman" panose="02020603050405020304" pitchFamily="18" charset="0"/>
              </a:rPr>
              <a:t>вимикача</a:t>
            </a:r>
            <a:r>
              <a:rPr lang="ru-RU" sz="2200" dirty="0">
                <a:latin typeface="Times New Roman" panose="02020603050405020304" pitchFamily="18" charset="0"/>
                <a:ea typeface="Times New Roman" panose="02020603050405020304" pitchFamily="18" charset="0"/>
              </a:rPr>
              <a:t> – два </a:t>
            </a:r>
            <a:r>
              <a:rPr lang="ru-RU" sz="2200" dirty="0" err="1">
                <a:latin typeface="Times New Roman" panose="02020603050405020304" pitchFamily="18" charset="0"/>
                <a:ea typeface="Times New Roman" panose="02020603050405020304" pitchFamily="18" charset="0"/>
              </a:rPr>
              <a:t>або</a:t>
            </a:r>
            <a:r>
              <a:rPr lang="ru-RU" sz="2200" dirty="0">
                <a:latin typeface="Times New Roman" panose="02020603050405020304" pitchFamily="18" charset="0"/>
                <a:ea typeface="Times New Roman" panose="02020603050405020304" pitchFamily="18" charset="0"/>
              </a:rPr>
              <a:t> три </a:t>
            </a:r>
            <a:r>
              <a:rPr lang="ru-RU" sz="2200" dirty="0" err="1">
                <a:latin typeface="Times New Roman" panose="02020603050405020304" pitchFamily="18" charset="0"/>
                <a:ea typeface="Times New Roman" panose="02020603050405020304" pitchFamily="18" charset="0"/>
              </a:rPr>
              <a:t>періоди</a:t>
            </a:r>
            <a:r>
              <a:rPr lang="ru-RU" sz="2200" dirty="0">
                <a:latin typeface="Times New Roman" panose="02020603050405020304" pitchFamily="18" charset="0"/>
                <a:ea typeface="Times New Roman" panose="02020603050405020304" pitchFamily="18" charset="0"/>
              </a:rPr>
              <a:t>.  </a:t>
            </a:r>
          </a:p>
          <a:p>
            <a:pPr indent="288290" algn="just">
              <a:spcAft>
                <a:spcPts val="0"/>
              </a:spcAft>
            </a:pPr>
            <a:endParaRPr lang="uk-UA" sz="2400" dirty="0">
              <a:latin typeface="Times New Roman" panose="02020603050405020304" pitchFamily="18" charset="0"/>
              <a:ea typeface="Times New Roman" panose="02020603050405020304" pitchFamily="18" charset="0"/>
            </a:endParaRPr>
          </a:p>
        </p:txBody>
      </p:sp>
      <p:pic>
        <p:nvPicPr>
          <p:cNvPr id="10" name="Рисунок 9">
            <a:extLst>
              <a:ext uri="{FF2B5EF4-FFF2-40B4-BE49-F238E27FC236}">
                <a16:creationId xmlns:a16="http://schemas.microsoft.com/office/drawing/2014/main" id="{B42E2500-C37B-4FD9-9434-EB382492FF7D}"/>
              </a:ext>
            </a:extLst>
          </p:cNvPr>
          <p:cNvPicPr>
            <a:picLocks noChangeAspect="1"/>
          </p:cNvPicPr>
          <p:nvPr/>
        </p:nvPicPr>
        <p:blipFill>
          <a:blip r:embed="rId2"/>
          <a:stretch>
            <a:fillRect/>
          </a:stretch>
        </p:blipFill>
        <p:spPr>
          <a:xfrm>
            <a:off x="269577" y="-1"/>
            <a:ext cx="5078799" cy="5902047"/>
          </a:xfrm>
          <a:prstGeom prst="rect">
            <a:avLst/>
          </a:prstGeom>
        </p:spPr>
      </p:pic>
      <p:sp>
        <p:nvSpPr>
          <p:cNvPr id="11" name="Прямоугольник 10">
            <a:extLst>
              <a:ext uri="{FF2B5EF4-FFF2-40B4-BE49-F238E27FC236}">
                <a16:creationId xmlns:a16="http://schemas.microsoft.com/office/drawing/2014/main" id="{3C84C823-5908-4FE2-A490-8688AC641EB2}"/>
              </a:ext>
            </a:extLst>
          </p:cNvPr>
          <p:cNvSpPr/>
          <p:nvPr/>
        </p:nvSpPr>
        <p:spPr>
          <a:xfrm>
            <a:off x="-109057" y="5786927"/>
            <a:ext cx="5947795" cy="1200329"/>
          </a:xfrm>
          <a:prstGeom prst="rect">
            <a:avLst/>
          </a:prstGeom>
        </p:spPr>
        <p:txBody>
          <a:bodyPr wrap="square">
            <a:spAutoFit/>
          </a:bodyPr>
          <a:lstStyle/>
          <a:p>
            <a:pPr indent="288290" algn="ctr">
              <a:spcAft>
                <a:spcPts val="0"/>
              </a:spcAft>
            </a:pPr>
            <a:r>
              <a:rPr lang="ru-RU" sz="2400" dirty="0">
                <a:latin typeface="Times New Roman" panose="02020603050405020304" pitchFamily="18" charset="0"/>
                <a:ea typeface="Times New Roman" panose="02020603050405020304" pitchFamily="18" charset="0"/>
              </a:rPr>
              <a:t>Рисунок 1 – Полюс </a:t>
            </a:r>
            <a:r>
              <a:rPr lang="ru-RU" sz="2400" dirty="0" err="1">
                <a:latin typeface="Times New Roman" panose="02020603050405020304" pitchFamily="18" charset="0"/>
                <a:ea typeface="Times New Roman" panose="02020603050405020304" pitchFamily="18" charset="0"/>
              </a:rPr>
              <a:t>елегазового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вимикача</a:t>
            </a:r>
            <a:r>
              <a:rPr lang="ru-RU" sz="2400" dirty="0">
                <a:latin typeface="Times New Roman" panose="02020603050405020304" pitchFamily="18" charset="0"/>
                <a:ea typeface="Times New Roman" panose="02020603050405020304" pitchFamily="18" charset="0"/>
              </a:rPr>
              <a:t> з </a:t>
            </a:r>
            <a:r>
              <a:rPr lang="ru-RU" sz="2400" dirty="0" err="1">
                <a:latin typeface="Times New Roman" panose="02020603050405020304" pitchFamily="18" charset="0"/>
                <a:ea typeface="Times New Roman" panose="02020603050405020304" pitchFamily="18" charset="0"/>
              </a:rPr>
              <a:t>двома</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рівнями</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тиску</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модульної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конструкції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Siemens</a:t>
            </a:r>
            <a:r>
              <a:rPr lang="ru-RU" sz="24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737632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B198339-825E-4729-8393-6D1C80D515FA}"/>
              </a:ext>
            </a:extLst>
          </p:cNvPr>
          <p:cNvSpPr/>
          <p:nvPr/>
        </p:nvSpPr>
        <p:spPr>
          <a:xfrm>
            <a:off x="86686" y="83868"/>
            <a:ext cx="11934737" cy="6494085"/>
          </a:xfrm>
          <a:prstGeom prst="rect">
            <a:avLst/>
          </a:prstGeom>
        </p:spPr>
        <p:txBody>
          <a:bodyPr wrap="square">
            <a:spAutoFit/>
          </a:bodyPr>
          <a:lstStyle/>
          <a:p>
            <a:pPr indent="288290" algn="just">
              <a:spcAft>
                <a:spcPts val="0"/>
              </a:spcAft>
            </a:pPr>
            <a:r>
              <a:rPr lang="uk-UA" sz="3200" dirty="0">
                <a:latin typeface="Times New Roman" panose="02020603050405020304" pitchFamily="18" charset="0"/>
                <a:ea typeface="Times New Roman" panose="02020603050405020304" pitchFamily="18" charset="0"/>
              </a:rPr>
              <a:t>Короткочасне стиснення елегазу виконується в цих апаратах автоматично при виконанні ними операції вимикання, коли із просуванням рухомої контактної системи одночасно відбувається імпульсне стиснення газу в обмеженій порожнині дуттьової системи. Останнє досягається насуванням рухомого циліндра разом із закріпленими на ньому контактами на нерухомий поршень або, навпаки, переміщенням поршня всередині нерухомого циліндра. Незалежно від способу створення підвищеного тиску стислий елегаз в обох випадках спрямовується з дуттьової системи по напрямних каналах в зону </a:t>
            </a:r>
            <a:r>
              <a:rPr lang="uk-UA" sz="3200" dirty="0" err="1">
                <a:latin typeface="Times New Roman" panose="02020603050405020304" pitchFamily="18" charset="0"/>
                <a:ea typeface="Times New Roman" panose="02020603050405020304" pitchFamily="18" charset="0"/>
              </a:rPr>
              <a:t>дугогасіння</a:t>
            </a:r>
            <a:r>
              <a:rPr lang="uk-UA" sz="3200" dirty="0">
                <a:latin typeface="Times New Roman" panose="02020603050405020304" pitchFamily="18" charset="0"/>
                <a:ea typeface="Times New Roman" panose="02020603050405020304" pitchFamily="18" charset="0"/>
              </a:rPr>
              <a:t>. Витікаючи через систему дугогасильних сопел назовні, в порожнину камери стислий елегаз обдуває на своєму шляху дугу, сприяючи інтенсивній </a:t>
            </a:r>
            <a:r>
              <a:rPr lang="uk-UA" sz="3200" dirty="0" err="1">
                <a:latin typeface="Times New Roman" panose="02020603050405020304" pitchFamily="18" charset="0"/>
                <a:ea typeface="Times New Roman" panose="02020603050405020304" pitchFamily="18" charset="0"/>
              </a:rPr>
              <a:t>деіонізації</a:t>
            </a:r>
            <a:r>
              <a:rPr lang="uk-UA" sz="3200" dirty="0">
                <a:latin typeface="Times New Roman" panose="02020603050405020304" pitchFamily="18" charset="0"/>
                <a:ea typeface="Times New Roman" panose="02020603050405020304" pitchFamily="18" charset="0"/>
              </a:rPr>
              <a:t> </a:t>
            </a:r>
            <a:r>
              <a:rPr lang="uk-UA" sz="3200" dirty="0" err="1">
                <a:latin typeface="Times New Roman" panose="02020603050405020304" pitchFamily="18" charset="0"/>
                <a:ea typeface="Times New Roman" panose="02020603050405020304" pitchFamily="18" charset="0"/>
              </a:rPr>
              <a:t>міжконтактного</a:t>
            </a:r>
            <a:r>
              <a:rPr lang="uk-UA" sz="3200" dirty="0">
                <a:latin typeface="Times New Roman" panose="02020603050405020304" pitchFamily="18" charset="0"/>
                <a:ea typeface="Times New Roman" panose="02020603050405020304" pitchFamily="18" charset="0"/>
              </a:rPr>
              <a:t> проміжку</a:t>
            </a:r>
            <a:r>
              <a:rPr lang="uk-UA" sz="28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115746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0B761E2-B2FE-4655-B0AD-74DD24F4A706}"/>
              </a:ext>
            </a:extLst>
          </p:cNvPr>
          <p:cNvPicPr/>
          <p:nvPr/>
        </p:nvPicPr>
        <p:blipFill>
          <a:blip r:embed="rId3">
            <a:extLst>
              <a:ext uri="{28A0092B-C50C-407E-A947-70E740481C1C}">
                <a14:useLocalDpi xmlns:a14="http://schemas.microsoft.com/office/drawing/2010/main" val="0"/>
              </a:ext>
            </a:extLst>
          </a:blip>
          <a:srcRect t="2065" b="2368"/>
          <a:stretch>
            <a:fillRect/>
          </a:stretch>
        </p:blipFill>
        <p:spPr bwMode="auto">
          <a:xfrm>
            <a:off x="-153668" y="0"/>
            <a:ext cx="3911936" cy="5749824"/>
          </a:xfrm>
          <a:prstGeom prst="rect">
            <a:avLst/>
          </a:prstGeom>
          <a:noFill/>
          <a:ln>
            <a:noFill/>
          </a:ln>
        </p:spPr>
      </p:pic>
      <p:sp>
        <p:nvSpPr>
          <p:cNvPr id="3" name="Прямоугольник 2">
            <a:extLst>
              <a:ext uri="{FF2B5EF4-FFF2-40B4-BE49-F238E27FC236}">
                <a16:creationId xmlns:a16="http://schemas.microsoft.com/office/drawing/2014/main" id="{52BDDCC1-2E18-4216-8246-D6F012C03A8D}"/>
              </a:ext>
            </a:extLst>
          </p:cNvPr>
          <p:cNvSpPr/>
          <p:nvPr/>
        </p:nvSpPr>
        <p:spPr>
          <a:xfrm>
            <a:off x="304799" y="5749824"/>
            <a:ext cx="7220125" cy="954107"/>
          </a:xfrm>
          <a:prstGeom prst="rect">
            <a:avLst/>
          </a:prstGeom>
        </p:spPr>
        <p:txBody>
          <a:bodyPr wrap="square">
            <a:spAutoFit/>
          </a:bodyPr>
          <a:lstStyle/>
          <a:p>
            <a:pPr algn="ctr">
              <a:spcAft>
                <a:spcPts val="0"/>
              </a:spcAft>
            </a:pPr>
            <a:r>
              <a:rPr lang="uk-UA" sz="1400" dirty="0">
                <a:latin typeface="Times New Roman" panose="02020603050405020304" pitchFamily="18" charset="0"/>
                <a:ea typeface="Times New Roman" panose="02020603050405020304" pitchFamily="18" charset="0"/>
              </a:rPr>
              <a:t>Рисунок 2 – </a:t>
            </a:r>
            <a:r>
              <a:rPr lang="uk-UA" sz="1400" dirty="0" err="1">
                <a:latin typeface="Times New Roman" panose="02020603050405020304" pitchFamily="18" charset="0"/>
                <a:ea typeface="Times New Roman" panose="02020603050405020304" pitchFamily="18" charset="0"/>
              </a:rPr>
              <a:t>Автокомпресійний</a:t>
            </a:r>
            <a:r>
              <a:rPr lang="uk-UA" sz="1400" dirty="0">
                <a:latin typeface="Times New Roman" panose="02020603050405020304" pitchFamily="18" charset="0"/>
                <a:ea typeface="Times New Roman" panose="02020603050405020304" pitchFamily="18" charset="0"/>
              </a:rPr>
              <a:t> </a:t>
            </a:r>
            <a:r>
              <a:rPr lang="uk-UA" sz="1400" dirty="0" err="1">
                <a:latin typeface="Times New Roman" panose="02020603050405020304" pitchFamily="18" charset="0"/>
                <a:ea typeface="Times New Roman" panose="02020603050405020304" pitchFamily="18" charset="0"/>
              </a:rPr>
              <a:t>елегазовий</a:t>
            </a:r>
            <a:r>
              <a:rPr lang="uk-UA" sz="1400" dirty="0">
                <a:latin typeface="Times New Roman" panose="02020603050405020304" pitchFamily="18" charset="0"/>
                <a:ea typeface="Times New Roman" panose="02020603050405020304" pitchFamily="18" charset="0"/>
              </a:rPr>
              <a:t> вимикач:</a:t>
            </a:r>
            <a:endParaRPr lang="uk-UA" sz="1200" dirty="0">
              <a:latin typeface="Times New Roman" panose="02020603050405020304" pitchFamily="18" charset="0"/>
              <a:ea typeface="Times New Roman" panose="02020603050405020304" pitchFamily="18" charset="0"/>
            </a:endParaRPr>
          </a:p>
          <a:p>
            <a:pPr indent="288290" algn="ctr">
              <a:spcAft>
                <a:spcPts val="0"/>
              </a:spcAft>
            </a:pPr>
            <a:r>
              <a:rPr lang="uk-UA" sz="1400" i="1" dirty="0">
                <a:latin typeface="Times New Roman" panose="02020603050405020304" pitchFamily="18" charset="0"/>
                <a:ea typeface="Times New Roman" panose="02020603050405020304" pitchFamily="18" charset="0"/>
              </a:rPr>
              <a:t>1</a:t>
            </a:r>
            <a:r>
              <a:rPr lang="uk-UA" sz="1400" dirty="0">
                <a:latin typeface="Times New Roman" panose="02020603050405020304" pitchFamily="18" charset="0"/>
                <a:ea typeface="Times New Roman" panose="02020603050405020304" pitchFamily="18" charset="0"/>
              </a:rPr>
              <a:t> – верхня кришка, </a:t>
            </a:r>
            <a:r>
              <a:rPr lang="uk-UA" sz="1400" i="1" dirty="0">
                <a:latin typeface="Times New Roman" panose="02020603050405020304" pitchFamily="18" charset="0"/>
                <a:ea typeface="Times New Roman" panose="02020603050405020304" pitchFamily="18" charset="0"/>
              </a:rPr>
              <a:t>2</a:t>
            </a:r>
            <a:r>
              <a:rPr lang="uk-UA" sz="1400" dirty="0">
                <a:latin typeface="Times New Roman" panose="02020603050405020304" pitchFamily="18" charset="0"/>
                <a:ea typeface="Times New Roman" panose="02020603050405020304" pitchFamily="18" charset="0"/>
              </a:rPr>
              <a:t> – фланець, </a:t>
            </a:r>
            <a:r>
              <a:rPr lang="uk-UA" sz="1400" i="1" dirty="0">
                <a:latin typeface="Times New Roman" panose="02020603050405020304" pitchFamily="18" charset="0"/>
                <a:ea typeface="Times New Roman" panose="02020603050405020304" pitchFamily="18" charset="0"/>
              </a:rPr>
              <a:t>3</a:t>
            </a:r>
            <a:r>
              <a:rPr lang="uk-UA" sz="1400" dirty="0">
                <a:latin typeface="Times New Roman" panose="02020603050405020304" pitchFamily="18" charset="0"/>
                <a:ea typeface="Times New Roman" panose="02020603050405020304" pitchFamily="18" charset="0"/>
              </a:rPr>
              <a:t> – нерухомий контакт, </a:t>
            </a:r>
            <a:r>
              <a:rPr lang="uk-UA" sz="1400" i="1" dirty="0">
                <a:latin typeface="Times New Roman" panose="02020603050405020304" pitchFamily="18" charset="0"/>
                <a:ea typeface="Times New Roman" panose="02020603050405020304" pitchFamily="18" charset="0"/>
              </a:rPr>
              <a:t>4</a:t>
            </a:r>
            <a:r>
              <a:rPr lang="uk-UA" sz="1400" dirty="0">
                <a:latin typeface="Times New Roman" panose="02020603050405020304" pitchFamily="18" charset="0"/>
                <a:ea typeface="Times New Roman" panose="02020603050405020304" pitchFamily="18" charset="0"/>
              </a:rPr>
              <a:t> – фторопластове сопло, </a:t>
            </a:r>
            <a:r>
              <a:rPr lang="uk-UA" sz="1400" i="1" dirty="0">
                <a:latin typeface="Times New Roman" panose="02020603050405020304" pitchFamily="18" charset="0"/>
                <a:ea typeface="Times New Roman" panose="02020603050405020304" pitchFamily="18" charset="0"/>
              </a:rPr>
              <a:t>5</a:t>
            </a:r>
            <a:r>
              <a:rPr lang="uk-UA" sz="1400" dirty="0">
                <a:latin typeface="Times New Roman" panose="02020603050405020304" pitchFamily="18" charset="0"/>
                <a:ea typeface="Times New Roman" panose="02020603050405020304" pitchFamily="18" charset="0"/>
              </a:rPr>
              <a:t> – рухомий контакт, </a:t>
            </a:r>
            <a:r>
              <a:rPr lang="uk-UA" sz="1400" i="1" dirty="0">
                <a:latin typeface="Times New Roman" panose="02020603050405020304" pitchFamily="18" charset="0"/>
                <a:ea typeface="Times New Roman" panose="02020603050405020304" pitchFamily="18" charset="0"/>
              </a:rPr>
              <a:t>6</a:t>
            </a:r>
            <a:r>
              <a:rPr lang="uk-UA" sz="1400" dirty="0">
                <a:latin typeface="Times New Roman" panose="02020603050405020304" pitchFamily="18" charset="0"/>
                <a:ea typeface="Times New Roman" panose="02020603050405020304" pitchFamily="18" charset="0"/>
              </a:rPr>
              <a:t> – рухомий циліндр, </a:t>
            </a:r>
            <a:r>
              <a:rPr lang="uk-UA" sz="1400" i="1" dirty="0">
                <a:latin typeface="Times New Roman" panose="02020603050405020304" pitchFamily="18" charset="0"/>
                <a:ea typeface="Times New Roman" panose="02020603050405020304" pitchFamily="18" charset="0"/>
              </a:rPr>
              <a:t>7</a:t>
            </a:r>
            <a:r>
              <a:rPr lang="uk-UA" sz="1400" dirty="0">
                <a:latin typeface="Times New Roman" panose="02020603050405020304" pitchFamily="18" charset="0"/>
                <a:ea typeface="Times New Roman" panose="02020603050405020304" pitchFamily="18" charset="0"/>
              </a:rPr>
              <a:t> – нерухомий поршень, </a:t>
            </a:r>
            <a:r>
              <a:rPr lang="uk-UA" sz="1400" i="1" dirty="0">
                <a:latin typeface="Times New Roman" panose="02020603050405020304" pitchFamily="18" charset="0"/>
                <a:ea typeface="Times New Roman" panose="02020603050405020304" pitchFamily="18" charset="0"/>
              </a:rPr>
              <a:t>8</a:t>
            </a:r>
            <a:r>
              <a:rPr lang="uk-UA" sz="1400" dirty="0">
                <a:latin typeface="Times New Roman" panose="02020603050405020304" pitchFamily="18" charset="0"/>
                <a:ea typeface="Times New Roman" panose="02020603050405020304" pitchFamily="18" charset="0"/>
              </a:rPr>
              <a:t> – сталевий стрижень, </a:t>
            </a:r>
            <a:r>
              <a:rPr lang="uk-UA" sz="1400" i="1" dirty="0">
                <a:latin typeface="Times New Roman" panose="02020603050405020304" pitchFamily="18" charset="0"/>
                <a:ea typeface="Times New Roman" panose="02020603050405020304" pitchFamily="18" charset="0"/>
              </a:rPr>
              <a:t>9</a:t>
            </a:r>
            <a:r>
              <a:rPr lang="uk-UA" sz="1400" dirty="0">
                <a:latin typeface="Times New Roman" panose="02020603050405020304" pitchFamily="18" charset="0"/>
                <a:ea typeface="Times New Roman" panose="02020603050405020304" pitchFamily="18" charset="0"/>
              </a:rPr>
              <a:t> – фланець, </a:t>
            </a:r>
            <a:r>
              <a:rPr lang="uk-UA" sz="1400" i="1" dirty="0">
                <a:latin typeface="Times New Roman" panose="02020603050405020304" pitchFamily="18" charset="0"/>
                <a:ea typeface="Times New Roman" panose="02020603050405020304" pitchFamily="18" charset="0"/>
              </a:rPr>
              <a:t>10</a:t>
            </a:r>
            <a:r>
              <a:rPr lang="uk-UA" sz="1400" dirty="0">
                <a:latin typeface="Times New Roman" panose="02020603050405020304" pitchFamily="18" charset="0"/>
                <a:ea typeface="Times New Roman" panose="02020603050405020304" pitchFamily="18" charset="0"/>
              </a:rPr>
              <a:t> – ізоляційна тяга, </a:t>
            </a:r>
            <a:r>
              <a:rPr lang="uk-UA" sz="1400" i="1" dirty="0">
                <a:latin typeface="Times New Roman" panose="02020603050405020304" pitchFamily="18" charset="0"/>
                <a:ea typeface="Times New Roman" panose="02020603050405020304" pitchFamily="18" charset="0"/>
              </a:rPr>
              <a:t>11</a:t>
            </a:r>
            <a:r>
              <a:rPr lang="uk-UA" sz="1400" dirty="0">
                <a:latin typeface="Times New Roman" panose="02020603050405020304" pitchFamily="18" charset="0"/>
                <a:ea typeface="Times New Roman" panose="02020603050405020304" pitchFamily="18" charset="0"/>
              </a:rPr>
              <a:t> – підставка,  </a:t>
            </a:r>
            <a:r>
              <a:rPr lang="uk-UA" sz="1400" i="1" dirty="0">
                <a:latin typeface="Times New Roman" panose="02020603050405020304" pitchFamily="18" charset="0"/>
                <a:ea typeface="Times New Roman" panose="02020603050405020304" pitchFamily="18" charset="0"/>
              </a:rPr>
              <a:t>12</a:t>
            </a:r>
            <a:r>
              <a:rPr lang="uk-UA" sz="1400" dirty="0">
                <a:latin typeface="Times New Roman" panose="02020603050405020304" pitchFamily="18" charset="0"/>
                <a:ea typeface="Times New Roman" panose="02020603050405020304" pitchFamily="18" charset="0"/>
              </a:rPr>
              <a:t> – шток, </a:t>
            </a:r>
            <a:r>
              <a:rPr lang="uk-UA" sz="1400" i="1" dirty="0">
                <a:latin typeface="Times New Roman" panose="02020603050405020304" pitchFamily="18" charset="0"/>
                <a:ea typeface="Times New Roman" panose="02020603050405020304" pitchFamily="18" charset="0"/>
              </a:rPr>
              <a:t>13</a:t>
            </a:r>
            <a:r>
              <a:rPr lang="uk-UA" sz="1400" dirty="0">
                <a:latin typeface="Times New Roman" panose="02020603050405020304" pitchFamily="18" charset="0"/>
                <a:ea typeface="Times New Roman" panose="02020603050405020304" pitchFamily="18" charset="0"/>
              </a:rPr>
              <a:t> – пневмопривод, </a:t>
            </a:r>
            <a:r>
              <a:rPr lang="uk-UA" sz="1400" i="1" dirty="0">
                <a:latin typeface="Times New Roman" panose="02020603050405020304" pitchFamily="18" charset="0"/>
                <a:ea typeface="Times New Roman" panose="02020603050405020304" pitchFamily="18" charset="0"/>
              </a:rPr>
              <a:t>14</a:t>
            </a:r>
            <a:r>
              <a:rPr lang="uk-UA" sz="1400" dirty="0">
                <a:latin typeface="Times New Roman" panose="02020603050405020304" pitchFamily="18" charset="0"/>
                <a:ea typeface="Times New Roman" panose="02020603050405020304" pitchFamily="18" charset="0"/>
              </a:rPr>
              <a:t> – покажчик</a:t>
            </a:r>
          </a:p>
        </p:txBody>
      </p:sp>
      <p:sp>
        <p:nvSpPr>
          <p:cNvPr id="4" name="Прямоугольник 3">
            <a:extLst>
              <a:ext uri="{FF2B5EF4-FFF2-40B4-BE49-F238E27FC236}">
                <a16:creationId xmlns:a16="http://schemas.microsoft.com/office/drawing/2014/main" id="{BC6C4CFF-67DC-4AE8-96D2-EDC106C22766}"/>
              </a:ext>
            </a:extLst>
          </p:cNvPr>
          <p:cNvSpPr/>
          <p:nvPr/>
        </p:nvSpPr>
        <p:spPr>
          <a:xfrm>
            <a:off x="3308059" y="154068"/>
            <a:ext cx="8805644" cy="6247864"/>
          </a:xfrm>
          <a:prstGeom prst="rect">
            <a:avLst/>
          </a:prstGeom>
        </p:spPr>
        <p:txBody>
          <a:bodyPr wrap="square">
            <a:spAutoFit/>
          </a:bodyPr>
          <a:lstStyle/>
          <a:p>
            <a:pPr indent="288290" algn="just">
              <a:spcAft>
                <a:spcPts val="0"/>
              </a:spcAft>
            </a:pPr>
            <a:r>
              <a:rPr lang="ru-RU" sz="2000" dirty="0" err="1">
                <a:latin typeface="Times New Roman" panose="02020603050405020304" pitchFamily="18" charset="0"/>
                <a:ea typeface="Times New Roman" panose="02020603050405020304" pitchFamily="18" charset="0"/>
              </a:rPr>
              <a:t>Типова</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конструкція</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автокомпресійної</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дугогасильної</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камери</a:t>
            </a:r>
            <a:r>
              <a:rPr lang="ru-RU" sz="2000" dirty="0">
                <a:latin typeface="Times New Roman" panose="02020603050405020304" pitchFamily="18" charset="0"/>
                <a:ea typeface="Times New Roman" panose="02020603050405020304" pitchFamily="18" charset="0"/>
              </a:rPr>
              <a:t> показана на рис.2. </a:t>
            </a:r>
          </a:p>
          <a:p>
            <a:pPr indent="288290" algn="just">
              <a:spcAft>
                <a:spcPts val="0"/>
              </a:spcAft>
            </a:pPr>
            <a:r>
              <a:rPr lang="ru-RU" sz="2000" i="1" dirty="0" err="1">
                <a:latin typeface="Times New Roman" panose="02020603050405020304" pitchFamily="18" charset="0"/>
                <a:ea typeface="Times New Roman" panose="02020603050405020304" pitchFamily="18" charset="0"/>
              </a:rPr>
              <a:t>Апарат</a:t>
            </a:r>
            <a:r>
              <a:rPr lang="ru-RU" sz="2000" i="1" dirty="0">
                <a:latin typeface="Times New Roman" panose="02020603050405020304" pitchFamily="18" charset="0"/>
                <a:ea typeface="Times New Roman" panose="02020603050405020304" pitchFamily="18" charset="0"/>
              </a:rPr>
              <a:t> </a:t>
            </a:r>
            <a:r>
              <a:rPr lang="ru-RU" sz="2000" i="1" dirty="0" err="1">
                <a:latin typeface="Times New Roman" panose="02020603050405020304" pitchFamily="18" charset="0"/>
                <a:ea typeface="Times New Roman" panose="02020603050405020304" pitchFamily="18" charset="0"/>
              </a:rPr>
              <a:t>знаходиться</a:t>
            </a:r>
            <a:r>
              <a:rPr lang="ru-RU" sz="2000" i="1" dirty="0">
                <a:latin typeface="Times New Roman" panose="02020603050405020304" pitchFamily="18" charset="0"/>
                <a:ea typeface="Times New Roman" panose="02020603050405020304" pitchFamily="18" charset="0"/>
              </a:rPr>
              <a:t> у </a:t>
            </a:r>
            <a:r>
              <a:rPr lang="ru-RU" sz="2000" i="1" dirty="0" err="1">
                <a:latin typeface="Times New Roman" panose="02020603050405020304" pitchFamily="18" charset="0"/>
                <a:ea typeface="Times New Roman" panose="02020603050405020304" pitchFamily="18" charset="0"/>
              </a:rPr>
              <a:t>вимкненому</a:t>
            </a:r>
            <a:r>
              <a:rPr lang="ru-RU" sz="2000" i="1" dirty="0">
                <a:latin typeface="Times New Roman" panose="02020603050405020304" pitchFamily="18" charset="0"/>
                <a:ea typeface="Times New Roman" panose="02020603050405020304" pitchFamily="18" charset="0"/>
              </a:rPr>
              <a:t> </a:t>
            </a:r>
            <a:r>
              <a:rPr lang="ru-RU" sz="2000" i="1" dirty="0" err="1">
                <a:latin typeface="Times New Roman" panose="02020603050405020304" pitchFamily="18" charset="0"/>
                <a:ea typeface="Times New Roman" panose="02020603050405020304" pitchFamily="18" charset="0"/>
              </a:rPr>
              <a:t>положенні</a:t>
            </a:r>
            <a:r>
              <a:rPr lang="ru-RU" sz="2000" i="1" dirty="0">
                <a:latin typeface="Times New Roman" panose="02020603050405020304" pitchFamily="18" charset="0"/>
                <a:ea typeface="Times New Roman" panose="02020603050405020304" pitchFamily="18" charset="0"/>
              </a:rPr>
              <a:t>.</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Контакти</a:t>
            </a:r>
            <a:r>
              <a:rPr lang="ru-RU" sz="2000" dirty="0">
                <a:latin typeface="Times New Roman" panose="02020603050405020304" pitchFamily="18" charset="0"/>
                <a:ea typeface="Times New Roman" panose="02020603050405020304" pitchFamily="18" charset="0"/>
              </a:rPr>
              <a:t> </a:t>
            </a:r>
            <a:r>
              <a:rPr lang="ru-RU" sz="2000" i="1" dirty="0">
                <a:latin typeface="Times New Roman" panose="02020603050405020304" pitchFamily="18" charset="0"/>
                <a:ea typeface="Times New Roman" panose="02020603050405020304" pitchFamily="18" charset="0"/>
              </a:rPr>
              <a:t>5</a:t>
            </a:r>
            <a:r>
              <a:rPr lang="ru-RU" sz="2000" dirty="0">
                <a:latin typeface="Times New Roman" panose="02020603050405020304" pitchFamily="18" charset="0"/>
                <a:ea typeface="Times New Roman" panose="02020603050405020304" pitchFamily="18" charset="0"/>
              </a:rPr>
              <a:t> і </a:t>
            </a:r>
            <a:r>
              <a:rPr lang="ru-RU" sz="2000" i="1" dirty="0">
                <a:latin typeface="Times New Roman" panose="02020603050405020304" pitchFamily="18" charset="0"/>
                <a:ea typeface="Times New Roman" panose="02020603050405020304" pitchFamily="18" charset="0"/>
              </a:rPr>
              <a:t>3</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розімкнені</a:t>
            </a:r>
            <a:r>
              <a:rPr lang="ru-RU" sz="2000" dirty="0">
                <a:latin typeface="Times New Roman" panose="02020603050405020304" pitchFamily="18" charset="0"/>
                <a:ea typeface="Times New Roman" panose="02020603050405020304" pitchFamily="18" charset="0"/>
              </a:rPr>
              <a:t>. До </a:t>
            </a:r>
            <a:r>
              <a:rPr lang="ru-RU" sz="2000" dirty="0" err="1">
                <a:latin typeface="Times New Roman" panose="02020603050405020304" pitchFamily="18" charset="0"/>
                <a:ea typeface="Times New Roman" panose="02020603050405020304" pitchFamily="18" charset="0"/>
              </a:rPr>
              <a:t>нерухомого</a:t>
            </a:r>
            <a:r>
              <a:rPr lang="ru-RU" sz="2000" dirty="0">
                <a:latin typeface="Times New Roman" panose="02020603050405020304" pitchFamily="18" charset="0"/>
                <a:ea typeface="Times New Roman" panose="02020603050405020304" pitchFamily="18" charset="0"/>
              </a:rPr>
              <a:t> контакту </a:t>
            </a:r>
            <a:r>
              <a:rPr lang="ru-RU" sz="2000" i="1" dirty="0">
                <a:latin typeface="Times New Roman" panose="02020603050405020304" pitchFamily="18" charset="0"/>
                <a:ea typeface="Times New Roman" panose="02020603050405020304" pitchFamily="18" charset="0"/>
              </a:rPr>
              <a:t>3</a:t>
            </a:r>
            <a:r>
              <a:rPr lang="ru-RU" sz="2000" dirty="0">
                <a:latin typeface="Times New Roman" panose="02020603050405020304" pitchFamily="18" charset="0"/>
                <a:ea typeface="Times New Roman" panose="02020603050405020304" pitchFamily="18" charset="0"/>
              </a:rPr>
              <a:t> струм </a:t>
            </a:r>
            <a:r>
              <a:rPr lang="ru-RU" sz="2000" dirty="0" err="1">
                <a:latin typeface="Times New Roman" panose="02020603050405020304" pitchFamily="18" charset="0"/>
                <a:ea typeface="Times New Roman" panose="02020603050405020304" pitchFamily="18" charset="0"/>
              </a:rPr>
              <a:t>підводиться</a:t>
            </a:r>
            <a:r>
              <a:rPr lang="ru-RU" sz="2000" dirty="0">
                <a:latin typeface="Times New Roman" panose="02020603050405020304" pitchFamily="18" charset="0"/>
                <a:ea typeface="Times New Roman" panose="02020603050405020304" pitchFamily="18" charset="0"/>
              </a:rPr>
              <a:t> через </a:t>
            </a:r>
            <a:r>
              <a:rPr lang="ru-RU" sz="2000" dirty="0" err="1">
                <a:latin typeface="Times New Roman" panose="02020603050405020304" pitchFamily="18" charset="0"/>
                <a:ea typeface="Times New Roman" panose="02020603050405020304" pitchFamily="18" charset="0"/>
              </a:rPr>
              <a:t>фланець</a:t>
            </a:r>
            <a:r>
              <a:rPr lang="ru-RU" sz="2000" dirty="0">
                <a:latin typeface="Times New Roman" panose="02020603050405020304" pitchFamily="18" charset="0"/>
                <a:ea typeface="Times New Roman" panose="02020603050405020304" pitchFamily="18" charset="0"/>
              </a:rPr>
              <a:t> </a:t>
            </a:r>
            <a:r>
              <a:rPr lang="ru-RU" sz="2000" i="1" dirty="0">
                <a:latin typeface="Times New Roman" panose="02020603050405020304" pitchFamily="18" charset="0"/>
                <a:ea typeface="Times New Roman" panose="02020603050405020304" pitchFamily="18" charset="0"/>
              </a:rPr>
              <a:t>2</a:t>
            </a:r>
            <a:r>
              <a:rPr lang="ru-RU" sz="2000" dirty="0">
                <a:latin typeface="Times New Roman" panose="02020603050405020304" pitchFamily="18" charset="0"/>
                <a:ea typeface="Times New Roman" panose="02020603050405020304" pitchFamily="18" charset="0"/>
              </a:rPr>
              <a:t>, а до </a:t>
            </a:r>
            <a:r>
              <a:rPr lang="ru-RU" sz="2000" dirty="0" err="1">
                <a:latin typeface="Times New Roman" panose="02020603050405020304" pitchFamily="18" charset="0"/>
                <a:ea typeface="Times New Roman" panose="02020603050405020304" pitchFamily="18" charset="0"/>
              </a:rPr>
              <a:t>пересувного</a:t>
            </a:r>
            <a:r>
              <a:rPr lang="ru-RU" sz="2000" dirty="0">
                <a:latin typeface="Times New Roman" panose="02020603050405020304" pitchFamily="18" charset="0"/>
                <a:ea typeface="Times New Roman" panose="02020603050405020304" pitchFamily="18" charset="0"/>
              </a:rPr>
              <a:t> контакту </a:t>
            </a:r>
            <a:r>
              <a:rPr lang="ru-RU" sz="2000" i="1" dirty="0">
                <a:latin typeface="Times New Roman" panose="02020603050405020304" pitchFamily="18" charset="0"/>
                <a:ea typeface="Times New Roman" panose="02020603050405020304" pitchFamily="18" charset="0"/>
              </a:rPr>
              <a:t>5</a:t>
            </a:r>
            <a:r>
              <a:rPr lang="ru-RU" sz="2000" dirty="0">
                <a:latin typeface="Times New Roman" panose="02020603050405020304" pitchFamily="18" charset="0"/>
                <a:ea typeface="Times New Roman" panose="02020603050405020304" pitchFamily="18" charset="0"/>
              </a:rPr>
              <a:t> – через </a:t>
            </a:r>
            <a:r>
              <a:rPr lang="ru-RU" sz="2000" dirty="0" err="1">
                <a:latin typeface="Times New Roman" panose="02020603050405020304" pitchFamily="18" charset="0"/>
                <a:ea typeface="Times New Roman" panose="02020603050405020304" pitchFamily="18" charset="0"/>
              </a:rPr>
              <a:t>фланець</a:t>
            </a:r>
            <a:r>
              <a:rPr lang="ru-RU" sz="2000" dirty="0">
                <a:latin typeface="Times New Roman" panose="02020603050405020304" pitchFamily="18" charset="0"/>
                <a:ea typeface="Times New Roman" panose="02020603050405020304" pitchFamily="18" charset="0"/>
              </a:rPr>
              <a:t> </a:t>
            </a:r>
            <a:r>
              <a:rPr lang="ru-RU" sz="2000" i="1" dirty="0">
                <a:latin typeface="Times New Roman" panose="02020603050405020304" pitchFamily="18" charset="0"/>
                <a:ea typeface="Times New Roman" panose="02020603050405020304" pitchFamily="18" charset="0"/>
              </a:rPr>
              <a:t>9</a:t>
            </a:r>
            <a:r>
              <a:rPr lang="ru-RU" sz="2000" dirty="0">
                <a:latin typeface="Times New Roman" panose="02020603050405020304" pitchFamily="18" charset="0"/>
                <a:ea typeface="Times New Roman" panose="02020603050405020304" pitchFamily="18" charset="0"/>
              </a:rPr>
              <a:t>. У </a:t>
            </a:r>
            <a:r>
              <a:rPr lang="ru-RU" sz="2000" dirty="0" err="1">
                <a:latin typeface="Times New Roman" panose="02020603050405020304" pitchFamily="18" charset="0"/>
                <a:ea typeface="Times New Roman" panose="02020603050405020304" pitchFamily="18" charset="0"/>
              </a:rPr>
              <a:t>верхній</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кришці</a:t>
            </a:r>
            <a:r>
              <a:rPr lang="ru-RU" sz="2000" dirty="0">
                <a:latin typeface="Times New Roman" panose="02020603050405020304" pitchFamily="18" charset="0"/>
                <a:ea typeface="Times New Roman" panose="02020603050405020304" pitchFamily="18" charset="0"/>
              </a:rPr>
              <a:t> </a:t>
            </a:r>
            <a:r>
              <a:rPr lang="ru-RU" sz="2000" i="1" dirty="0">
                <a:latin typeface="Times New Roman" panose="02020603050405020304" pitchFamily="18" charset="0"/>
                <a:ea typeface="Times New Roman" panose="02020603050405020304" pitchFamily="18" charset="0"/>
              </a:rPr>
              <a:t>1</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вмонтовується</a:t>
            </a:r>
            <a:r>
              <a:rPr lang="ru-RU" sz="2000" dirty="0">
                <a:latin typeface="Times New Roman" panose="02020603050405020304" pitchFamily="18" charset="0"/>
                <a:ea typeface="Times New Roman" panose="02020603050405020304" pitchFamily="18" charset="0"/>
              </a:rPr>
              <a:t> камера з адсорбентом. При </a:t>
            </a:r>
            <a:r>
              <a:rPr lang="ru-RU" sz="2000" dirty="0" err="1">
                <a:latin typeface="Times New Roman" panose="02020603050405020304" pitchFamily="18" charset="0"/>
                <a:ea typeface="Times New Roman" panose="02020603050405020304" pitchFamily="18" charset="0"/>
              </a:rPr>
              <a:t>увімкненні</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вимикача</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спрацьовує</a:t>
            </a:r>
            <a:r>
              <a:rPr lang="ru-RU" sz="2000" dirty="0">
                <a:latin typeface="Times New Roman" panose="02020603050405020304" pitchFamily="18" charset="0"/>
                <a:ea typeface="Times New Roman" panose="02020603050405020304" pitchFamily="18" charset="0"/>
              </a:rPr>
              <a:t> пневмопривод </a:t>
            </a:r>
            <a:r>
              <a:rPr lang="ru-RU" sz="2000" i="1" dirty="0">
                <a:latin typeface="Times New Roman" panose="02020603050405020304" pitchFamily="18" charset="0"/>
                <a:ea typeface="Times New Roman" panose="02020603050405020304" pitchFamily="18" charset="0"/>
              </a:rPr>
              <a:t>13</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закріплений</a:t>
            </a:r>
            <a:r>
              <a:rPr lang="ru-RU" sz="2000" dirty="0">
                <a:latin typeface="Times New Roman" panose="02020603050405020304" pitchFamily="18" charset="0"/>
                <a:ea typeface="Times New Roman" panose="02020603050405020304" pitchFamily="18" charset="0"/>
              </a:rPr>
              <a:t> на </a:t>
            </a:r>
            <a:r>
              <a:rPr lang="ru-RU" sz="2000" dirty="0" err="1">
                <a:latin typeface="Times New Roman" panose="02020603050405020304" pitchFamily="18" charset="0"/>
                <a:ea typeface="Times New Roman" panose="02020603050405020304" pitchFamily="18" charset="0"/>
              </a:rPr>
              <a:t>підставці</a:t>
            </a:r>
            <a:r>
              <a:rPr lang="ru-RU" sz="2000" dirty="0">
                <a:latin typeface="Times New Roman" panose="02020603050405020304" pitchFamily="18" charset="0"/>
                <a:ea typeface="Times New Roman" panose="02020603050405020304" pitchFamily="18" charset="0"/>
              </a:rPr>
              <a:t> </a:t>
            </a:r>
            <a:r>
              <a:rPr lang="ru-RU" sz="2000" i="1" dirty="0">
                <a:latin typeface="Times New Roman" panose="02020603050405020304" pitchFamily="18" charset="0"/>
                <a:ea typeface="Times New Roman" panose="02020603050405020304" pitchFamily="18" charset="0"/>
              </a:rPr>
              <a:t>11</a:t>
            </a:r>
            <a:r>
              <a:rPr lang="ru-RU" sz="2000" dirty="0">
                <a:latin typeface="Times New Roman" panose="02020603050405020304" pitchFamily="18" charset="0"/>
                <a:ea typeface="Times New Roman" panose="02020603050405020304" pitchFamily="18" charset="0"/>
              </a:rPr>
              <a:t>), шток </a:t>
            </a:r>
            <a:r>
              <a:rPr lang="ru-RU" sz="2000" i="1" dirty="0">
                <a:latin typeface="Times New Roman" panose="02020603050405020304" pitchFamily="18" charset="0"/>
                <a:ea typeface="Times New Roman" panose="02020603050405020304" pitchFamily="18" charset="0"/>
              </a:rPr>
              <a:t>12</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якого</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сполучений</a:t>
            </a:r>
            <a:r>
              <a:rPr lang="ru-RU" sz="2000" dirty="0">
                <a:latin typeface="Times New Roman" panose="02020603050405020304" pitchFamily="18" charset="0"/>
                <a:ea typeface="Times New Roman" panose="02020603050405020304" pitchFamily="18" charset="0"/>
              </a:rPr>
              <a:t> через </a:t>
            </a:r>
            <a:r>
              <a:rPr lang="ru-RU" sz="2000" dirty="0" err="1">
                <a:latin typeface="Times New Roman" panose="02020603050405020304" pitchFamily="18" charset="0"/>
                <a:ea typeface="Times New Roman" panose="02020603050405020304" pitchFamily="18" charset="0"/>
              </a:rPr>
              <a:t>ізоляційну</a:t>
            </a:r>
            <a:r>
              <a:rPr lang="ru-RU" sz="2000" dirty="0">
                <a:latin typeface="Times New Roman" panose="02020603050405020304" pitchFamily="18" charset="0"/>
                <a:ea typeface="Times New Roman" panose="02020603050405020304" pitchFamily="18" charset="0"/>
              </a:rPr>
              <a:t> тягу </a:t>
            </a:r>
            <a:r>
              <a:rPr lang="ru-RU" sz="2000" i="1" dirty="0">
                <a:latin typeface="Times New Roman" panose="02020603050405020304" pitchFamily="18" charset="0"/>
                <a:ea typeface="Times New Roman" panose="02020603050405020304" pitchFamily="18" charset="0"/>
              </a:rPr>
              <a:t>10</a:t>
            </a:r>
            <a:r>
              <a:rPr lang="ru-RU" sz="2000" dirty="0">
                <a:latin typeface="Times New Roman" panose="02020603050405020304" pitchFamily="18" charset="0"/>
                <a:ea typeface="Times New Roman" panose="02020603050405020304" pitchFamily="18" charset="0"/>
              </a:rPr>
              <a:t> і </a:t>
            </a:r>
            <a:r>
              <a:rPr lang="ru-RU" sz="2000" dirty="0" err="1">
                <a:latin typeface="Times New Roman" panose="02020603050405020304" pitchFamily="18" charset="0"/>
                <a:ea typeface="Times New Roman" panose="02020603050405020304" pitchFamily="18" charset="0"/>
              </a:rPr>
              <a:t>сталевий</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стрижень</a:t>
            </a:r>
            <a:r>
              <a:rPr lang="ru-RU" sz="2000" dirty="0">
                <a:latin typeface="Times New Roman" panose="02020603050405020304" pitchFamily="18" charset="0"/>
                <a:ea typeface="Times New Roman" panose="02020603050405020304" pitchFamily="18" charset="0"/>
              </a:rPr>
              <a:t> </a:t>
            </a:r>
            <a:r>
              <a:rPr lang="ru-RU" sz="2000" i="1" dirty="0">
                <a:latin typeface="Times New Roman" panose="02020603050405020304" pitchFamily="18" charset="0"/>
                <a:ea typeface="Times New Roman" panose="02020603050405020304" pitchFamily="18" charset="0"/>
              </a:rPr>
              <a:t>8</a:t>
            </a:r>
            <a:r>
              <a:rPr lang="ru-RU" sz="2000" dirty="0">
                <a:latin typeface="Times New Roman" panose="02020603050405020304" pitchFamily="18" charset="0"/>
                <a:ea typeface="Times New Roman" panose="02020603050405020304" pitchFamily="18" charset="0"/>
              </a:rPr>
              <a:t> з </a:t>
            </a:r>
            <a:r>
              <a:rPr lang="ru-RU" sz="2000" dirty="0" err="1">
                <a:latin typeface="Times New Roman" panose="02020603050405020304" pitchFamily="18" charset="0"/>
                <a:ea typeface="Times New Roman" panose="02020603050405020304" pitchFamily="18" charset="0"/>
              </a:rPr>
              <a:t>пересувним</a:t>
            </a:r>
            <a:r>
              <a:rPr lang="ru-RU" sz="2000" dirty="0">
                <a:latin typeface="Times New Roman" panose="02020603050405020304" pitchFamily="18" charset="0"/>
                <a:ea typeface="Times New Roman" panose="02020603050405020304" pitchFamily="18" charset="0"/>
              </a:rPr>
              <a:t> контактом </a:t>
            </a:r>
            <a:r>
              <a:rPr lang="ru-RU" sz="2000" i="1" dirty="0">
                <a:latin typeface="Times New Roman" panose="02020603050405020304" pitchFamily="18" charset="0"/>
                <a:ea typeface="Times New Roman" panose="02020603050405020304" pitchFamily="18" charset="0"/>
              </a:rPr>
              <a:t>5</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Останній</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жорстко</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приєднаний</a:t>
            </a:r>
            <a:r>
              <a:rPr lang="ru-RU" sz="2000" dirty="0">
                <a:latin typeface="Times New Roman" panose="02020603050405020304" pitchFamily="18" charset="0"/>
                <a:ea typeface="Times New Roman" panose="02020603050405020304" pitchFamily="18" charset="0"/>
              </a:rPr>
              <a:t> до фторопластового сопла </a:t>
            </a:r>
            <a:r>
              <a:rPr lang="ru-RU" sz="2000" i="1" dirty="0">
                <a:latin typeface="Times New Roman" panose="02020603050405020304" pitchFamily="18" charset="0"/>
                <a:ea typeface="Times New Roman" panose="02020603050405020304" pitchFamily="18" charset="0"/>
              </a:rPr>
              <a:t>4</a:t>
            </a:r>
            <a:r>
              <a:rPr lang="ru-RU" sz="2000" dirty="0">
                <a:latin typeface="Times New Roman" panose="02020603050405020304" pitchFamily="18" charset="0"/>
                <a:ea typeface="Times New Roman" panose="02020603050405020304" pitchFamily="18" charset="0"/>
              </a:rPr>
              <a:t> і до </a:t>
            </a:r>
            <a:r>
              <a:rPr lang="ru-RU" sz="2000" dirty="0" err="1">
                <a:latin typeface="Times New Roman" panose="02020603050405020304" pitchFamily="18" charset="0"/>
                <a:ea typeface="Times New Roman" panose="02020603050405020304" pitchFamily="18" charset="0"/>
              </a:rPr>
              <a:t>рухомого</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циліндра</a:t>
            </a:r>
            <a:r>
              <a:rPr lang="ru-RU" sz="2000" dirty="0">
                <a:latin typeface="Times New Roman" panose="02020603050405020304" pitchFamily="18" charset="0"/>
                <a:ea typeface="Times New Roman" panose="02020603050405020304" pitchFamily="18" charset="0"/>
              </a:rPr>
              <a:t> </a:t>
            </a:r>
            <a:r>
              <a:rPr lang="ru-RU" sz="2000" i="1" dirty="0">
                <a:latin typeface="Times New Roman" panose="02020603050405020304" pitchFamily="18" charset="0"/>
                <a:ea typeface="Times New Roman" panose="02020603050405020304" pitchFamily="18" charset="0"/>
              </a:rPr>
              <a:t>6</a:t>
            </a:r>
            <a:r>
              <a:rPr lang="ru-RU" sz="2000" dirty="0">
                <a:latin typeface="Times New Roman" panose="02020603050405020304" pitchFamily="18" charset="0"/>
                <a:ea typeface="Times New Roman" panose="02020603050405020304" pitchFamily="18" charset="0"/>
              </a:rPr>
              <a:t>. Вся </a:t>
            </a:r>
            <a:r>
              <a:rPr lang="ru-RU" sz="2000" dirty="0" err="1">
                <a:latin typeface="Times New Roman" panose="02020603050405020304" pitchFamily="18" charset="0"/>
                <a:ea typeface="Times New Roman" panose="02020603050405020304" pitchFamily="18" charset="0"/>
              </a:rPr>
              <a:t>рухома</a:t>
            </a:r>
            <a:r>
              <a:rPr lang="ru-RU" sz="2000" dirty="0">
                <a:latin typeface="Times New Roman" panose="02020603050405020304" pitchFamily="18" charset="0"/>
                <a:ea typeface="Times New Roman" panose="02020603050405020304" pitchFamily="18" charset="0"/>
              </a:rPr>
              <a:t> система </a:t>
            </a:r>
            <a:r>
              <a:rPr lang="ru-RU" sz="2000" dirty="0" err="1">
                <a:latin typeface="Times New Roman" panose="02020603050405020304" pitchFamily="18" charset="0"/>
                <a:ea typeface="Times New Roman" panose="02020603050405020304" pitchFamily="18" charset="0"/>
              </a:rPr>
              <a:t>камери</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елементи</a:t>
            </a:r>
            <a:r>
              <a:rPr lang="ru-RU" sz="2000" dirty="0">
                <a:latin typeface="Times New Roman" panose="02020603050405020304" pitchFamily="18" charset="0"/>
                <a:ea typeface="Times New Roman" panose="02020603050405020304" pitchFamily="18" charset="0"/>
              </a:rPr>
              <a:t> </a:t>
            </a:r>
            <a:r>
              <a:rPr lang="ru-RU" sz="2000" i="1" dirty="0">
                <a:latin typeface="Times New Roman" panose="02020603050405020304" pitchFamily="18" charset="0"/>
                <a:ea typeface="Times New Roman" panose="02020603050405020304" pitchFamily="18" charset="0"/>
              </a:rPr>
              <a:t>5</a:t>
            </a:r>
            <a:r>
              <a:rPr lang="ru-RU" sz="2000" dirty="0">
                <a:latin typeface="Times New Roman" panose="02020603050405020304" pitchFamily="18" charset="0"/>
                <a:ea typeface="Times New Roman" panose="02020603050405020304" pitchFamily="18" charset="0"/>
              </a:rPr>
              <a:t>,</a:t>
            </a:r>
            <a:r>
              <a:rPr lang="ru-RU" sz="2000" i="1" dirty="0">
                <a:latin typeface="Times New Roman" panose="02020603050405020304" pitchFamily="18" charset="0"/>
                <a:ea typeface="Times New Roman" panose="02020603050405020304" pitchFamily="18" charset="0"/>
              </a:rPr>
              <a:t> 6</a:t>
            </a:r>
            <a:r>
              <a:rPr lang="ru-RU" sz="2000" dirty="0">
                <a:latin typeface="Times New Roman" panose="02020603050405020304" pitchFamily="18" charset="0"/>
                <a:ea typeface="Times New Roman" panose="02020603050405020304" pitchFamily="18" charset="0"/>
              </a:rPr>
              <a:t>,</a:t>
            </a:r>
            <a:r>
              <a:rPr lang="ru-RU" sz="2000" i="1" dirty="0">
                <a:latin typeface="Times New Roman" panose="02020603050405020304" pitchFamily="18" charset="0"/>
                <a:ea typeface="Times New Roman" panose="02020603050405020304" pitchFamily="18" charset="0"/>
              </a:rPr>
              <a:t> 8</a:t>
            </a:r>
            <a:r>
              <a:rPr lang="ru-RU" sz="2000" dirty="0">
                <a:latin typeface="Times New Roman" panose="02020603050405020304" pitchFamily="18" charset="0"/>
                <a:ea typeface="Times New Roman" panose="02020603050405020304" pitchFamily="18" charset="0"/>
              </a:rPr>
              <a:t>,</a:t>
            </a:r>
            <a:r>
              <a:rPr lang="ru-RU" sz="2000" i="1" dirty="0">
                <a:latin typeface="Times New Roman" panose="02020603050405020304" pitchFamily="18" charset="0"/>
                <a:ea typeface="Times New Roman" panose="02020603050405020304" pitchFamily="18" charset="0"/>
              </a:rPr>
              <a:t> 10</a:t>
            </a:r>
            <a:r>
              <a:rPr lang="ru-RU" sz="2000" dirty="0">
                <a:latin typeface="Times New Roman" panose="02020603050405020304" pitchFamily="18" charset="0"/>
                <a:ea typeface="Times New Roman" panose="02020603050405020304" pitchFamily="18" charset="0"/>
              </a:rPr>
              <a:t>,</a:t>
            </a:r>
            <a:r>
              <a:rPr lang="ru-RU" sz="2000" i="1" dirty="0">
                <a:latin typeface="Times New Roman" panose="02020603050405020304" pitchFamily="18" charset="0"/>
                <a:ea typeface="Times New Roman" panose="02020603050405020304" pitchFamily="18" charset="0"/>
              </a:rPr>
              <a:t> 12</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пересувається</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вгору</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відносно</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нерухомого</a:t>
            </a:r>
            <a:r>
              <a:rPr lang="ru-RU" sz="2000" dirty="0">
                <a:latin typeface="Times New Roman" panose="02020603050405020304" pitchFamily="18" charset="0"/>
                <a:ea typeface="Times New Roman" panose="02020603050405020304" pitchFamily="18" charset="0"/>
              </a:rPr>
              <a:t> поршня </a:t>
            </a:r>
            <a:r>
              <a:rPr lang="ru-RU" sz="2000" i="1" dirty="0">
                <a:latin typeface="Times New Roman" panose="02020603050405020304" pitchFamily="18" charset="0"/>
                <a:ea typeface="Times New Roman" panose="02020603050405020304" pitchFamily="18" charset="0"/>
              </a:rPr>
              <a:t>7.</a:t>
            </a:r>
            <a:endParaRPr lang="ru-RU" sz="2000" dirty="0">
              <a:latin typeface="Times New Roman" panose="02020603050405020304" pitchFamily="18" charset="0"/>
              <a:ea typeface="Times New Roman" panose="02020603050405020304" pitchFamily="18" charset="0"/>
            </a:endParaRPr>
          </a:p>
          <a:p>
            <a:pPr indent="288290" algn="just">
              <a:spcAft>
                <a:spcPts val="0"/>
              </a:spcAft>
            </a:pPr>
            <a:r>
              <a:rPr lang="uk-UA" sz="2000" dirty="0">
                <a:latin typeface="Times New Roman" panose="02020603050405020304" pitchFamily="18" charset="0"/>
                <a:ea typeface="Times New Roman" panose="02020603050405020304" pitchFamily="18" charset="0"/>
              </a:rPr>
              <a:t>При вимиканні вимикача шток </a:t>
            </a:r>
            <a:r>
              <a:rPr lang="uk-UA" sz="2000" i="1" dirty="0">
                <a:latin typeface="Times New Roman" panose="02020603050405020304" pitchFamily="18" charset="0"/>
                <a:ea typeface="Times New Roman" panose="02020603050405020304" pitchFamily="18" charset="0"/>
              </a:rPr>
              <a:t>12</a:t>
            </a:r>
            <a:r>
              <a:rPr lang="uk-UA" sz="2000" dirty="0">
                <a:latin typeface="Times New Roman" panose="02020603050405020304" pitchFamily="18" charset="0"/>
                <a:ea typeface="Times New Roman" panose="02020603050405020304" pitchFamily="18" charset="0"/>
              </a:rPr>
              <a:t> приводного силового механізму тягне пересувну систему вимикача вниз і в порожнині </a:t>
            </a:r>
            <a:r>
              <a:rPr lang="uk-UA" sz="2000" i="1" dirty="0">
                <a:latin typeface="Times New Roman" panose="02020603050405020304" pitchFamily="18" charset="0"/>
                <a:ea typeface="Times New Roman" panose="02020603050405020304" pitchFamily="18" charset="0"/>
              </a:rPr>
              <a:t>К1</a:t>
            </a:r>
            <a:r>
              <a:rPr lang="uk-UA" sz="2000" dirty="0">
                <a:latin typeface="Times New Roman" panose="02020603050405020304" pitchFamily="18" charset="0"/>
                <a:ea typeface="Times New Roman" panose="02020603050405020304" pitchFamily="18" charset="0"/>
              </a:rPr>
              <a:t> створюється підвищений тиск елегазу порівняно з тиском в камері вимикача К. Така </a:t>
            </a:r>
            <a:r>
              <a:rPr lang="uk-UA" sz="2000" dirty="0" err="1">
                <a:latin typeface="Times New Roman" panose="02020603050405020304" pitchFamily="18" charset="0"/>
                <a:ea typeface="Times New Roman" panose="02020603050405020304" pitchFamily="18" charset="0"/>
              </a:rPr>
              <a:t>автокомпресія</a:t>
            </a:r>
            <a:r>
              <a:rPr lang="uk-UA" sz="2000" dirty="0">
                <a:latin typeface="Times New Roman" panose="02020603050405020304" pitchFamily="18" charset="0"/>
                <a:ea typeface="Times New Roman" panose="02020603050405020304" pitchFamily="18" charset="0"/>
              </a:rPr>
              <a:t> елегазу забезпечує витікання газового середовища через сопло </a:t>
            </a:r>
            <a:r>
              <a:rPr lang="uk-UA" sz="2000" i="1" dirty="0">
                <a:latin typeface="Times New Roman" panose="02020603050405020304" pitchFamily="18" charset="0"/>
                <a:ea typeface="Times New Roman" panose="02020603050405020304" pitchFamily="18" charset="0"/>
              </a:rPr>
              <a:t>4</a:t>
            </a:r>
            <a:r>
              <a:rPr lang="uk-UA" sz="2000" dirty="0">
                <a:latin typeface="Times New Roman" panose="02020603050405020304" pitchFamily="18" charset="0"/>
                <a:ea typeface="Times New Roman" panose="02020603050405020304" pitchFamily="18" charset="0"/>
              </a:rPr>
              <a:t>, та інтенсивне охолоджування електричної дуги, що виникає між контактами </a:t>
            </a:r>
            <a:r>
              <a:rPr lang="uk-UA" sz="2000" i="1" dirty="0">
                <a:latin typeface="Times New Roman" panose="02020603050405020304" pitchFamily="18" charset="0"/>
                <a:ea typeface="Times New Roman" panose="02020603050405020304" pitchFamily="18" charset="0"/>
              </a:rPr>
              <a:t>3</a:t>
            </a:r>
            <a:r>
              <a:rPr lang="uk-UA" sz="2000" dirty="0">
                <a:latin typeface="Times New Roman" panose="02020603050405020304" pitchFamily="18" charset="0"/>
                <a:ea typeface="Times New Roman" panose="02020603050405020304" pitchFamily="18" charset="0"/>
              </a:rPr>
              <a:t> і </a:t>
            </a:r>
            <a:r>
              <a:rPr lang="uk-UA" sz="2000" i="1" dirty="0">
                <a:latin typeface="Times New Roman" panose="02020603050405020304" pitchFamily="18" charset="0"/>
                <a:ea typeface="Times New Roman" panose="02020603050405020304" pitchFamily="18" charset="0"/>
              </a:rPr>
              <a:t>5</a:t>
            </a:r>
            <a:r>
              <a:rPr lang="uk-UA" sz="2000" dirty="0">
                <a:latin typeface="Times New Roman" panose="02020603050405020304" pitchFamily="18" charset="0"/>
                <a:ea typeface="Times New Roman" panose="02020603050405020304" pitchFamily="18" charset="0"/>
              </a:rPr>
              <a:t>. Покажчик положення 14 дає можливість візуального контролю початкового положення контактної системи .</a:t>
            </a:r>
          </a:p>
          <a:p>
            <a:pPr indent="288290" algn="just">
              <a:spcAft>
                <a:spcPts val="0"/>
              </a:spcAft>
            </a:pPr>
            <a:endParaRPr lang="uk-UA" sz="2000" dirty="0">
              <a:latin typeface="Times New Roman" panose="02020603050405020304" pitchFamily="18" charset="0"/>
              <a:ea typeface="Times New Roman" panose="02020603050405020304" pitchFamily="18" charset="0"/>
            </a:endParaRPr>
          </a:p>
          <a:p>
            <a:pPr indent="288290" algn="just">
              <a:spcAft>
                <a:spcPts val="0"/>
              </a:spcAft>
            </a:pPr>
            <a:endParaRPr lang="ru-RU" sz="2000" dirty="0">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60C400F6-1236-4C8F-B3AE-192C2AE8B5C7}"/>
              </a:ext>
            </a:extLst>
          </p:cNvPr>
          <p:cNvSpPr txBox="1"/>
          <p:nvPr/>
        </p:nvSpPr>
        <p:spPr>
          <a:xfrm>
            <a:off x="444617" y="1971413"/>
            <a:ext cx="426720" cy="369332"/>
          </a:xfrm>
          <a:prstGeom prst="rect">
            <a:avLst/>
          </a:prstGeom>
          <a:noFill/>
        </p:spPr>
        <p:txBody>
          <a:bodyPr wrap="none" rtlCol="0">
            <a:spAutoFit/>
          </a:bodyPr>
          <a:lstStyle/>
          <a:p>
            <a:r>
              <a:rPr lang="uk-UA" dirty="0"/>
              <a:t>К1</a:t>
            </a:r>
            <a:endParaRPr lang="LID4096" dirty="0"/>
          </a:p>
        </p:txBody>
      </p:sp>
      <p:cxnSp>
        <p:nvCxnSpPr>
          <p:cNvPr id="7" name="Прямая со стрелкой 6">
            <a:extLst>
              <a:ext uri="{FF2B5EF4-FFF2-40B4-BE49-F238E27FC236}">
                <a16:creationId xmlns:a16="http://schemas.microsoft.com/office/drawing/2014/main" id="{FB488991-FA63-4CF8-90B0-9BF5CB7A11A9}"/>
              </a:ext>
            </a:extLst>
          </p:cNvPr>
          <p:cNvCxnSpPr>
            <a:cxnSpLocks/>
            <a:stCxn id="5" idx="2"/>
          </p:cNvCxnSpPr>
          <p:nvPr/>
        </p:nvCxnSpPr>
        <p:spPr>
          <a:xfrm flipV="1">
            <a:off x="657977" y="1971413"/>
            <a:ext cx="825383"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808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8696D4B-CACA-4BA8-B9C0-F090F648A797}"/>
              </a:ext>
            </a:extLst>
          </p:cNvPr>
          <p:cNvSpPr/>
          <p:nvPr/>
        </p:nvSpPr>
        <p:spPr>
          <a:xfrm>
            <a:off x="231933" y="4503420"/>
            <a:ext cx="5174933" cy="2246769"/>
          </a:xfrm>
          <a:prstGeom prst="rect">
            <a:avLst/>
          </a:prstGeom>
        </p:spPr>
        <p:txBody>
          <a:bodyPr wrap="square">
            <a:spAutoFit/>
          </a:bodyPr>
          <a:lstStyle/>
          <a:p>
            <a:pPr algn="ctr">
              <a:spcAft>
                <a:spcPts val="0"/>
              </a:spcAft>
            </a:pPr>
            <a:r>
              <a:rPr lang="uk-UA" sz="2000" dirty="0">
                <a:latin typeface="Times New Roman" panose="02020603050405020304" pitchFamily="18" charset="0"/>
                <a:ea typeface="Times New Roman" panose="02020603050405020304" pitchFamily="18" charset="0"/>
              </a:rPr>
              <a:t>Рисунок 3 – Дугогасильний пристрій </a:t>
            </a:r>
            <a:r>
              <a:rPr lang="uk-UA" sz="2000" dirty="0" err="1">
                <a:latin typeface="Times New Roman" panose="02020603050405020304" pitchFamily="18" charset="0"/>
                <a:ea typeface="Times New Roman" panose="02020603050405020304" pitchFamily="18" charset="0"/>
              </a:rPr>
              <a:t>елегазового</a:t>
            </a:r>
            <a:r>
              <a:rPr lang="uk-UA" sz="2000" dirty="0">
                <a:latin typeface="Times New Roman" panose="02020603050405020304" pitchFamily="18" charset="0"/>
                <a:ea typeface="Times New Roman" panose="02020603050405020304" pitchFamily="18" charset="0"/>
              </a:rPr>
              <a:t> вимикача</a:t>
            </a:r>
            <a:r>
              <a:rPr lang="ru-RU" sz="2000" dirty="0">
                <a:latin typeface="Times New Roman" panose="02020603050405020304" pitchFamily="18" charset="0"/>
                <a:ea typeface="Times New Roman" panose="02020603050405020304" pitchFamily="18" charset="0"/>
              </a:rPr>
              <a:t>з </a:t>
            </a:r>
            <a:r>
              <a:rPr lang="ru-RU" sz="2000" dirty="0" err="1">
                <a:latin typeface="Times New Roman" panose="02020603050405020304" pitchFamily="18" charset="0"/>
                <a:ea typeface="Times New Roman" panose="02020603050405020304" pitchFamily="18" charset="0"/>
              </a:rPr>
              <a:t>ізоляційним</a:t>
            </a:r>
            <a:r>
              <a:rPr lang="ru-RU" sz="2000" dirty="0">
                <a:latin typeface="Times New Roman" panose="02020603050405020304" pitchFamily="18" charset="0"/>
                <a:ea typeface="Times New Roman" panose="02020603050405020304" pitchFamily="18" charset="0"/>
              </a:rPr>
              <a:t> соплом: </a:t>
            </a:r>
            <a:r>
              <a:rPr lang="ru-RU" sz="2000" i="1" dirty="0">
                <a:latin typeface="Times New Roman" panose="02020603050405020304" pitchFamily="18" charset="0"/>
                <a:ea typeface="Times New Roman" panose="02020603050405020304" pitchFamily="18" charset="0"/>
              </a:rPr>
              <a:t>1</a:t>
            </a:r>
            <a:r>
              <a:rPr lang="ru-RU" sz="2000" dirty="0">
                <a:latin typeface="Times New Roman" panose="02020603050405020304" pitchFamily="18" charset="0"/>
                <a:ea typeface="Times New Roman" panose="02020603050405020304" pitchFamily="18" charset="0"/>
              </a:rPr>
              <a:t> – поршень; </a:t>
            </a:r>
            <a:r>
              <a:rPr lang="ru-RU" sz="2000" i="1" dirty="0">
                <a:latin typeface="Times New Roman" panose="02020603050405020304" pitchFamily="18" charset="0"/>
                <a:ea typeface="Times New Roman" panose="02020603050405020304" pitchFamily="18" charset="0"/>
              </a:rPr>
              <a:t>2</a:t>
            </a:r>
            <a:r>
              <a:rPr lang="ru-RU" sz="2000" dirty="0">
                <a:latin typeface="Times New Roman" panose="02020603050405020304" pitchFamily="18" charset="0"/>
                <a:ea typeface="Times New Roman" panose="02020603050405020304" pitchFamily="18" charset="0"/>
              </a:rPr>
              <a:t>,</a:t>
            </a:r>
            <a:r>
              <a:rPr lang="ru-RU" sz="2000" dirty="0">
                <a:solidFill>
                  <a:srgbClr val="FFFFFF"/>
                </a:solidFill>
                <a:latin typeface="Times New Roman" panose="02020603050405020304" pitchFamily="18" charset="0"/>
                <a:ea typeface="Times New Roman" panose="02020603050405020304" pitchFamily="18" charset="0"/>
              </a:rPr>
              <a:t>_</a:t>
            </a:r>
            <a:r>
              <a:rPr lang="ru-RU" sz="2000" i="1" dirty="0">
                <a:latin typeface="Times New Roman" panose="02020603050405020304" pitchFamily="18" charset="0"/>
                <a:ea typeface="Times New Roman" panose="02020603050405020304" pitchFamily="18" charset="0"/>
              </a:rPr>
              <a:t>4</a:t>
            </a:r>
            <a:r>
              <a:rPr lang="ru-RU" sz="2000" dirty="0">
                <a:latin typeface="Times New Roman" panose="02020603050405020304" pitchFamily="18" charset="0"/>
                <a:ea typeface="Times New Roman" panose="02020603050405020304" pitchFamily="18" charset="0"/>
              </a:rPr>
              <a:t> – </a:t>
            </a:r>
            <a:r>
              <a:rPr lang="ru-RU" sz="2000" dirty="0" err="1">
                <a:latin typeface="Times New Roman" panose="02020603050405020304" pitchFamily="18" charset="0"/>
                <a:ea typeface="Times New Roman" panose="02020603050405020304" pitchFamily="18" charset="0"/>
              </a:rPr>
              <a:t>дугогасильні</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контакти</a:t>
            </a:r>
            <a:r>
              <a:rPr lang="ru-RU" sz="2000" dirty="0">
                <a:latin typeface="Times New Roman" panose="02020603050405020304" pitchFamily="18" charset="0"/>
                <a:ea typeface="Times New Roman" panose="02020603050405020304" pitchFamily="18" charset="0"/>
              </a:rPr>
              <a:t>; </a:t>
            </a:r>
            <a:endParaRPr lang="ru-RU" dirty="0">
              <a:latin typeface="Times New Roman" panose="02020603050405020304" pitchFamily="18" charset="0"/>
              <a:ea typeface="Times New Roman" panose="02020603050405020304" pitchFamily="18" charset="0"/>
            </a:endParaRPr>
          </a:p>
          <a:p>
            <a:pPr algn="ctr">
              <a:spcAft>
                <a:spcPts val="0"/>
              </a:spcAft>
            </a:pPr>
            <a:r>
              <a:rPr lang="ru-RU" sz="2000" i="1" dirty="0">
                <a:latin typeface="Times New Roman" panose="02020603050405020304" pitchFamily="18" charset="0"/>
                <a:ea typeface="Times New Roman" panose="02020603050405020304" pitchFamily="18" charset="0"/>
              </a:rPr>
              <a:t>3</a:t>
            </a:r>
            <a:r>
              <a:rPr lang="ru-RU" sz="2000" dirty="0">
                <a:latin typeface="Times New Roman" panose="02020603050405020304" pitchFamily="18" charset="0"/>
                <a:ea typeface="Times New Roman" panose="02020603050405020304" pitchFamily="18" charset="0"/>
              </a:rPr>
              <a:t> – </a:t>
            </a:r>
            <a:r>
              <a:rPr lang="ru-RU" sz="2000" dirty="0" err="1">
                <a:latin typeface="Times New Roman" panose="02020603050405020304" pitchFamily="18" charset="0"/>
                <a:ea typeface="Times New Roman" panose="02020603050405020304" pitchFamily="18" charset="0"/>
              </a:rPr>
              <a:t>ізоляційне</a:t>
            </a:r>
            <a:r>
              <a:rPr lang="ru-RU" sz="2000" dirty="0">
                <a:latin typeface="Times New Roman" panose="02020603050405020304" pitchFamily="18" charset="0"/>
                <a:ea typeface="Times New Roman" panose="02020603050405020304" pitchFamily="18" charset="0"/>
              </a:rPr>
              <a:t> сопло; </a:t>
            </a:r>
            <a:r>
              <a:rPr lang="ru-RU" sz="2000" i="1" dirty="0">
                <a:latin typeface="Times New Roman" panose="02020603050405020304" pitchFamily="18" charset="0"/>
                <a:ea typeface="Times New Roman" panose="02020603050405020304" pitchFamily="18" charset="0"/>
              </a:rPr>
              <a:t>5</a:t>
            </a:r>
            <a:r>
              <a:rPr lang="ru-RU" sz="2000" dirty="0">
                <a:latin typeface="Times New Roman" panose="02020603050405020304" pitchFamily="18" charset="0"/>
                <a:ea typeface="Times New Roman" panose="02020603050405020304" pitchFamily="18" charset="0"/>
              </a:rPr>
              <a:t>, </a:t>
            </a:r>
            <a:r>
              <a:rPr lang="ru-RU" sz="2000" i="1" dirty="0">
                <a:latin typeface="Times New Roman" panose="02020603050405020304" pitchFamily="18" charset="0"/>
                <a:ea typeface="Times New Roman" panose="02020603050405020304" pitchFamily="18" charset="0"/>
              </a:rPr>
              <a:t>7</a:t>
            </a:r>
            <a:r>
              <a:rPr lang="ru-RU" sz="2000" dirty="0">
                <a:latin typeface="Times New Roman" panose="02020603050405020304" pitchFamily="18" charset="0"/>
                <a:ea typeface="Times New Roman" panose="02020603050405020304" pitchFamily="18" charset="0"/>
              </a:rPr>
              <a:t> – </a:t>
            </a:r>
            <a:r>
              <a:rPr lang="ru-RU" sz="2000" dirty="0" err="1">
                <a:latin typeface="Times New Roman" panose="02020603050405020304" pitchFamily="18" charset="0"/>
                <a:ea typeface="Times New Roman" panose="02020603050405020304" pitchFamily="18" charset="0"/>
              </a:rPr>
              <a:t>головні</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контакти</a:t>
            </a:r>
            <a:r>
              <a:rPr lang="ru-RU" sz="2000" dirty="0">
                <a:latin typeface="Times New Roman" panose="02020603050405020304" pitchFamily="18" charset="0"/>
                <a:ea typeface="Times New Roman" panose="02020603050405020304" pitchFamily="18" charset="0"/>
              </a:rPr>
              <a:t>; </a:t>
            </a:r>
            <a:r>
              <a:rPr lang="ru-RU" sz="2000" i="1" dirty="0">
                <a:latin typeface="Times New Roman" panose="02020603050405020304" pitchFamily="18" charset="0"/>
                <a:ea typeface="Times New Roman" panose="02020603050405020304" pitchFamily="18" charset="0"/>
              </a:rPr>
              <a:t>8</a:t>
            </a:r>
            <a:r>
              <a:rPr lang="ru-RU" sz="2000" dirty="0">
                <a:latin typeface="Times New Roman" panose="02020603050405020304" pitchFamily="18" charset="0"/>
                <a:ea typeface="Times New Roman" panose="02020603050405020304" pitchFamily="18" charset="0"/>
              </a:rPr>
              <a:t> – </a:t>
            </a:r>
            <a:r>
              <a:rPr lang="ru-RU" sz="2000" dirty="0" err="1">
                <a:latin typeface="Times New Roman" panose="02020603050405020304" pitchFamily="18" charset="0"/>
                <a:ea typeface="Times New Roman" panose="02020603050405020304" pitchFamily="18" charset="0"/>
              </a:rPr>
              <a:t>дугогасильний</a:t>
            </a:r>
            <a:r>
              <a:rPr lang="ru-RU" sz="2000" dirty="0">
                <a:latin typeface="Times New Roman" panose="02020603050405020304" pitchFamily="18" charset="0"/>
                <a:ea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rPr>
              <a:t>циліндр</a:t>
            </a:r>
            <a:r>
              <a:rPr lang="ru-RU" sz="2000" dirty="0">
                <a:latin typeface="Times New Roman" panose="02020603050405020304" pitchFamily="18" charset="0"/>
                <a:ea typeface="Times New Roman" panose="02020603050405020304" pitchFamily="18" charset="0"/>
              </a:rPr>
              <a:t>;             </a:t>
            </a:r>
            <a:r>
              <a:rPr lang="ru-RU" sz="2000" i="1" dirty="0">
                <a:latin typeface="Times New Roman" panose="02020603050405020304" pitchFamily="18" charset="0"/>
                <a:ea typeface="Times New Roman" panose="02020603050405020304" pitchFamily="18" charset="0"/>
              </a:rPr>
              <a:t>К</a:t>
            </a:r>
            <a:r>
              <a:rPr lang="ru-RU" sz="2000" dirty="0">
                <a:latin typeface="Times New Roman" panose="02020603050405020304" pitchFamily="18" charset="0"/>
                <a:ea typeface="Times New Roman" panose="02020603050405020304" pitchFamily="18" charset="0"/>
              </a:rPr>
              <a:t>, </a:t>
            </a:r>
            <a:r>
              <a:rPr lang="ru-RU" sz="2000" i="1" dirty="0">
                <a:latin typeface="Times New Roman" panose="02020603050405020304" pitchFamily="18" charset="0"/>
                <a:ea typeface="Times New Roman" panose="02020603050405020304" pitchFamily="18" charset="0"/>
              </a:rPr>
              <a:t>Б</a:t>
            </a:r>
            <a:r>
              <a:rPr lang="ru-RU" sz="2000" dirty="0">
                <a:latin typeface="Times New Roman" panose="02020603050405020304" pitchFamily="18" charset="0"/>
                <a:ea typeface="Times New Roman" panose="02020603050405020304" pitchFamily="18" charset="0"/>
              </a:rPr>
              <a:t>, </a:t>
            </a:r>
            <a:r>
              <a:rPr lang="ru-RU" sz="2000" i="1" dirty="0">
                <a:latin typeface="Times New Roman" panose="02020603050405020304" pitchFamily="18" charset="0"/>
                <a:ea typeface="Times New Roman" panose="02020603050405020304" pitchFamily="18" charset="0"/>
              </a:rPr>
              <a:t>В</a:t>
            </a:r>
            <a:r>
              <a:rPr lang="ru-RU" sz="2000" dirty="0">
                <a:latin typeface="Times New Roman" panose="02020603050405020304" pitchFamily="18" charset="0"/>
                <a:ea typeface="Times New Roman" panose="02020603050405020304" pitchFamily="18" charset="0"/>
              </a:rPr>
              <a:t> – </a:t>
            </a:r>
            <a:r>
              <a:rPr lang="ru-RU" sz="2000" dirty="0" err="1">
                <a:latin typeface="Times New Roman" panose="02020603050405020304" pitchFamily="18" charset="0"/>
                <a:ea typeface="Times New Roman" panose="02020603050405020304" pitchFamily="18" charset="0"/>
              </a:rPr>
              <a:t>порожнини</a:t>
            </a:r>
            <a:endParaRPr lang="ru-RU" dirty="0">
              <a:latin typeface="Times New Roman" panose="02020603050405020304" pitchFamily="18" charset="0"/>
              <a:ea typeface="Times New Roman" panose="02020603050405020304" pitchFamily="18" charset="0"/>
            </a:endParaRPr>
          </a:p>
          <a:p>
            <a:pPr algn="ctr">
              <a:spcAft>
                <a:spcPts val="0"/>
              </a:spcAft>
            </a:pPr>
            <a:r>
              <a:rPr lang="uk-UA" sz="2000" dirty="0">
                <a:latin typeface="Times New Roman" panose="02020603050405020304" pitchFamily="18" charset="0"/>
                <a:ea typeface="Times New Roman" panose="02020603050405020304" pitchFamily="18" charset="0"/>
              </a:rPr>
              <a:t>:</a:t>
            </a:r>
          </a:p>
        </p:txBody>
      </p:sp>
      <p:pic>
        <p:nvPicPr>
          <p:cNvPr id="6" name="Рисунок 5">
            <a:extLst>
              <a:ext uri="{FF2B5EF4-FFF2-40B4-BE49-F238E27FC236}">
                <a16:creationId xmlns:a16="http://schemas.microsoft.com/office/drawing/2014/main" id="{0BBE1302-F312-41ED-A394-A5E3534491D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31933" y="696277"/>
            <a:ext cx="5174933" cy="3723323"/>
          </a:xfrm>
          <a:prstGeom prst="rect">
            <a:avLst/>
          </a:prstGeom>
          <a:noFill/>
          <a:ln>
            <a:noFill/>
          </a:ln>
        </p:spPr>
      </p:pic>
      <p:sp>
        <p:nvSpPr>
          <p:cNvPr id="7" name="Прямоугольник 6">
            <a:extLst>
              <a:ext uri="{FF2B5EF4-FFF2-40B4-BE49-F238E27FC236}">
                <a16:creationId xmlns:a16="http://schemas.microsoft.com/office/drawing/2014/main" id="{74B0AEA9-5E25-4B0E-8B09-0A374CBCD97E}"/>
              </a:ext>
            </a:extLst>
          </p:cNvPr>
          <p:cNvSpPr/>
          <p:nvPr/>
        </p:nvSpPr>
        <p:spPr>
          <a:xfrm>
            <a:off x="5864067" y="197346"/>
            <a:ext cx="6096000" cy="6463308"/>
          </a:xfrm>
          <a:prstGeom prst="rect">
            <a:avLst/>
          </a:prstGeom>
        </p:spPr>
        <p:txBody>
          <a:bodyPr>
            <a:spAutoFit/>
          </a:bodyPr>
          <a:lstStyle/>
          <a:p>
            <a:pPr algn="just">
              <a:spcAft>
                <a:spcPts val="0"/>
              </a:spcAft>
            </a:pPr>
            <a:r>
              <a:rPr lang="ru-RU" sz="2300" dirty="0">
                <a:latin typeface="Times New Roman" panose="02020603050405020304" pitchFamily="18" charset="0"/>
                <a:ea typeface="Times New Roman" panose="02020603050405020304" pitchFamily="18" charset="0"/>
              </a:rPr>
              <a:t> </a:t>
            </a:r>
            <a:r>
              <a:rPr lang="ru-RU" sz="2300" i="1" dirty="0" err="1">
                <a:latin typeface="Times New Roman" panose="02020603050405020304" pitchFamily="18" charset="0"/>
                <a:ea typeface="Times New Roman" panose="02020603050405020304" pitchFamily="18" charset="0"/>
              </a:rPr>
              <a:t>Апарат</a:t>
            </a:r>
            <a:r>
              <a:rPr lang="ru-RU" sz="2300" i="1" dirty="0">
                <a:latin typeface="Times New Roman" panose="02020603050405020304" pitchFamily="18" charset="0"/>
                <a:ea typeface="Times New Roman" panose="02020603050405020304" pitchFamily="18" charset="0"/>
              </a:rPr>
              <a:t> </a:t>
            </a:r>
            <a:r>
              <a:rPr lang="ru-RU" sz="2300" i="1" dirty="0" err="1">
                <a:latin typeface="Times New Roman" panose="02020603050405020304" pitchFamily="18" charset="0"/>
                <a:ea typeface="Times New Roman" panose="02020603050405020304" pitchFamily="18" charset="0"/>
              </a:rPr>
              <a:t>знаходиться</a:t>
            </a:r>
            <a:r>
              <a:rPr lang="ru-RU" sz="2300" i="1" dirty="0">
                <a:latin typeface="Times New Roman" panose="02020603050405020304" pitchFamily="18" charset="0"/>
                <a:ea typeface="Times New Roman" panose="02020603050405020304" pitchFamily="18" charset="0"/>
              </a:rPr>
              <a:t> у </a:t>
            </a:r>
            <a:r>
              <a:rPr lang="ru-RU" sz="2300" i="1" dirty="0" err="1">
                <a:latin typeface="Times New Roman" panose="02020603050405020304" pitchFamily="18" charset="0"/>
                <a:ea typeface="Times New Roman" panose="02020603050405020304" pitchFamily="18" charset="0"/>
              </a:rPr>
              <a:t>вимкненому</a:t>
            </a:r>
            <a:r>
              <a:rPr lang="ru-RU" sz="2300" i="1" dirty="0">
                <a:latin typeface="Times New Roman" panose="02020603050405020304" pitchFamily="18" charset="0"/>
                <a:ea typeface="Times New Roman" panose="02020603050405020304" pitchFamily="18" charset="0"/>
              </a:rPr>
              <a:t> </a:t>
            </a:r>
            <a:r>
              <a:rPr lang="ru-RU" sz="2300" i="1" dirty="0" err="1">
                <a:latin typeface="Times New Roman" panose="02020603050405020304" pitchFamily="18" charset="0"/>
                <a:ea typeface="Times New Roman" panose="02020603050405020304" pitchFamily="18" charset="0"/>
              </a:rPr>
              <a:t>положенні</a:t>
            </a:r>
            <a:r>
              <a:rPr lang="ru-RU" sz="2300" i="1" dirty="0">
                <a:latin typeface="Times New Roman" panose="02020603050405020304" pitchFamily="18" charset="0"/>
                <a:ea typeface="Times New Roman" panose="02020603050405020304" pitchFamily="18" charset="0"/>
              </a:rPr>
              <a:t>.</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Головні</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контакти</a:t>
            </a:r>
            <a:r>
              <a:rPr lang="ru-RU" sz="2300" dirty="0">
                <a:latin typeface="Times New Roman" panose="02020603050405020304" pitchFamily="18" charset="0"/>
                <a:ea typeface="Times New Roman" panose="02020603050405020304" pitchFamily="18" charset="0"/>
              </a:rPr>
              <a:t> </a:t>
            </a:r>
            <a:r>
              <a:rPr lang="ru-RU" sz="2300" i="1" dirty="0">
                <a:latin typeface="Times New Roman" panose="02020603050405020304" pitchFamily="18" charset="0"/>
                <a:ea typeface="Times New Roman" panose="02020603050405020304" pitchFamily="18" charset="0"/>
              </a:rPr>
              <a:t>5</a:t>
            </a:r>
            <a:r>
              <a:rPr lang="ru-RU" sz="2300" dirty="0">
                <a:latin typeface="Times New Roman" panose="02020603050405020304" pitchFamily="18" charset="0"/>
                <a:ea typeface="Times New Roman" panose="02020603050405020304" pitchFamily="18" charset="0"/>
              </a:rPr>
              <a:t>, </a:t>
            </a:r>
            <a:r>
              <a:rPr lang="ru-RU" sz="2300" i="1" dirty="0">
                <a:latin typeface="Times New Roman" panose="02020603050405020304" pitchFamily="18" charset="0"/>
                <a:ea typeface="Times New Roman" panose="02020603050405020304" pitchFamily="18" charset="0"/>
              </a:rPr>
              <a:t>7</a:t>
            </a:r>
            <a:r>
              <a:rPr lang="ru-RU" sz="2300" dirty="0">
                <a:latin typeface="Times New Roman" panose="02020603050405020304" pitchFamily="18" charset="0"/>
                <a:ea typeface="Times New Roman" panose="02020603050405020304" pitchFamily="18" charset="0"/>
              </a:rPr>
              <a:t> і </a:t>
            </a:r>
            <a:r>
              <a:rPr lang="ru-RU" sz="2300" dirty="0" err="1">
                <a:latin typeface="Times New Roman" panose="02020603050405020304" pitchFamily="18" charset="0"/>
                <a:ea typeface="Times New Roman" panose="02020603050405020304" pitchFamily="18" charset="0"/>
              </a:rPr>
              <a:t>дугогасильні</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контакти</a:t>
            </a:r>
            <a:r>
              <a:rPr lang="ru-RU" sz="2300" dirty="0">
                <a:latin typeface="Times New Roman" panose="02020603050405020304" pitchFamily="18" charset="0"/>
                <a:ea typeface="Times New Roman" panose="02020603050405020304" pitchFamily="18" charset="0"/>
              </a:rPr>
              <a:t> </a:t>
            </a:r>
            <a:r>
              <a:rPr lang="ru-RU" sz="2300" i="1" dirty="0">
                <a:latin typeface="Times New Roman" panose="02020603050405020304" pitchFamily="18" charset="0"/>
                <a:ea typeface="Times New Roman" panose="02020603050405020304" pitchFamily="18" charset="0"/>
              </a:rPr>
              <a:t>2</a:t>
            </a:r>
            <a:r>
              <a:rPr lang="ru-RU" sz="2300" dirty="0">
                <a:latin typeface="Times New Roman" panose="02020603050405020304" pitchFamily="18" charset="0"/>
                <a:ea typeface="Times New Roman" panose="02020603050405020304" pitchFamily="18" charset="0"/>
              </a:rPr>
              <a:t>, </a:t>
            </a:r>
            <a:r>
              <a:rPr lang="ru-RU" sz="2300" i="1" dirty="0">
                <a:latin typeface="Times New Roman" panose="02020603050405020304" pitchFamily="18" charset="0"/>
                <a:ea typeface="Times New Roman" panose="02020603050405020304" pitchFamily="18" charset="0"/>
              </a:rPr>
              <a:t>4</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знаходяться</a:t>
            </a:r>
            <a:r>
              <a:rPr lang="ru-RU" sz="2300" dirty="0">
                <a:latin typeface="Times New Roman" panose="02020603050405020304" pitchFamily="18" charset="0"/>
                <a:ea typeface="Times New Roman" panose="02020603050405020304" pitchFamily="18" charset="0"/>
              </a:rPr>
              <a:t> в </a:t>
            </a:r>
            <a:r>
              <a:rPr lang="ru-RU" sz="2300" dirty="0" err="1">
                <a:latin typeface="Times New Roman" panose="02020603050405020304" pitchFamily="18" charset="0"/>
                <a:ea typeface="Times New Roman" panose="02020603050405020304" pitchFamily="18" charset="0"/>
              </a:rPr>
              <a:t>розімкненому</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стані</a:t>
            </a:r>
            <a:r>
              <a:rPr lang="ru-RU" sz="2300" dirty="0">
                <a:latin typeface="Times New Roman" panose="02020603050405020304" pitchFamily="18" charset="0"/>
                <a:ea typeface="Times New Roman" panose="02020603050405020304" pitchFamily="18" charset="0"/>
              </a:rPr>
              <a:t>. У </a:t>
            </a:r>
            <a:r>
              <a:rPr lang="ru-RU" sz="2300" dirty="0" err="1">
                <a:latin typeface="Times New Roman" panose="02020603050405020304" pitchFamily="18" charset="0"/>
                <a:ea typeface="Times New Roman" panose="02020603050405020304" pitchFamily="18" charset="0"/>
              </a:rPr>
              <a:t>порожнинах</a:t>
            </a:r>
            <a:r>
              <a:rPr lang="ru-RU" sz="2300" dirty="0">
                <a:latin typeface="Times New Roman" panose="02020603050405020304" pitchFamily="18" charset="0"/>
                <a:ea typeface="Times New Roman" panose="02020603050405020304" pitchFamily="18" charset="0"/>
              </a:rPr>
              <a:t> </a:t>
            </a:r>
            <a:r>
              <a:rPr lang="ru-RU" sz="2300" i="1" dirty="0">
                <a:latin typeface="Times New Roman" panose="02020603050405020304" pitchFamily="18" charset="0"/>
                <a:ea typeface="Times New Roman" panose="02020603050405020304" pitchFamily="18" charset="0"/>
              </a:rPr>
              <a:t>К</a:t>
            </a:r>
            <a:r>
              <a:rPr lang="ru-RU" sz="2300" dirty="0">
                <a:latin typeface="Times New Roman" panose="02020603050405020304" pitchFamily="18" charset="0"/>
                <a:ea typeface="Times New Roman" panose="02020603050405020304" pitchFamily="18" charset="0"/>
              </a:rPr>
              <a:t>, </a:t>
            </a:r>
            <a:r>
              <a:rPr lang="ru-RU" sz="2300" i="1" dirty="0">
                <a:latin typeface="Times New Roman" panose="02020603050405020304" pitchFamily="18" charset="0"/>
                <a:ea typeface="Times New Roman" panose="02020603050405020304" pitchFamily="18" charset="0"/>
              </a:rPr>
              <a:t>Б</a:t>
            </a:r>
            <a:r>
              <a:rPr lang="ru-RU" sz="2300" dirty="0">
                <a:latin typeface="Times New Roman" panose="02020603050405020304" pitchFamily="18" charset="0"/>
                <a:ea typeface="Times New Roman" panose="02020603050405020304" pitchFamily="18" charset="0"/>
              </a:rPr>
              <a:t>, </a:t>
            </a:r>
            <a:r>
              <a:rPr lang="ru-RU" sz="2300" i="1" dirty="0">
                <a:latin typeface="Times New Roman" panose="02020603050405020304" pitchFamily="18" charset="0"/>
                <a:ea typeface="Times New Roman" panose="02020603050405020304" pitchFamily="18" charset="0"/>
              </a:rPr>
              <a:t>В</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тиск</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елегазу</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однаковий</a:t>
            </a:r>
            <a:r>
              <a:rPr lang="ru-RU" sz="2300" dirty="0">
                <a:latin typeface="Times New Roman" panose="02020603050405020304" pitchFamily="18" charset="0"/>
                <a:ea typeface="Times New Roman" panose="02020603050405020304" pitchFamily="18" charset="0"/>
              </a:rPr>
              <a:t>. При </a:t>
            </a:r>
            <a:r>
              <a:rPr lang="ru-RU" sz="2300" dirty="0" err="1">
                <a:latin typeface="Times New Roman" panose="02020603050405020304" pitchFamily="18" charset="0"/>
                <a:ea typeface="Times New Roman" panose="02020603050405020304" pitchFamily="18" charset="0"/>
              </a:rPr>
              <a:t>подачі</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команди</a:t>
            </a:r>
            <a:r>
              <a:rPr lang="ru-RU" sz="2300" dirty="0">
                <a:latin typeface="Times New Roman" panose="02020603050405020304" pitchFamily="18" charset="0"/>
                <a:ea typeface="Times New Roman" panose="02020603050405020304" pitchFamily="18" charset="0"/>
              </a:rPr>
              <a:t> на </a:t>
            </a:r>
            <a:r>
              <a:rPr lang="ru-RU" sz="2300" dirty="0" err="1">
                <a:latin typeface="Times New Roman" panose="02020603050405020304" pitchFamily="18" charset="0"/>
                <a:ea typeface="Times New Roman" panose="02020603050405020304" pitchFamily="18" charset="0"/>
              </a:rPr>
              <a:t>увімкнення</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зовнішній</a:t>
            </a:r>
            <a:r>
              <a:rPr lang="ru-RU" sz="2300" dirty="0">
                <a:latin typeface="Times New Roman" panose="02020603050405020304" pitchFamily="18" charset="0"/>
                <a:ea typeface="Times New Roman" panose="02020603050405020304" pitchFamily="18" charset="0"/>
              </a:rPr>
              <a:t> привод (на рис. 3 не показаний) </a:t>
            </a:r>
            <a:r>
              <a:rPr lang="ru-RU" sz="2300" dirty="0" err="1">
                <a:latin typeface="Times New Roman" panose="02020603050405020304" pitchFamily="18" charset="0"/>
                <a:ea typeface="Times New Roman" panose="02020603050405020304" pitchFamily="18" charset="0"/>
              </a:rPr>
              <a:t>забезпечує</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переміщення</a:t>
            </a:r>
            <a:r>
              <a:rPr lang="ru-RU" sz="2300" dirty="0">
                <a:latin typeface="Times New Roman" panose="02020603050405020304" pitchFamily="18" charset="0"/>
                <a:ea typeface="Times New Roman" panose="02020603050405020304" pitchFamily="18" charset="0"/>
              </a:rPr>
              <a:t> справа </a:t>
            </a:r>
            <a:r>
              <a:rPr lang="ru-RU" sz="2300" dirty="0" err="1">
                <a:latin typeface="Times New Roman" panose="02020603050405020304" pitchFamily="18" charset="0"/>
                <a:ea typeface="Times New Roman" panose="02020603050405020304" pitchFamily="18" charset="0"/>
              </a:rPr>
              <a:t>наліво</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рухомої</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системи</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елегазового</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вимикача</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пересувного</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дугогасильного</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циліндра</a:t>
            </a:r>
            <a:r>
              <a:rPr lang="ru-RU" sz="2300" dirty="0">
                <a:latin typeface="Times New Roman" panose="02020603050405020304" pitchFamily="18" charset="0"/>
                <a:ea typeface="Times New Roman" panose="02020603050405020304" pitchFamily="18" charset="0"/>
              </a:rPr>
              <a:t> </a:t>
            </a:r>
            <a:r>
              <a:rPr lang="ru-RU" sz="2300" i="1" dirty="0">
                <a:latin typeface="Times New Roman" panose="02020603050405020304" pitchFamily="18" charset="0"/>
                <a:ea typeface="Times New Roman" panose="02020603050405020304" pitchFamily="18" charset="0"/>
              </a:rPr>
              <a:t>8</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пересувного</a:t>
            </a:r>
            <a:r>
              <a:rPr lang="ru-RU" sz="2300" dirty="0">
                <a:latin typeface="Times New Roman" panose="02020603050405020304" pitchFamily="18" charset="0"/>
                <a:ea typeface="Times New Roman" panose="02020603050405020304" pitchFamily="18" charset="0"/>
              </a:rPr>
              <a:t> головного </a:t>
            </a:r>
            <a:r>
              <a:rPr lang="ru-RU" sz="2300" i="1" dirty="0">
                <a:latin typeface="Times New Roman" panose="02020603050405020304" pitchFamily="18" charset="0"/>
                <a:ea typeface="Times New Roman" panose="02020603050405020304" pitchFamily="18" charset="0"/>
              </a:rPr>
              <a:t>7</a:t>
            </a:r>
            <a:r>
              <a:rPr lang="ru-RU" sz="2300" dirty="0">
                <a:latin typeface="Times New Roman" panose="02020603050405020304" pitchFamily="18" charset="0"/>
                <a:ea typeface="Times New Roman" panose="02020603050405020304" pitchFamily="18" charset="0"/>
              </a:rPr>
              <a:t> і </a:t>
            </a:r>
            <a:r>
              <a:rPr lang="ru-RU" sz="2300" dirty="0" err="1">
                <a:latin typeface="Times New Roman" panose="02020603050405020304" pitchFamily="18" charset="0"/>
                <a:ea typeface="Times New Roman" panose="02020603050405020304" pitchFamily="18" charset="0"/>
              </a:rPr>
              <a:t>дугогасильного</a:t>
            </a:r>
            <a:r>
              <a:rPr lang="ru-RU" sz="2300" dirty="0">
                <a:latin typeface="Times New Roman" panose="02020603050405020304" pitchFamily="18" charset="0"/>
                <a:ea typeface="Times New Roman" panose="02020603050405020304" pitchFamily="18" charset="0"/>
              </a:rPr>
              <a:t> </a:t>
            </a:r>
            <a:r>
              <a:rPr lang="ru-RU" sz="2300" i="1" dirty="0">
                <a:latin typeface="Times New Roman" panose="02020603050405020304" pitchFamily="18" charset="0"/>
                <a:ea typeface="Times New Roman" panose="02020603050405020304" pitchFamily="18" charset="0"/>
              </a:rPr>
              <a:t>2</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контактів</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які</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жорстко</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зв'язані</a:t>
            </a:r>
            <a:r>
              <a:rPr lang="ru-RU" sz="2300" dirty="0">
                <a:latin typeface="Times New Roman" panose="02020603050405020304" pitchFamily="18" charset="0"/>
                <a:ea typeface="Times New Roman" panose="02020603050405020304" pitchFamily="18" charset="0"/>
              </a:rPr>
              <a:t> через тягу з </a:t>
            </a:r>
            <a:r>
              <a:rPr lang="ru-RU" sz="2300" dirty="0" err="1">
                <a:latin typeface="Times New Roman" panose="02020603050405020304" pitchFamily="18" charset="0"/>
                <a:ea typeface="Times New Roman" panose="02020603050405020304" pitchFamily="18" charset="0"/>
              </a:rPr>
              <a:t>силовим</a:t>
            </a:r>
            <a:r>
              <a:rPr lang="ru-RU" sz="2300" dirty="0">
                <a:latin typeface="Times New Roman" panose="02020603050405020304" pitchFamily="18" charset="0"/>
                <a:ea typeface="Times New Roman" panose="02020603050405020304" pitchFamily="18" charset="0"/>
              </a:rPr>
              <a:t> приводним </a:t>
            </a:r>
            <a:r>
              <a:rPr lang="ru-RU" sz="2300" dirty="0" err="1">
                <a:latin typeface="Times New Roman" panose="02020603050405020304" pitchFamily="18" charset="0"/>
                <a:ea typeface="Times New Roman" panose="02020603050405020304" pitchFamily="18" charset="0"/>
              </a:rPr>
              <a:t>механізмом</a:t>
            </a:r>
            <a:r>
              <a:rPr lang="ru-RU" sz="2300" dirty="0">
                <a:latin typeface="Times New Roman" panose="02020603050405020304" pitchFamily="18" charset="0"/>
                <a:ea typeface="Times New Roman" panose="02020603050405020304" pitchFamily="18" charset="0"/>
              </a:rPr>
              <a:t>. Вся </a:t>
            </a:r>
            <a:r>
              <a:rPr lang="ru-RU" sz="2300" dirty="0" err="1">
                <a:latin typeface="Times New Roman" panose="02020603050405020304" pitchFamily="18" charset="0"/>
                <a:ea typeface="Times New Roman" panose="02020603050405020304" pitchFamily="18" charset="0"/>
              </a:rPr>
              <a:t>пересувна</a:t>
            </a:r>
            <a:r>
              <a:rPr lang="ru-RU" sz="2300" dirty="0">
                <a:latin typeface="Times New Roman" panose="02020603050405020304" pitchFamily="18" charset="0"/>
                <a:ea typeface="Times New Roman" panose="02020603050405020304" pitchFamily="18" charset="0"/>
              </a:rPr>
              <a:t> система </a:t>
            </a:r>
            <a:r>
              <a:rPr lang="ru-RU" sz="2300" dirty="0" err="1">
                <a:latin typeface="Times New Roman" panose="02020603050405020304" pitchFamily="18" charset="0"/>
                <a:ea typeface="Times New Roman" panose="02020603050405020304" pitchFamily="18" charset="0"/>
              </a:rPr>
              <a:t>рухається</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відносно</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нерухомого</a:t>
            </a:r>
            <a:r>
              <a:rPr lang="ru-RU" sz="2300" dirty="0">
                <a:latin typeface="Times New Roman" panose="02020603050405020304" pitchFamily="18" charset="0"/>
                <a:ea typeface="Times New Roman" panose="02020603050405020304" pitchFamily="18" charset="0"/>
              </a:rPr>
              <a:t> поршня </a:t>
            </a:r>
            <a:r>
              <a:rPr lang="ru-RU" sz="2300" i="1" dirty="0">
                <a:latin typeface="Times New Roman" panose="02020603050405020304" pitchFamily="18" charset="0"/>
                <a:ea typeface="Times New Roman" panose="02020603050405020304" pitchFamily="18" charset="0"/>
              </a:rPr>
              <a:t>1</a:t>
            </a:r>
            <a:r>
              <a:rPr lang="ru-RU" sz="2300" dirty="0">
                <a:latin typeface="Times New Roman" panose="02020603050405020304" pitchFamily="18" charset="0"/>
                <a:ea typeface="Times New Roman" panose="02020603050405020304" pitchFamily="18" charset="0"/>
              </a:rPr>
              <a:t> і </a:t>
            </a:r>
            <a:r>
              <a:rPr lang="ru-RU" sz="2300" dirty="0" err="1">
                <a:latin typeface="Times New Roman" panose="02020603050405020304" pitchFamily="18" charset="0"/>
                <a:ea typeface="Times New Roman" panose="02020603050405020304" pitchFamily="18" charset="0"/>
              </a:rPr>
              <a:t>нерухомих</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контактів</a:t>
            </a:r>
            <a:r>
              <a:rPr lang="ru-RU" sz="2300" dirty="0">
                <a:latin typeface="Times New Roman" panose="02020603050405020304" pitchFamily="18" charset="0"/>
                <a:ea typeface="Times New Roman" panose="02020603050405020304" pitchFamily="18" charset="0"/>
              </a:rPr>
              <a:t> </a:t>
            </a:r>
            <a:r>
              <a:rPr lang="ru-RU" sz="2300" i="1" dirty="0">
                <a:latin typeface="Times New Roman" panose="02020603050405020304" pitchFamily="18" charset="0"/>
                <a:ea typeface="Times New Roman" panose="02020603050405020304" pitchFamily="18" charset="0"/>
              </a:rPr>
              <a:t>5</a:t>
            </a:r>
            <a:r>
              <a:rPr lang="ru-RU" sz="2300" dirty="0">
                <a:latin typeface="Times New Roman" panose="02020603050405020304" pitchFamily="18" charset="0"/>
                <a:ea typeface="Times New Roman" panose="02020603050405020304" pitchFamily="18" charset="0"/>
              </a:rPr>
              <a:t> і </a:t>
            </a:r>
            <a:r>
              <a:rPr lang="ru-RU" sz="2300" i="1" dirty="0">
                <a:latin typeface="Times New Roman" panose="02020603050405020304" pitchFamily="18" charset="0"/>
                <a:ea typeface="Times New Roman" panose="02020603050405020304" pitchFamily="18" charset="0"/>
              </a:rPr>
              <a:t>4</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Спочатку</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замикаються</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дугогасильні</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контакти</a:t>
            </a:r>
            <a:r>
              <a:rPr lang="ru-RU" sz="2300" dirty="0">
                <a:latin typeface="Times New Roman" panose="02020603050405020304" pitchFamily="18" charset="0"/>
                <a:ea typeface="Times New Roman" panose="02020603050405020304" pitchFamily="18" charset="0"/>
              </a:rPr>
              <a:t> </a:t>
            </a:r>
            <a:r>
              <a:rPr lang="ru-RU" sz="2300" i="1" dirty="0">
                <a:latin typeface="Times New Roman" panose="02020603050405020304" pitchFamily="18" charset="0"/>
                <a:ea typeface="Times New Roman" panose="02020603050405020304" pitchFamily="18" charset="0"/>
              </a:rPr>
              <a:t>2</a:t>
            </a:r>
            <a:r>
              <a:rPr lang="ru-RU" sz="2300" dirty="0">
                <a:latin typeface="Times New Roman" panose="02020603050405020304" pitchFamily="18" charset="0"/>
                <a:ea typeface="Times New Roman" panose="02020603050405020304" pitchFamily="18" charset="0"/>
              </a:rPr>
              <a:t>,</a:t>
            </a:r>
            <a:r>
              <a:rPr lang="ru-RU" sz="2300" i="1" dirty="0">
                <a:latin typeface="Times New Roman" panose="02020603050405020304" pitchFamily="18" charset="0"/>
                <a:ea typeface="Times New Roman" panose="02020603050405020304" pitchFamily="18" charset="0"/>
              </a:rPr>
              <a:t> 4</a:t>
            </a:r>
            <a:r>
              <a:rPr lang="ru-RU" sz="2300" dirty="0">
                <a:latin typeface="Times New Roman" panose="02020603050405020304" pitchFamily="18" charset="0"/>
                <a:ea typeface="Times New Roman" panose="02020603050405020304" pitchFamily="18" charset="0"/>
              </a:rPr>
              <a:t>, а </a:t>
            </a:r>
            <a:r>
              <a:rPr lang="ru-RU" sz="2300" dirty="0" err="1">
                <a:latin typeface="Times New Roman" panose="02020603050405020304" pitchFamily="18" charset="0"/>
                <a:ea typeface="Times New Roman" panose="02020603050405020304" pitchFamily="18" charset="0"/>
              </a:rPr>
              <a:t>потім</a:t>
            </a:r>
            <a:r>
              <a:rPr lang="ru-RU" sz="2300" dirty="0">
                <a:latin typeface="Times New Roman" panose="02020603050405020304" pitchFamily="18" charset="0"/>
                <a:ea typeface="Times New Roman" panose="02020603050405020304" pitchFamily="18" charset="0"/>
              </a:rPr>
              <a:t> – </a:t>
            </a:r>
            <a:r>
              <a:rPr lang="ru-RU" sz="2300" dirty="0" err="1">
                <a:latin typeface="Times New Roman" panose="02020603050405020304" pitchFamily="18" charset="0"/>
                <a:ea typeface="Times New Roman" panose="02020603050405020304" pitchFamily="18" charset="0"/>
              </a:rPr>
              <a:t>головні</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контакти</a:t>
            </a:r>
            <a:r>
              <a:rPr lang="ru-RU" sz="2300" dirty="0">
                <a:latin typeface="Times New Roman" panose="02020603050405020304" pitchFamily="18" charset="0"/>
                <a:ea typeface="Times New Roman" panose="02020603050405020304" pitchFamily="18" charset="0"/>
              </a:rPr>
              <a:t> </a:t>
            </a:r>
            <a:r>
              <a:rPr lang="ru-RU" sz="2300" i="1" dirty="0">
                <a:latin typeface="Times New Roman" panose="02020603050405020304" pitchFamily="18" charset="0"/>
                <a:ea typeface="Times New Roman" panose="02020603050405020304" pitchFamily="18" charset="0"/>
              </a:rPr>
              <a:t>5</a:t>
            </a:r>
            <a:r>
              <a:rPr lang="ru-RU" sz="2300" dirty="0">
                <a:latin typeface="Times New Roman" panose="02020603050405020304" pitchFamily="18" charset="0"/>
                <a:ea typeface="Times New Roman" panose="02020603050405020304" pitchFamily="18" charset="0"/>
              </a:rPr>
              <a:t>,</a:t>
            </a:r>
            <a:r>
              <a:rPr lang="ru-RU" sz="2300" i="1" dirty="0">
                <a:latin typeface="Times New Roman" panose="02020603050405020304" pitchFamily="18" charset="0"/>
                <a:ea typeface="Times New Roman" panose="02020603050405020304" pitchFamily="18" charset="0"/>
              </a:rPr>
              <a:t> 7</a:t>
            </a:r>
            <a:r>
              <a:rPr lang="ru-RU" sz="2300" dirty="0">
                <a:latin typeface="Times New Roman" panose="02020603050405020304" pitchFamily="18" charset="0"/>
                <a:ea typeface="Times New Roman" panose="02020603050405020304" pitchFamily="18" charset="0"/>
              </a:rPr>
              <a:t>. У </a:t>
            </a:r>
            <a:r>
              <a:rPr lang="ru-RU" sz="2300" dirty="0" err="1">
                <a:latin typeface="Times New Roman" panose="02020603050405020304" pitchFamily="18" charset="0"/>
                <a:ea typeface="Times New Roman" panose="02020603050405020304" pitchFamily="18" charset="0"/>
              </a:rPr>
              <a:t>положенні</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увімкнено</a:t>
            </a:r>
            <a:r>
              <a:rPr lang="ru-RU" sz="2300" dirty="0">
                <a:latin typeface="Times New Roman" panose="02020603050405020304" pitchFamily="18" charset="0"/>
                <a:ea typeface="Times New Roman" panose="02020603050405020304" pitchFamily="18" charset="0"/>
              </a:rPr>
              <a:t>» струм проходить по </a:t>
            </a:r>
            <a:r>
              <a:rPr lang="ru-RU" sz="2300" dirty="0" err="1">
                <a:latin typeface="Times New Roman" panose="02020603050405020304" pitchFamily="18" charset="0"/>
                <a:ea typeface="Times New Roman" panose="02020603050405020304" pitchFamily="18" charset="0"/>
              </a:rPr>
              <a:t>головних</a:t>
            </a:r>
            <a:r>
              <a:rPr lang="ru-RU" sz="2300" dirty="0">
                <a:latin typeface="Times New Roman" panose="02020603050405020304" pitchFamily="18" charset="0"/>
                <a:ea typeface="Times New Roman" panose="02020603050405020304" pitchFamily="18" charset="0"/>
              </a:rPr>
              <a:t> контактах, а </a:t>
            </a:r>
            <a:r>
              <a:rPr lang="ru-RU" sz="2300" dirty="0" err="1">
                <a:latin typeface="Times New Roman" panose="02020603050405020304" pitchFamily="18" charset="0"/>
                <a:ea typeface="Times New Roman" panose="02020603050405020304" pitchFamily="18" charset="0"/>
              </a:rPr>
              <a:t>тиск</a:t>
            </a:r>
            <a:r>
              <a:rPr lang="ru-RU" sz="2300" dirty="0">
                <a:latin typeface="Times New Roman" panose="02020603050405020304" pitchFamily="18" charset="0"/>
                <a:ea typeface="Times New Roman" panose="02020603050405020304" pitchFamily="18" charset="0"/>
              </a:rPr>
              <a:t> в </a:t>
            </a:r>
            <a:r>
              <a:rPr lang="ru-RU" sz="2300" dirty="0" err="1">
                <a:latin typeface="Times New Roman" panose="02020603050405020304" pitchFamily="18" charset="0"/>
                <a:ea typeface="Times New Roman" panose="02020603050405020304" pitchFamily="18" charset="0"/>
              </a:rPr>
              <a:t>порожнинах</a:t>
            </a:r>
            <a:r>
              <a:rPr lang="ru-RU" sz="2300" dirty="0">
                <a:latin typeface="Times New Roman" panose="02020603050405020304" pitchFamily="18" charset="0"/>
                <a:ea typeface="Times New Roman" panose="02020603050405020304" pitchFamily="18" charset="0"/>
              </a:rPr>
              <a:t> </a:t>
            </a:r>
            <a:r>
              <a:rPr lang="ru-RU" sz="2300" dirty="0" err="1">
                <a:latin typeface="Times New Roman" panose="02020603050405020304" pitchFamily="18" charset="0"/>
                <a:ea typeface="Times New Roman" panose="02020603050405020304" pitchFamily="18" charset="0"/>
              </a:rPr>
              <a:t>однаковий</a:t>
            </a:r>
            <a:r>
              <a:rPr lang="ru-RU" sz="2300" dirty="0">
                <a:latin typeface="Times New Roman" panose="02020603050405020304" pitchFamily="18" charset="0"/>
                <a:ea typeface="Times New Roman" panose="02020603050405020304" pitchFamily="18" charset="0"/>
              </a:rPr>
              <a:t>. </a:t>
            </a:r>
            <a:endParaRPr lang="LID4096" sz="2300" dirty="0"/>
          </a:p>
        </p:txBody>
      </p:sp>
      <p:sp>
        <p:nvSpPr>
          <p:cNvPr id="8" name="TextBox 7">
            <a:extLst>
              <a:ext uri="{FF2B5EF4-FFF2-40B4-BE49-F238E27FC236}">
                <a16:creationId xmlns:a16="http://schemas.microsoft.com/office/drawing/2014/main" id="{2CBCECB2-AA38-49F8-813A-1211DA80DAD8}"/>
              </a:ext>
            </a:extLst>
          </p:cNvPr>
          <p:cNvSpPr txBox="1"/>
          <p:nvPr/>
        </p:nvSpPr>
        <p:spPr>
          <a:xfrm>
            <a:off x="1752600" y="3787140"/>
            <a:ext cx="301686" cy="369332"/>
          </a:xfrm>
          <a:prstGeom prst="rect">
            <a:avLst/>
          </a:prstGeom>
          <a:noFill/>
        </p:spPr>
        <p:txBody>
          <a:bodyPr wrap="none" rtlCol="0">
            <a:spAutoFit/>
          </a:bodyPr>
          <a:lstStyle/>
          <a:p>
            <a:r>
              <a:rPr lang="ru-RU" dirty="0"/>
              <a:t>5</a:t>
            </a:r>
            <a:endParaRPr lang="LID4096" dirty="0"/>
          </a:p>
        </p:txBody>
      </p:sp>
      <p:cxnSp>
        <p:nvCxnSpPr>
          <p:cNvPr id="10" name="Прямая соединительная линия 9">
            <a:extLst>
              <a:ext uri="{FF2B5EF4-FFF2-40B4-BE49-F238E27FC236}">
                <a16:creationId xmlns:a16="http://schemas.microsoft.com/office/drawing/2014/main" id="{64947AFF-A2EA-4B41-9D91-47ECB8931479}"/>
              </a:ext>
            </a:extLst>
          </p:cNvPr>
          <p:cNvCxnSpPr/>
          <p:nvPr/>
        </p:nvCxnSpPr>
        <p:spPr>
          <a:xfrm flipH="1" flipV="1">
            <a:off x="1539240" y="3429000"/>
            <a:ext cx="289560" cy="358140"/>
          </a:xfrm>
          <a:prstGeom prst="line">
            <a:avLst/>
          </a:prstGeom>
        </p:spPr>
        <p:style>
          <a:lnRef idx="1">
            <a:schemeClr val="accent1"/>
          </a:lnRef>
          <a:fillRef idx="0">
            <a:schemeClr val="accent1"/>
          </a:fillRef>
          <a:effectRef idx="0">
            <a:schemeClr val="accent1"/>
          </a:effectRef>
          <a:fontRef idx="minor">
            <a:schemeClr val="tx1"/>
          </a:fontRef>
        </p:style>
      </p:cxnSp>
      <p:sp>
        <p:nvSpPr>
          <p:cNvPr id="2" name="Прямоугольник 1">
            <a:extLst>
              <a:ext uri="{FF2B5EF4-FFF2-40B4-BE49-F238E27FC236}">
                <a16:creationId xmlns:a16="http://schemas.microsoft.com/office/drawing/2014/main" id="{BA1F4B58-BF41-4A0F-A802-4F864A5F7E6E}"/>
              </a:ext>
            </a:extLst>
          </p:cNvPr>
          <p:cNvSpPr/>
          <p:nvPr/>
        </p:nvSpPr>
        <p:spPr>
          <a:xfrm>
            <a:off x="1341120" y="1120140"/>
            <a:ext cx="289560" cy="2819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353804795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2633</TotalTime>
  <Words>2289</Words>
  <Application>Microsoft Office PowerPoint</Application>
  <PresentationFormat>Широкоэкранный</PresentationFormat>
  <Paragraphs>83</Paragraphs>
  <Slides>22</Slides>
  <Notes>1</Notes>
  <HiddenSlides>0</HiddenSlides>
  <MMClips>2</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22</vt:i4>
      </vt:variant>
    </vt:vector>
  </HeadingPairs>
  <TitlesOfParts>
    <vt:vector size="29" baseType="lpstr">
      <vt:lpstr>Arial</vt:lpstr>
      <vt:lpstr>Arial</vt:lpstr>
      <vt:lpstr>Calibri</vt:lpstr>
      <vt:lpstr>Calibri Light</vt:lpstr>
      <vt:lpstr>Symbol</vt:lpstr>
      <vt:lpstr>Times New Roman</vt:lpstr>
      <vt:lpstr>Тема Office</vt:lpstr>
      <vt:lpstr>Елегазові вимикачі. Дугогасильні системи елегазових вимикачів.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Елегазові вимикачі. Дугогасильні системи елегазових вимикачів.</dc:title>
  <dc:creator>Олег Гайдамак</dc:creator>
  <cp:lastModifiedBy>Олег Гайдамак</cp:lastModifiedBy>
  <cp:revision>38</cp:revision>
  <dcterms:created xsi:type="dcterms:W3CDTF">2022-04-17T06:31:07Z</dcterms:created>
  <dcterms:modified xsi:type="dcterms:W3CDTF">2022-04-19T15:58:27Z</dcterms:modified>
</cp:coreProperties>
</file>