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png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png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92.wmf"/><Relationship Id="rId6" Type="http://schemas.openxmlformats.org/officeDocument/2006/relationships/image" Target="../media/image105.wmf"/><Relationship Id="rId11" Type="http://schemas.openxmlformats.org/officeDocument/2006/relationships/image" Target="../media/image98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6" Type="http://schemas.openxmlformats.org/officeDocument/2006/relationships/image" Target="../media/image39.wmf"/><Relationship Id="rId1" Type="http://schemas.openxmlformats.org/officeDocument/2006/relationships/image" Target="../media/image17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Relationship Id="rId4" Type="http://schemas.openxmlformats.org/officeDocument/2006/relationships/image" Target="../media/image7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5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3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21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8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98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17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8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0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0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3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8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89C1-95E9-4A9E-B641-66133FBEC5F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33922D-D8AB-4683-BBEF-1DFB160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39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3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4.wmf"/><Relationship Id="rId32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6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37.wmf"/><Relationship Id="rId8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80.png"/><Relationship Id="rId4" Type="http://schemas.openxmlformats.org/officeDocument/2006/relationships/image" Target="../media/image77.wmf"/><Relationship Id="rId9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48.bin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83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image" Target="../media/image93.wmf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100.png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92.wmf"/><Relationship Id="rId9" Type="http://schemas.openxmlformats.org/officeDocument/2006/relationships/image" Target="../media/image94.wmf"/><Relationship Id="rId14" Type="http://schemas.openxmlformats.org/officeDocument/2006/relationships/image" Target="../media/image96.wmf"/><Relationship Id="rId22" Type="http://schemas.openxmlformats.org/officeDocument/2006/relationships/oleObject" Target="../embeddings/oleObject6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104.wmf"/><Relationship Id="rId18" Type="http://schemas.openxmlformats.org/officeDocument/2006/relationships/image" Target="../media/image106.wmf"/><Relationship Id="rId26" Type="http://schemas.openxmlformats.org/officeDocument/2006/relationships/image" Target="../media/image98.wmf"/><Relationship Id="rId3" Type="http://schemas.openxmlformats.org/officeDocument/2006/relationships/image" Target="../media/image110.png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103.wmf"/><Relationship Id="rId24" Type="http://schemas.openxmlformats.org/officeDocument/2006/relationships/image" Target="../media/image109.wmf"/><Relationship Id="rId5" Type="http://schemas.openxmlformats.org/officeDocument/2006/relationships/image" Target="../media/image92.wmf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10" Type="http://schemas.openxmlformats.org/officeDocument/2006/relationships/oleObject" Target="../embeddings/oleObject72.bin"/><Relationship Id="rId19" Type="http://schemas.openxmlformats.org/officeDocument/2006/relationships/oleObject" Target="../embeddings/oleObject77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74.bin"/><Relationship Id="rId22" Type="http://schemas.openxmlformats.org/officeDocument/2006/relationships/image" Target="../media/image108.wmf"/><Relationship Id="rId27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19" Type="http://schemas.openxmlformats.org/officeDocument/2006/relationships/image" Target="../media/image24.png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184EC-7BB7-4BE4-A3A9-B2CEB1AE5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№2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 ПРОЦЕСИ ГАРЯЧОГО ОБ’ЄМНОГО ШТАМПУВАННЯ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7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>
            <a:extLst>
              <a:ext uri="{FF2B5EF4-FFF2-40B4-BE49-F238E27FC236}">
                <a16:creationId xmlns:a16="http://schemas.microsoft.com/office/drawing/2014/main" id="{74EE6CB8-C667-44B4-BFC2-E96082734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9" y="282896"/>
            <a:ext cx="9950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Зображення розрахункової заготовки рекомендується виконувати в масштабі 1:1. Якщо по ординатам відкласти в масштабі М величини площ характерних перетинів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id="{D3284909-FF94-4EDB-A5FA-7495D02F1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89993"/>
              </p:ext>
            </p:extLst>
          </p:nvPr>
        </p:nvGraphicFramePr>
        <p:xfrm>
          <a:off x="613610" y="806116"/>
          <a:ext cx="274723" cy="329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r:id="rId3" imgW="190500" imgH="228600" progId="Equation.3">
                  <p:embed/>
                </p:oleObj>
              </mc:Choice>
              <mc:Fallback>
                <p:oleObj r:id="rId3" imgW="19050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10" y="806116"/>
                        <a:ext cx="274723" cy="329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361423B5-0238-4DDD-9F43-FD56EF9A91E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371598" y="806116"/>
            <a:ext cx="99501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вигляді відрізків, рівних: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40">
            <a:extLst>
              <a:ext uri="{FF2B5EF4-FFF2-40B4-BE49-F238E27FC236}">
                <a16:creationId xmlns:a16="http://schemas.microsoft.com/office/drawing/2014/main" id="{E808523F-AE21-4496-A28C-F8C03593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884" y="5895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" name="Объект 40">
            <a:extLst>
              <a:ext uri="{FF2B5EF4-FFF2-40B4-BE49-F238E27FC236}">
                <a16:creationId xmlns:a16="http://schemas.microsoft.com/office/drawing/2014/main" id="{BCF7D99D-9848-4B2C-B749-889AF278B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8213"/>
              </p:ext>
            </p:extLst>
          </p:nvPr>
        </p:nvGraphicFramePr>
        <p:xfrm>
          <a:off x="4272213" y="841961"/>
          <a:ext cx="552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r:id="rId5" imgW="558558" imgH="406224" progId="Equation.3">
                  <p:embed/>
                </p:oleObj>
              </mc:Choice>
              <mc:Fallback>
                <p:oleObj r:id="rId5" imgW="558558" imgH="406224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213" y="841961"/>
                        <a:ext cx="552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FD228B3E-C13C-470E-848B-58C9FC7C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884" y="14563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9B363A4-E843-4C03-B04F-31CA871CCDCF}"/>
              </a:ext>
            </a:extLst>
          </p:cNvPr>
          <p:cNvSpPr/>
          <p:nvPr/>
        </p:nvSpPr>
        <p:spPr>
          <a:xfrm>
            <a:off x="1371598" y="1287882"/>
            <a:ext cx="9849852" cy="92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053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то, з’єднавши кінці цих відрізків, отримаємо епюру поперечних перетинів розрахункової заготовки. Площі окремих її елементів, помножені на прийнятий масштаб М, являють собою об’єми відповідних елементів розрахункової заготовки: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71CE8C-4A4F-4FE5-A0ED-3A55A1F0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663" y="16898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" name="Объект 44">
            <a:extLst>
              <a:ext uri="{FF2B5EF4-FFF2-40B4-BE49-F238E27FC236}">
                <a16:creationId xmlns:a16="http://schemas.microsoft.com/office/drawing/2014/main" id="{C1901EC2-A334-4B34-86F7-F3D9A0732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83764"/>
              </p:ext>
            </p:extLst>
          </p:nvPr>
        </p:nvGraphicFramePr>
        <p:xfrm>
          <a:off x="4824663" y="2015476"/>
          <a:ext cx="8667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r:id="rId7" imgW="863225" imgH="228501" progId="Equation.3">
                  <p:embed/>
                </p:oleObj>
              </mc:Choice>
              <mc:Fallback>
                <p:oleObj r:id="rId7" imgW="863225" imgH="228501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663" y="2015476"/>
                        <a:ext cx="8667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4">
            <a:extLst>
              <a:ext uri="{FF2B5EF4-FFF2-40B4-BE49-F238E27FC236}">
                <a16:creationId xmlns:a16="http://schemas.microsoft.com/office/drawing/2014/main" id="{9207392B-EEED-41A1-9EE7-3961A007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663" y="23756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18715831-8A60-442D-882B-6D2CD87A1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487988"/>
              </p:ext>
            </p:extLst>
          </p:nvPr>
        </p:nvGraphicFramePr>
        <p:xfrm>
          <a:off x="1263316" y="2480683"/>
          <a:ext cx="2095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r:id="rId9" imgW="203024" imgH="215713" progId="Equation.3">
                  <p:embed/>
                </p:oleObj>
              </mc:Choice>
              <mc:Fallback>
                <p:oleObj r:id="rId9" imgW="203024" imgH="215713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316" y="2480683"/>
                        <a:ext cx="2095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>
            <a:extLst>
              <a:ext uri="{FF2B5EF4-FFF2-40B4-BE49-F238E27FC236}">
                <a16:creationId xmlns:a16="http://schemas.microsoft.com/office/drawing/2014/main" id="{56D2ACD6-E747-4CA0-9991-27D222524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658981"/>
              </p:ext>
            </p:extLst>
          </p:nvPr>
        </p:nvGraphicFramePr>
        <p:xfrm>
          <a:off x="1263316" y="2699758"/>
          <a:ext cx="266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r:id="rId11" imgW="266584" imgH="228501" progId="Equation.3">
                  <p:embed/>
                </p:oleObj>
              </mc:Choice>
              <mc:Fallback>
                <p:oleObj r:id="rId11" imgW="266584" imgH="228501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316" y="2699758"/>
                        <a:ext cx="266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7">
            <a:extLst>
              <a:ext uri="{FF2B5EF4-FFF2-40B4-BE49-F238E27FC236}">
                <a16:creationId xmlns:a16="http://schemas.microsoft.com/office/drawing/2014/main" id="{97193741-A9B9-4978-BB4E-0862AB0F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316" y="20234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E0C3DB1B-11BC-4406-901F-EE6DFB06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3" y="25334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 любого х-го елементу розрахункової заготовки;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7CFC1298-E692-4DF8-A6D1-10BE75750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3" y="29283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 відповідного елементу епюри перетинів.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 всієї розрахункової заготовки дорівнює: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BB80F8C-B32E-4DEA-81F2-07DBDE2D8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232" y="3056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" name="Объект 52">
            <a:extLst>
              <a:ext uri="{FF2B5EF4-FFF2-40B4-BE49-F238E27FC236}">
                <a16:creationId xmlns:a16="http://schemas.microsoft.com/office/drawing/2014/main" id="{64292172-C4C5-449C-98A6-D69C0FCB3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43017"/>
              </p:ext>
            </p:extLst>
          </p:nvPr>
        </p:nvGraphicFramePr>
        <p:xfrm>
          <a:off x="5231232" y="3056613"/>
          <a:ext cx="790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r:id="rId13" imgW="787400" imgH="228600" progId="Equation.3">
                  <p:embed/>
                </p:oleObj>
              </mc:Choice>
              <mc:Fallback>
                <p:oleObj r:id="rId13" imgW="787400" imgH="2286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232" y="3056613"/>
                        <a:ext cx="790575" cy="22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>
            <a:extLst>
              <a:ext uri="{FF2B5EF4-FFF2-40B4-BE49-F238E27FC236}">
                <a16:creationId xmlns:a16="http://schemas.microsoft.com/office/drawing/2014/main" id="{62554070-9755-497F-B052-9F09805AE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496480"/>
              </p:ext>
            </p:extLst>
          </p:nvPr>
        </p:nvGraphicFramePr>
        <p:xfrm>
          <a:off x="1082843" y="3615108"/>
          <a:ext cx="228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r:id="rId15" imgW="228600" imgH="241300" progId="Equation.3">
                  <p:embed/>
                </p:oleObj>
              </mc:Choice>
              <mc:Fallback>
                <p:oleObj r:id="rId15" imgW="228600" imgH="2413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843" y="3615108"/>
                        <a:ext cx="2286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Объект 54">
            <a:extLst>
              <a:ext uri="{FF2B5EF4-FFF2-40B4-BE49-F238E27FC236}">
                <a16:creationId xmlns:a16="http://schemas.microsoft.com/office/drawing/2014/main" id="{54AB65F0-8A45-45D2-877B-4E85EC78C8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333568"/>
              </p:ext>
            </p:extLst>
          </p:nvPr>
        </p:nvGraphicFramePr>
        <p:xfrm>
          <a:off x="1082843" y="3853233"/>
          <a:ext cx="4095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r:id="rId17" imgW="406224" imgH="228501" progId="Equation.3">
                  <p:embed/>
                </p:oleObj>
              </mc:Choice>
              <mc:Fallback>
                <p:oleObj r:id="rId17" imgW="406224" imgH="228501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843" y="3853233"/>
                        <a:ext cx="4095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>
            <a:extLst>
              <a:ext uri="{FF2B5EF4-FFF2-40B4-BE49-F238E27FC236}">
                <a16:creationId xmlns:a16="http://schemas.microsoft.com/office/drawing/2014/main" id="{EB926115-3560-4296-B206-DE021237C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591975"/>
              </p:ext>
            </p:extLst>
          </p:nvPr>
        </p:nvGraphicFramePr>
        <p:xfrm>
          <a:off x="1082843" y="4081833"/>
          <a:ext cx="2952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r:id="rId19" imgW="291973" imgH="228501" progId="Equation.3">
                  <p:embed/>
                </p:oleObj>
              </mc:Choice>
              <mc:Fallback>
                <p:oleObj r:id="rId19" imgW="291973" imgH="228501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843" y="4081833"/>
                        <a:ext cx="2952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Объект 56">
            <a:extLst>
              <a:ext uri="{FF2B5EF4-FFF2-40B4-BE49-F238E27FC236}">
                <a16:creationId xmlns:a16="http://schemas.microsoft.com/office/drawing/2014/main" id="{41F69680-E668-4ED0-8918-C82D7F912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7423"/>
              </p:ext>
            </p:extLst>
          </p:nvPr>
        </p:nvGraphicFramePr>
        <p:xfrm>
          <a:off x="1082843" y="4310433"/>
          <a:ext cx="1714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r:id="rId21" imgW="177646" imgH="228402" progId="Equation.3">
                  <p:embed/>
                </p:oleObj>
              </mc:Choice>
              <mc:Fallback>
                <p:oleObj r:id="rId21" imgW="177646" imgH="228402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843" y="4310433"/>
                        <a:ext cx="1714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Объект 57">
            <a:extLst>
              <a:ext uri="{FF2B5EF4-FFF2-40B4-BE49-F238E27FC236}">
                <a16:creationId xmlns:a16="http://schemas.microsoft.com/office/drawing/2014/main" id="{8E9930EC-5F84-47B8-973D-9D1C57A60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11643"/>
              </p:ext>
            </p:extLst>
          </p:nvPr>
        </p:nvGraphicFramePr>
        <p:xfrm>
          <a:off x="1082843" y="4539033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r:id="rId23" imgW="228600" imgH="228600" progId="Equation.3">
                  <p:embed/>
                </p:oleObj>
              </mc:Choice>
              <mc:Fallback>
                <p:oleObj r:id="rId23" imgW="228600" imgH="2286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843" y="4539033"/>
                        <a:ext cx="22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7">
            <a:extLst>
              <a:ext uri="{FF2B5EF4-FFF2-40B4-BE49-F238E27FC236}">
                <a16:creationId xmlns:a16="http://schemas.microsoft.com/office/drawing/2014/main" id="{ABAAEB62-B1B7-4C3B-A536-1325B69D2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3" y="31579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Середньою розрахунковою заготовкою називають циліндр діаметром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DB8C301B-37BD-4264-86FF-90246538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3" y="38532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довжиною, яка дорівнює довжині поковки (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1318B353-1C08-4CC7-A890-D52C26E8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3" y="40818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і об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ємом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36B15CCB-8CAD-4D5E-AEF9-7B46EEF4D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117" y="40818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дорівнює сумі об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ємів поковки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1">
            <a:extLst>
              <a:ext uri="{FF2B5EF4-FFF2-40B4-BE49-F238E27FC236}">
                <a16:creationId xmlns:a16="http://schemas.microsoft.com/office/drawing/2014/main" id="{2AF44B86-4BF6-4B4C-8720-184EB7B34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3" y="4539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облою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>
            <a:extLst>
              <a:ext uri="{FF2B5EF4-FFF2-40B4-BE49-F238E27FC236}">
                <a16:creationId xmlns:a16="http://schemas.microsoft.com/office/drawing/2014/main" id="{D8E3942B-57D0-47CB-B13A-ADBACD0B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3" y="47676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5" name="Объект 64">
            <a:extLst>
              <a:ext uri="{FF2B5EF4-FFF2-40B4-BE49-F238E27FC236}">
                <a16:creationId xmlns:a16="http://schemas.microsoft.com/office/drawing/2014/main" id="{33E14E96-9F02-4BC5-B3FD-0C9885E5A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32372"/>
              </p:ext>
            </p:extLst>
          </p:nvPr>
        </p:nvGraphicFramePr>
        <p:xfrm>
          <a:off x="5153397" y="3686012"/>
          <a:ext cx="1076081" cy="37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r:id="rId25" imgW="1282700" imgH="444500" progId="Equation.3">
                  <p:embed/>
                </p:oleObj>
              </mc:Choice>
              <mc:Fallback>
                <p:oleObj r:id="rId25" imgW="1282700" imgH="4445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397" y="3686012"/>
                        <a:ext cx="1076081" cy="377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Объект 65">
            <a:extLst>
              <a:ext uri="{FF2B5EF4-FFF2-40B4-BE49-F238E27FC236}">
                <a16:creationId xmlns:a16="http://schemas.microsoft.com/office/drawing/2014/main" id="{93849F89-DB9B-4C82-A382-12391E0AD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94071"/>
              </p:ext>
            </p:extLst>
          </p:nvPr>
        </p:nvGraphicFramePr>
        <p:xfrm>
          <a:off x="4849541" y="4852002"/>
          <a:ext cx="160609" cy="19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r:id="rId27" imgW="190500" imgH="228600" progId="Equation.3">
                  <p:embed/>
                </p:oleObj>
              </mc:Choice>
              <mc:Fallback>
                <p:oleObj r:id="rId27" imgW="190500" imgH="2286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541" y="4852002"/>
                        <a:ext cx="160609" cy="192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Объект 66">
            <a:extLst>
              <a:ext uri="{FF2B5EF4-FFF2-40B4-BE49-F238E27FC236}">
                <a16:creationId xmlns:a16="http://schemas.microsoft.com/office/drawing/2014/main" id="{F0A98D84-D87F-4C6D-8A60-211274408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60408"/>
              </p:ext>
            </p:extLst>
          </p:nvPr>
        </p:nvGraphicFramePr>
        <p:xfrm>
          <a:off x="4849541" y="5080602"/>
          <a:ext cx="160609" cy="19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r:id="rId29" imgW="190500" imgH="228600" progId="Equation.3">
                  <p:embed/>
                </p:oleObj>
              </mc:Choice>
              <mc:Fallback>
                <p:oleObj r:id="rId29" imgW="190500" imgH="2286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541" y="5080602"/>
                        <a:ext cx="160609" cy="192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Объект 67">
            <a:extLst>
              <a:ext uri="{FF2B5EF4-FFF2-40B4-BE49-F238E27FC236}">
                <a16:creationId xmlns:a16="http://schemas.microsoft.com/office/drawing/2014/main" id="{769C435A-90A5-4578-8D10-09581B334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17025"/>
              </p:ext>
            </p:extLst>
          </p:nvPr>
        </p:nvGraphicFramePr>
        <p:xfrm>
          <a:off x="4849541" y="5309202"/>
          <a:ext cx="160609" cy="19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r:id="rId31" imgW="190500" imgH="228600" progId="Equation.3">
                  <p:embed/>
                </p:oleObj>
              </mc:Choice>
              <mc:Fallback>
                <p:oleObj r:id="rId31" imgW="190500" imgH="2286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541" y="5309202"/>
                        <a:ext cx="160609" cy="192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Объект 68">
            <a:extLst>
              <a:ext uri="{FF2B5EF4-FFF2-40B4-BE49-F238E27FC236}">
                <a16:creationId xmlns:a16="http://schemas.microsoft.com/office/drawing/2014/main" id="{BDA79100-31F5-4DC9-B798-922AC19FA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51541"/>
              </p:ext>
            </p:extLst>
          </p:nvPr>
        </p:nvGraphicFramePr>
        <p:xfrm>
          <a:off x="4940709" y="5537802"/>
          <a:ext cx="650467" cy="19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r:id="rId33" imgW="774364" imgH="228501" progId="Equation.3">
                  <p:embed/>
                </p:oleObj>
              </mc:Choice>
              <mc:Fallback>
                <p:oleObj r:id="rId33" imgW="774364" imgH="228501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709" y="5537802"/>
                        <a:ext cx="650467" cy="192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8">
            <a:extLst>
              <a:ext uri="{FF2B5EF4-FFF2-40B4-BE49-F238E27FC236}">
                <a16:creationId xmlns:a16="http://schemas.microsoft.com/office/drawing/2014/main" id="{50FF75E5-EA15-4672-803C-D3DB636E6A3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49117" y="4383542"/>
            <a:ext cx="1027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Різність 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ємів середньої заготовки в межах стрижня і стрижня називають надлишковим 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ємом: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EB65B5F5-E5F4-4BAB-8147-4A65CFDF9A5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32673" y="4522042"/>
            <a:ext cx="10278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0">
            <a:extLst>
              <a:ext uri="{FF2B5EF4-FFF2-40B4-BE49-F238E27FC236}">
                <a16:creationId xmlns:a16="http://schemas.microsoft.com/office/drawing/2014/main" id="{C9DE073D-5B75-4AB1-AB1A-95F7B0861C9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72491" y="4600589"/>
            <a:ext cx="10278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встановлюють як 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 тіла обертання.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1">
            <a:extLst>
              <a:ext uri="{FF2B5EF4-FFF2-40B4-BE49-F238E27FC236}">
                <a16:creationId xmlns:a16="http://schemas.microsoft.com/office/drawing/2014/main" id="{3F39E575-926D-43F1-9FC8-A4FB8514A7A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87126" y="4837979"/>
            <a:ext cx="10278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іноді зручніше встановлювати через надлишкову площу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2">
            <a:extLst>
              <a:ext uri="{FF2B5EF4-FFF2-40B4-BE49-F238E27FC236}">
                <a16:creationId xmlns:a16="http://schemas.microsoft.com/office/drawing/2014/main" id="{68505308-BC9D-4630-BE5A-CB4D01998F2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57035" y="4582474"/>
            <a:ext cx="1027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стрижня епюри: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3">
            <a:extLst>
              <a:ext uri="{FF2B5EF4-FFF2-40B4-BE49-F238E27FC236}">
                <a16:creationId xmlns:a16="http://schemas.microsoft.com/office/drawing/2014/main" id="{917198CA-32F9-4DF4-AFFC-33EEAE226A2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368091" y="5643885"/>
            <a:ext cx="102789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головка поковки із отвором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порожниною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має на епюрі розрахункової заготовки різку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таку епюру необхідно привести до плавної форми, зберігаючи 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 незмінним.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5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01BB6A-1741-4C97-8CD1-A8818479A488}"/>
              </a:ext>
            </a:extLst>
          </p:cNvPr>
          <p:cNvSpPr/>
          <p:nvPr/>
        </p:nvSpPr>
        <p:spPr>
          <a:xfrm>
            <a:off x="1528011" y="112904"/>
            <a:ext cx="10214810" cy="205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053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Штампування на КГШП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053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7053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Поковки, що штампуються на кривошипних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гарячештампувальних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пресах (КГШП), розділяють: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залежності від характеру формоутворення і течії металу при формозміні – на два класи: клас поковок, що одержують з перевагою процесу осадження, і клас поковок, що одержують з перевагою процесу видавлювання;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залежності від конфігурації та складності виготовлення – на п'ять основних груп (рис. 2.5). Методи виготовлення враховують при виділенні підгруп поковок.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FA2FC41-1646-4AC9-84BD-B86267C82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04977"/>
              </p:ext>
            </p:extLst>
          </p:nvPr>
        </p:nvGraphicFramePr>
        <p:xfrm>
          <a:off x="4080626" y="2164652"/>
          <a:ext cx="6076951" cy="39287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8123">
                  <a:extLst>
                    <a:ext uri="{9D8B030D-6E8A-4147-A177-3AD203B41FA5}">
                      <a16:colId xmlns:a16="http://schemas.microsoft.com/office/drawing/2014/main" val="4222091884"/>
                    </a:ext>
                  </a:extLst>
                </a:gridCol>
                <a:gridCol w="1560320">
                  <a:extLst>
                    <a:ext uri="{9D8B030D-6E8A-4147-A177-3AD203B41FA5}">
                      <a16:colId xmlns:a16="http://schemas.microsoft.com/office/drawing/2014/main" val="3629539509"/>
                    </a:ext>
                  </a:extLst>
                </a:gridCol>
                <a:gridCol w="1560320">
                  <a:extLst>
                    <a:ext uri="{9D8B030D-6E8A-4147-A177-3AD203B41FA5}">
                      <a16:colId xmlns:a16="http://schemas.microsoft.com/office/drawing/2014/main" val="2577013284"/>
                    </a:ext>
                  </a:extLst>
                </a:gridCol>
                <a:gridCol w="1468188">
                  <a:extLst>
                    <a:ext uri="{9D8B030D-6E8A-4147-A177-3AD203B41FA5}">
                      <a16:colId xmlns:a16="http://schemas.microsoft.com/office/drawing/2014/main" val="1831748563"/>
                    </a:ext>
                  </a:extLst>
                </a:gridCol>
              </a:tblGrid>
              <a:tr h="2531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Група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Підгрупа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810266"/>
                  </a:ext>
                </a:extLst>
              </a:tr>
              <a:tr h="238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301102"/>
                  </a:ext>
                </a:extLst>
              </a:tr>
              <a:tr h="68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718064"/>
                  </a:ext>
                </a:extLst>
              </a:tr>
              <a:tr h="68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9458960"/>
                  </a:ext>
                </a:extLst>
              </a:tr>
              <a:tr h="68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2201758"/>
                  </a:ext>
                </a:extLst>
              </a:tr>
              <a:tr h="680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8939236"/>
                  </a:ext>
                </a:extLst>
              </a:tr>
              <a:tr h="713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963324"/>
                  </a:ext>
                </a:extLst>
              </a:tr>
            </a:tbl>
          </a:graphicData>
        </a:graphic>
      </p:graphicFrame>
      <p:pic>
        <p:nvPicPr>
          <p:cNvPr id="7183" name="Рисунок 267">
            <a:extLst>
              <a:ext uri="{FF2B5EF4-FFF2-40B4-BE49-F238E27FC236}">
                <a16:creationId xmlns:a16="http://schemas.microsoft.com/office/drawing/2014/main" id="{C96290A9-0424-4395-A716-C3D3738B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52" y="5305187"/>
            <a:ext cx="1247775" cy="7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Рисунок 266">
            <a:extLst>
              <a:ext uri="{FF2B5EF4-FFF2-40B4-BE49-F238E27FC236}">
                <a16:creationId xmlns:a16="http://schemas.microsoft.com/office/drawing/2014/main" id="{F8AEBE36-6424-4B47-9AF9-F3B15D04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97" y="5407197"/>
            <a:ext cx="1447800" cy="6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Рисунок 265">
            <a:extLst>
              <a:ext uri="{FF2B5EF4-FFF2-40B4-BE49-F238E27FC236}">
                <a16:creationId xmlns:a16="http://schemas.microsoft.com/office/drawing/2014/main" id="{071DD55D-4EAD-4155-9E1C-4E2F6255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22" y="5327885"/>
            <a:ext cx="1619250" cy="7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Рисунок 264">
            <a:extLst>
              <a:ext uri="{FF2B5EF4-FFF2-40B4-BE49-F238E27FC236}">
                <a16:creationId xmlns:a16="http://schemas.microsoft.com/office/drawing/2014/main" id="{16E9871B-21D3-4024-979C-396FD86E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15" y="4703294"/>
            <a:ext cx="1714500" cy="6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Рисунок 263">
            <a:extLst>
              <a:ext uri="{FF2B5EF4-FFF2-40B4-BE49-F238E27FC236}">
                <a16:creationId xmlns:a16="http://schemas.microsoft.com/office/drawing/2014/main" id="{BECA663D-E2C3-41B9-BFF8-03A0CDEA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77" y="4747907"/>
            <a:ext cx="1371600" cy="5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Рисунок 262">
            <a:extLst>
              <a:ext uri="{FF2B5EF4-FFF2-40B4-BE49-F238E27FC236}">
                <a16:creationId xmlns:a16="http://schemas.microsoft.com/office/drawing/2014/main" id="{E647C0CC-368F-4527-BE46-9320E4AC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29" y="4696071"/>
            <a:ext cx="1381125" cy="6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Рисунок 261">
            <a:extLst>
              <a:ext uri="{FF2B5EF4-FFF2-40B4-BE49-F238E27FC236}">
                <a16:creationId xmlns:a16="http://schemas.microsoft.com/office/drawing/2014/main" id="{FD77ADCE-9D89-49B1-A842-2BA3913C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00" y="4039047"/>
            <a:ext cx="1371600" cy="6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Рисунок 260">
            <a:extLst>
              <a:ext uri="{FF2B5EF4-FFF2-40B4-BE49-F238E27FC236}">
                <a16:creationId xmlns:a16="http://schemas.microsoft.com/office/drawing/2014/main" id="{3496A8A9-C4E7-41AD-9D90-8A54495C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9" y="4088619"/>
            <a:ext cx="1362075" cy="5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Рисунок 259">
            <a:extLst>
              <a:ext uri="{FF2B5EF4-FFF2-40B4-BE49-F238E27FC236}">
                <a16:creationId xmlns:a16="http://schemas.microsoft.com/office/drawing/2014/main" id="{D7ECF218-9851-4DA0-A798-CE9457C3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15" y="4053919"/>
            <a:ext cx="1533525" cy="6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Рисунок 258">
            <a:extLst>
              <a:ext uri="{FF2B5EF4-FFF2-40B4-BE49-F238E27FC236}">
                <a16:creationId xmlns:a16="http://schemas.microsoft.com/office/drawing/2014/main" id="{595B5B67-5B14-48F5-9506-718C444E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96" y="3362576"/>
            <a:ext cx="1162050" cy="7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Рисунок 257">
            <a:extLst>
              <a:ext uri="{FF2B5EF4-FFF2-40B4-BE49-F238E27FC236}">
                <a16:creationId xmlns:a16="http://schemas.microsoft.com/office/drawing/2014/main" id="{2FEB9ED9-0790-4A6D-BF5B-80B5A87F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92" y="3340103"/>
            <a:ext cx="1238250" cy="7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Рисунок 256">
            <a:extLst>
              <a:ext uri="{FF2B5EF4-FFF2-40B4-BE49-F238E27FC236}">
                <a16:creationId xmlns:a16="http://schemas.microsoft.com/office/drawing/2014/main" id="{F3300BA1-7793-4FA3-BF07-7DB2D328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75" y="3305404"/>
            <a:ext cx="1333500" cy="7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Рисунок 927">
            <a:extLst>
              <a:ext uri="{FF2B5EF4-FFF2-40B4-BE49-F238E27FC236}">
                <a16:creationId xmlns:a16="http://schemas.microsoft.com/office/drawing/2014/main" id="{7D076765-7C92-4E83-B06D-4639B97D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90" y="2669569"/>
            <a:ext cx="1562100" cy="7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Рисунок 926">
            <a:extLst>
              <a:ext uri="{FF2B5EF4-FFF2-40B4-BE49-F238E27FC236}">
                <a16:creationId xmlns:a16="http://schemas.microsoft.com/office/drawing/2014/main" id="{F34466C0-D7EA-4704-BCBB-62C1EAC3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6" y="2641740"/>
            <a:ext cx="1353970" cy="7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901">
            <a:extLst>
              <a:ext uri="{FF2B5EF4-FFF2-40B4-BE49-F238E27FC236}">
                <a16:creationId xmlns:a16="http://schemas.microsoft.com/office/drawing/2014/main" id="{04E0D9E8-82E6-489B-B9B6-43FF35E9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46" y="2641739"/>
            <a:ext cx="906548" cy="7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89AAD3-F172-498A-B4D2-4AF396E934A7}"/>
              </a:ext>
            </a:extLst>
          </p:cNvPr>
          <p:cNvSpPr/>
          <p:nvPr/>
        </p:nvSpPr>
        <p:spPr>
          <a:xfrm>
            <a:off x="2524670" y="6105349"/>
            <a:ext cx="6096000" cy="7092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2.5 – Класифікація поковок що штампуються на КГШП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E656DA-2BEF-4047-9819-9E56C3B7C156}"/>
              </a:ext>
            </a:extLst>
          </p:cNvPr>
          <p:cNvSpPr/>
          <p:nvPr/>
        </p:nvSpPr>
        <p:spPr>
          <a:xfrm>
            <a:off x="1507958" y="289955"/>
            <a:ext cx="10684042" cy="51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група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вісесиметричні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поковки, виготовлені осадженням в торець або осадженням з одночасним видавлюванням, тобто поковки круглі в плані або близькі до цієї форми, в тому числі квадратні і близькі до круглих і квадратних в плані, а також поковки з відростками. Поковки 1-ї підгрупи штампують за один перехід, 2-ї і 3-ї підгруп – відповідно за два і три переходи із застосуванням площадки для осадження або заготівельно-підготовчого рівчака. Штампування здійснюють у відкритих і закритих штампах.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група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поковки подовженої форми з невеликою різницею в площах поперечних перерізів. Штампування здійснюється, як правило, без попередньої підготовки заготовок. Поковки 1-ї підгрупи штампують за один перехід, 2-ї підгрупи – за два. В поковках третьої підгрупи незначну різницю поперечних перерізів отримують при спарюванні поковок; підготовка заготовок, як правило, не потрібна або ж досить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перетискного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рівчака; штампування здійснюють за три переходи.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група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поковки подовженої форми зі значною різницею в площах поперечних перерізів. Для виготовлення цих поковок необхідні заготовки, попередньо оброблені висадженням на ГКМ або видавлюванням (1-а підгрупа), згинання на ковальських вальцях або вальцях поперечно-клинової прокатки або на іншому аналогічному обладнанні (2-а підгрупа) і комбінованими процесами (3-а підгрупа). Метал для відростків поковки може бути набраний при місцевому видавлюванні в попередньо-заготівельному рівчаку. При штампуванні поковок з розвилками в попередньому рівчаку застосовують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розсікачі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B57566-9A4E-425C-8D0B-9024EEF75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55" y="5458871"/>
            <a:ext cx="1465597" cy="13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2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67BEDF-A367-4EAF-8D36-E3C7B32F1F7D}"/>
              </a:ext>
            </a:extLst>
          </p:cNvPr>
          <p:cNvSpPr/>
          <p:nvPr/>
        </p:nvSpPr>
        <p:spPr>
          <a:xfrm>
            <a:off x="1491916" y="48170"/>
            <a:ext cx="10515600" cy="676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група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поковки із зігнутою віссю. При виготовленні поковок 1-ї підгрупи застосовують штампи з замком; 2-ї підгрупи – згинальні рівчаки, 3-ї підгрупи – штампи з замком і згинальними рівчаками. При штампуванні особливо складних поковок із зігнутою віссю заготовки часто отримують на окремому устаткуванні, а в штампах крім згинальних застосовують всі види рівчаків, у тому числі при необхідності застосовують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розсікачі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група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поковки, виготовлені видавлюванням. У поковок типу стрижня з стовщенням (1-а підгрупа) стрижневі елементи утворюються видавлюванням металу в напрямку осі поковки (прямим видавлюванням), а окремі виступи – зворотним видавлюванням (закритою прошивкою). У поковок зі стовщеннями або відростками (2-а підгрупа) видавлювання металу відбувається в напрямках, перпендикулярних до осі поковки, причому видавлювання може бути і комбінованим, тобто разом з поперечним видавлюванням виконують пряме. У поковок з глухою або наскрізною порожниною (3-а підгрупа) порожнисті елементи утворюються видавлюванням металу в замкнуту кільцеву порожнину (заготовки можуть бути суцільними, з отворами і з труб); при виготовленні поковок з порожнинами або виступами з двох сторін застосовують рознімні матриці і двосторонній рух пуансонів.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штампуванні на КГШП отримують поковки, більш близькі за формою до готової деталі, більш точні за розмірами, ніж при штампуванні на молотах (рис. 2.6), а також поковки подовженої форми (штампування осадженням в торець; рис. 2.7), причому лінія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розніму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 бути прийнята більш простою. Це призводить до спрощення конструкцій основного і обрізного штампів. Наявність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виштовхувачів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дозволяє штампувати в напрямку, паралельному осі повзуна, в результаті чого спрощується конструкція поковки, знижується її маса і зменшується задирок, що, в свою чергу, веде до підвищення коефіцієнта використання металу.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2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BACFBF6-38E7-4EE0-98DA-A26A8D82181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04002" y="860372"/>
            <a:ext cx="1092225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</a:t>
            </a:r>
            <a:r>
              <a:rPr kumimoji="0" lang="uk-UA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облойної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канавки, розрахунок вихідної заготовки і переходів штампування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Штампування осадженням в відкритих штампах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Об'єм заготовки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розраховується за формулою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Vзг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Vп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Vо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Vуг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Vп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 поковки;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Vуг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втрати на угар; при нагріванні в полум'яних печах з окислювальним нагріванням становлять 2% від маси (об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єму) поковки; для без окислювального нагрівання при утворенні окалини на шляху від нагрівача до пресу втрати на угар можуть бути прийняті рівними 0.7-0.8%;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Vо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облою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облою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штампуванні на КГШП: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Vо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Vмост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Vмаг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p (b h</a:t>
            </a:r>
            <a:r>
              <a:rPr kumimoji="0" lang="uk-UA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</a:t>
            </a:r>
            <a:r>
              <a:rPr kumimoji="0" lang="uk-UA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h</a:t>
            </a:r>
            <a:r>
              <a:rPr kumimoji="0" lang="uk-UA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b визначаються за табл. 2.2; h</a:t>
            </a:r>
            <a:r>
              <a:rPr kumimoji="0" lang="uk-UA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 h</a:t>
            </a:r>
            <a:r>
              <a:rPr kumimoji="0" lang="uk-UA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поковки масою до 0.5 кг приймають В = 10 мм, масою до 2 кг В = 15 мм, при масі більше 2 кг В = 20 мм. Якщо поковки мають складну форму, а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облой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утворюється в попередньому штампувальному рівчаку значення В подвоюють.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табл. 2.2 наведені розміри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облойних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канавок (рис. 2.6), а також значення радіусів закруглень кромок фігури рівчака в залежності від глибини Н порожнини фігури.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рис. 2.6 наведені чотири типи канавок. Тип I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основний (найбільш поширений). Магазин канавки повністю відкритий з одного боку. Так як нижня половина штампа прогрівається швидше верхньої, то для збільшення стійкості штампу місток (поріг канавки) розташовують у верхній частині штампа.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307807-F5CA-4E26-B4E4-2AE92EBE2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37" y="419476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F08B64-95BF-436E-85FA-CAE9BBBF34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/>
          <a:stretch>
            <a:fillRect/>
          </a:stretch>
        </p:blipFill>
        <p:spPr bwMode="auto">
          <a:xfrm>
            <a:off x="2298365" y="591736"/>
            <a:ext cx="3561013" cy="151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83CD51-FD09-4EC5-81C0-87F97DDEC2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1736"/>
            <a:ext cx="3685674" cy="16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D426A1-270C-45E7-9001-25F2FC35EF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61" y="2382253"/>
            <a:ext cx="3654042" cy="17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E3DF3-CB5B-4BDA-9A8B-C360043471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98" y="2491974"/>
            <a:ext cx="3565576" cy="1484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FB0D28-2D56-470F-A2EA-02A0CAFB1198}"/>
              </a:ext>
            </a:extLst>
          </p:cNvPr>
          <p:cNvSpPr/>
          <p:nvPr/>
        </p:nvSpPr>
        <p:spPr>
          <a:xfrm>
            <a:off x="3168098" y="4644942"/>
            <a:ext cx="6096000" cy="687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 2.6 – Типи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облойних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 канавок (розміри, мм)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58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2DB2670-C10A-4111-A507-DDE66036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4522879"/>
            <a:ext cx="10176711" cy="2241012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II – магазин канавки напівзакритий. Такі канавки застосовують для зменшення механічної обробки, якщо кромка рівчака відокремлена від краю вставки.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III – з двостороннім відкритим магазином. Використовують на ділянках рівчака з надмірним витисненням металу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облой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IV – канавка є гладким зазором. Застосовують у вставках, призначених для гарячого калібрування в тих випадках, коли об’єм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 епюри діаметрів і перерізів обов'язково, так як це дозволяє визначити, до якої підгрупі віднести поковку і виявити умови підготовки заготовки до штампування. Для спарених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багатоштучних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поковок викреслюють загальну епюру для визначення профілю заготовки, яка підготовлюється на інших агрегатах.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AE9264B-2BBB-47CE-8F08-60AFCF551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5859"/>
              </p:ext>
            </p:extLst>
          </p:nvPr>
        </p:nvGraphicFramePr>
        <p:xfrm>
          <a:off x="3080085" y="385709"/>
          <a:ext cx="6695994" cy="3898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623">
                  <a:extLst>
                    <a:ext uri="{9D8B030D-6E8A-4147-A177-3AD203B41FA5}">
                      <a16:colId xmlns:a16="http://schemas.microsoft.com/office/drawing/2014/main" val="2564330377"/>
                    </a:ext>
                  </a:extLst>
                </a:gridCol>
                <a:gridCol w="587113">
                  <a:extLst>
                    <a:ext uri="{9D8B030D-6E8A-4147-A177-3AD203B41FA5}">
                      <a16:colId xmlns:a16="http://schemas.microsoft.com/office/drawing/2014/main" val="3343994812"/>
                    </a:ext>
                  </a:extLst>
                </a:gridCol>
                <a:gridCol w="604510">
                  <a:extLst>
                    <a:ext uri="{9D8B030D-6E8A-4147-A177-3AD203B41FA5}">
                      <a16:colId xmlns:a16="http://schemas.microsoft.com/office/drawing/2014/main" val="13877899"/>
                    </a:ext>
                  </a:extLst>
                </a:gridCol>
                <a:gridCol w="630604">
                  <a:extLst>
                    <a:ext uri="{9D8B030D-6E8A-4147-A177-3AD203B41FA5}">
                      <a16:colId xmlns:a16="http://schemas.microsoft.com/office/drawing/2014/main" val="2412426999"/>
                    </a:ext>
                  </a:extLst>
                </a:gridCol>
                <a:gridCol w="668295">
                  <a:extLst>
                    <a:ext uri="{9D8B030D-6E8A-4147-A177-3AD203B41FA5}">
                      <a16:colId xmlns:a16="http://schemas.microsoft.com/office/drawing/2014/main" val="1000871239"/>
                    </a:ext>
                  </a:extLst>
                </a:gridCol>
                <a:gridCol w="1084348">
                  <a:extLst>
                    <a:ext uri="{9D8B030D-6E8A-4147-A177-3AD203B41FA5}">
                      <a16:colId xmlns:a16="http://schemas.microsoft.com/office/drawing/2014/main" val="834541760"/>
                    </a:ext>
                  </a:extLst>
                </a:gridCol>
                <a:gridCol w="896616">
                  <a:extLst>
                    <a:ext uri="{9D8B030D-6E8A-4147-A177-3AD203B41FA5}">
                      <a16:colId xmlns:a16="http://schemas.microsoft.com/office/drawing/2014/main" val="1157064189"/>
                    </a:ext>
                  </a:extLst>
                </a:gridCol>
                <a:gridCol w="1032885">
                  <a:extLst>
                    <a:ext uri="{9D8B030D-6E8A-4147-A177-3AD203B41FA5}">
                      <a16:colId xmlns:a16="http://schemas.microsoft.com/office/drawing/2014/main" val="1331796716"/>
                    </a:ext>
                  </a:extLst>
                </a:gridCol>
              </a:tblGrid>
              <a:tr h="898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Зусилля пресу, МН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ho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a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b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h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R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345509"/>
                  </a:ext>
                </a:extLst>
              </a:tr>
              <a:tr h="212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6.3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31.5-40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50-63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1.0-1.5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1.5-2.0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2.0-2.5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2.5-3.0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2.5-3.0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3.5-4.0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4.5-5.0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0.6-1.0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1.0-1.5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1.2-1.6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1.4-1.8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1.6-2.0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2.0-2.5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3.0-3.5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4-5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4-6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5-6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6-8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8-12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6-8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6-8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9-12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585188"/>
                  </a:ext>
                </a:extLst>
              </a:tr>
              <a:tr h="592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3-8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8-20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20-30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30-60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60-80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Св. 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2454421"/>
                  </a:ext>
                </a:extLst>
              </a:tr>
              <a:tr h="286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3.5-4.0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5-6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764270"/>
                  </a:ext>
                </a:extLst>
              </a:tr>
            </a:tbl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B9B5451-6A5B-452D-B3CD-A662FBEEC1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3213" y="2759075"/>
          <a:ext cx="142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89313" imgH="253047" progId="Equation.3">
                  <p:embed/>
                </p:oleObj>
              </mc:Choice>
              <mc:Fallback>
                <p:oleObj r:id="rId3" imgW="89313" imgH="25304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2759075"/>
                        <a:ext cx="142875" cy="20002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2CD447D-0E0A-49E8-80EB-A1F8B12939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3213" y="2759075"/>
          <a:ext cx="142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89313" imgH="253047" progId="Equation.3">
                  <p:embed/>
                </p:oleObj>
              </mc:Choice>
              <mc:Fallback>
                <p:oleObj r:id="rId5" imgW="89313" imgH="25304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2759075"/>
                        <a:ext cx="142875" cy="20002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261938BE-D57E-467F-B059-A82E96186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98" y="1160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5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2.2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Розміри (мм) </a:t>
            </a:r>
            <a:r>
              <a:rPr kumimoji="0" lang="uk-UA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облойних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канавок штампів КГШП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5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E1160FD-87A3-47CE-B9A0-EFF11F8E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3216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5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07B835-9ECE-4160-83FC-289818F7D67B}"/>
              </a:ext>
            </a:extLst>
          </p:cNvPr>
          <p:cNvSpPr/>
          <p:nvPr/>
        </p:nvSpPr>
        <p:spPr>
          <a:xfrm>
            <a:off x="1359570" y="598759"/>
            <a:ext cx="10527630" cy="42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053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штампах КГШП застосовують рівчаки (і відповідно переходи): для осадження,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перетискні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згинальні, штампувальні заготівельно-попередні, попередні і кінцеві, калібрувальні,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в окремих випадках обрізні і прошивні, іноді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підкочувальні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Поковки I групи.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Діаметр заготовки вибирають з урахуванням її зручного укладання в штампувальному рівчаку, забезпечення найкращих умов течії металу і відрізання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Заготовки осаджують на плоских рівчаках або в спеціальних формувальних рівчаках з метою забезпечення фіксації заготовки в штампувальному рівчаку. Якщо діаметр заготовки менше або дорівнює діаметру порожнини для формування, виконують осадження (рис. 2.7. а), якщо діаметр більше діаметра порожнини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осадження з видавлюванням (рис. 2.7. б).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Рекомендуються наступні штампувальні переходи: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штампування в одному кінцевому рівчаку для поковок простої форми з плавними переходами від перетину до перетину, невеликою різницею в діаметрах заготовки і поковки, без виступаючих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бобишок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(I-а підгрупа) при нагріванні заготовок з мінімальною окалиною;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15ED8-5371-46BA-9C2F-97964E528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8" y="4755294"/>
            <a:ext cx="1503947" cy="15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3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13">
            <a:extLst>
              <a:ext uri="{FF2B5EF4-FFF2-40B4-BE49-F238E27FC236}">
                <a16:creationId xmlns:a16="http://schemas.microsoft.com/office/drawing/2014/main" id="{B189A350-A1D5-4543-BB04-32CE3D23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81" y="187743"/>
            <a:ext cx="21812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311">
            <a:extLst>
              <a:ext uri="{FF2B5EF4-FFF2-40B4-BE49-F238E27FC236}">
                <a16:creationId xmlns:a16="http://schemas.microsoft.com/office/drawing/2014/main" id="{0DF32A96-57B6-4959-A3CC-C9246CBB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06" y="2996115"/>
            <a:ext cx="2247900" cy="847725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6697D-1402-49F6-AD4F-566A3EE32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42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2F669-EA9D-4AC6-A466-AE298FB45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13" y="24378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фасонування з осадженням; б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фасонування з видавлюванням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2.7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Схеми фасонування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осадження і кінцеве штампування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поковки нескладної форми при діаметрі заготовки значно менше, ніж діаметр поковки (2-а підгрупа);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попереднє і кінцеве штампування (рис. 2.8)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поковки складної форми при незначній різниці в діаметрах заготовки і поковки;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6853B-8373-43A4-86E1-B7E5EC579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581" y="4092881"/>
            <a:ext cx="94563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2.8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Штампування в попередньому і кінцевому рівчаках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осадження, попереднє і кінцеве штампування (рис. 2.9)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поковки складної форми при значній різниці в діаметрах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заготовки і поковки (3-я підгрупа);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B61EC8E-1792-4828-8EB0-9B89CBAD2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7361" y="6468979"/>
            <a:ext cx="8915400" cy="729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Рисунок 315">
            <a:extLst>
              <a:ext uri="{FF2B5EF4-FFF2-40B4-BE49-F238E27FC236}">
                <a16:creationId xmlns:a16="http://schemas.microsoft.com/office/drawing/2014/main" id="{D09E41E3-B4F3-4246-9628-FC6B5270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12" y="693571"/>
            <a:ext cx="4419376" cy="1285374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pic>
        <p:nvPicPr>
          <p:cNvPr id="11266" name="Рисунок 310">
            <a:extLst>
              <a:ext uri="{FF2B5EF4-FFF2-40B4-BE49-F238E27FC236}">
                <a16:creationId xmlns:a16="http://schemas.microsoft.com/office/drawing/2014/main" id="{41B60279-6CAD-4E50-ADA4-76CEFBF6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73" y="3044014"/>
            <a:ext cx="4015975" cy="12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309">
            <a:extLst>
              <a:ext uri="{FF2B5EF4-FFF2-40B4-BE49-F238E27FC236}">
                <a16:creationId xmlns:a16="http://schemas.microsoft.com/office/drawing/2014/main" id="{8E9D8CBB-B52B-4016-911B-B15B0D31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70" y="3284623"/>
            <a:ext cx="3626948" cy="10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A6A87C3-2C85-4684-95A4-297744C9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48" y="12873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736F4B-5A47-49C1-AF99-9E70C778F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61" y="26108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2.9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Штампування в трьох рівчаках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осадження, фасонування, попереднє і кінцеве штампування (рис.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2.10)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складні поковки, з глибокими порожнинами або високими виступами.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CBE608-E8A0-485F-8163-6B3592A95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48" y="33733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07C0B75-3045-49D2-8FE8-2B16559A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254" y="45333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						б)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штампування в чотири переходи; б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три переходи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2.10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Багато перехідне штампування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8960A3-55D1-4813-BF20-7EA3FCDC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516" y="395785"/>
            <a:ext cx="9471096" cy="55154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Штампування на молотах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штампування на молотах полягає в заповненні деформованим металом порожнин штампів. Порожнини, в яких метал, що знаходиться в пластичному стані, піддається деформації, називаються рівчаками. Рівчак, що представляє собою точний відбиток виготовляється поковки, називається кінцевим рівчаком штампа. Решта рівчаків штампа є допоміжними або заготівельними, які служать для зміни розмірів вихідної заготовки для надання їй оптимальної форми, яка буде сприяти бездефектної її деформації. Кінцевий рівчак як і інші рівчаки, розташовуються зазвичай в двох частинах молотового штампа: у нижній і верхній частини штампа , рис. 2.1. Нижня частина штампа закріплюється через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штампотримач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нерухомій частині молота – шаботі, а верхня частина штампа кріпиться в зворотно-поступально рухливій бабі молота.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32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DE8A264-53B2-4024-99F5-94BAECB6CB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2762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r:id="rId3" imgW="279400" imgH="228600" progId="Equation.3">
                  <p:embed/>
                </p:oleObj>
              </mc:Choice>
              <mc:Fallback>
                <p:oleObj r:id="rId3" imgW="279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762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B4724CE-4DFD-4BB0-993F-3D8F78F52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85800"/>
          <a:ext cx="2762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r:id="rId5" imgW="279400" imgH="228600" progId="Equation.3">
                  <p:embed/>
                </p:oleObj>
              </mc:Choice>
              <mc:Fallback>
                <p:oleObj r:id="rId5" imgW="2794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2762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F2DC531F-CBCB-4740-80E0-AA8358710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33" y="286079"/>
            <a:ext cx="11531555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Штампування на ГКМ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Поковки, що виготовляються на ГКМ, в залежності від їх форми та технологічних особливостей штампування можна поділити на шість груп.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група. Поковки типу стрижня із стовщенням.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Розміри поперечного перерізу вихідної заготовки зберігаються в стрижневій частини поковки незмінними.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Формозміна здійснюють висадженням. Крім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кінцеого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формувального рівчака використовують набірні, попередні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формувальні, обрізні і відрізні рівчаки, а також затискові,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перетискні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підйомні елементи рівчаків.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1-а підгрупа. Поковки з одним круглим або складної форми стовщенням на кінці стрижня.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вибір заготовки впливають діаметр d заготовки і довжина 1</a:t>
            </a:r>
            <a:r>
              <a:rPr kumimoji="0" lang="uk-UA" altLang="ru-RU" sz="1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стрижневою частини поковки: при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87D0BE-4746-4E0F-A254-642A1CB6B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42" y="21260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l.5d використовують пруткову заготовку; при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B5789B-7619-4DAC-8982-BEB1AC88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86" y="2356248"/>
            <a:ext cx="10416506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l.5d мірну заготовку.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Відрізку поковки від прутка здійснюють зсувом поковки при ході рухомої матриці. Якщо d &gt; 20 мм, то відрізанню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заготовки передує її перетиск або обрізку проводять в два переходи: надрізання в першому рівчаку і кінцева відрізка у другому.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штампуванні пруткової заготовки використовують передній упор; при штампуванні мірної заготовки задній упор.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90AEBD-0617-4692-85B4-18631F1BC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39" y="4375233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8CFDC68-3704-407B-9796-0C3E8D1E6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9677"/>
              </p:ext>
            </p:extLst>
          </p:nvPr>
        </p:nvGraphicFramePr>
        <p:xfrm>
          <a:off x="2589212" y="286188"/>
          <a:ext cx="5546995" cy="50543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9356">
                  <a:extLst>
                    <a:ext uri="{9D8B030D-6E8A-4147-A177-3AD203B41FA5}">
                      <a16:colId xmlns:a16="http://schemas.microsoft.com/office/drawing/2014/main" val="371864022"/>
                    </a:ext>
                  </a:extLst>
                </a:gridCol>
                <a:gridCol w="1959375">
                  <a:extLst>
                    <a:ext uri="{9D8B030D-6E8A-4147-A177-3AD203B41FA5}">
                      <a16:colId xmlns:a16="http://schemas.microsoft.com/office/drawing/2014/main" val="1926995037"/>
                    </a:ext>
                  </a:extLst>
                </a:gridCol>
                <a:gridCol w="1609786">
                  <a:extLst>
                    <a:ext uri="{9D8B030D-6E8A-4147-A177-3AD203B41FA5}">
                      <a16:colId xmlns:a16="http://schemas.microsoft.com/office/drawing/2014/main" val="505473849"/>
                    </a:ext>
                  </a:extLst>
                </a:gridCol>
                <a:gridCol w="1498478">
                  <a:extLst>
                    <a:ext uri="{9D8B030D-6E8A-4147-A177-3AD203B41FA5}">
                      <a16:colId xmlns:a16="http://schemas.microsoft.com/office/drawing/2014/main" val="1447669929"/>
                    </a:ext>
                  </a:extLst>
                </a:gridCol>
              </a:tblGrid>
              <a:tr h="48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Позначення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Форма стовщення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Особливості штампування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Ескіз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extLst>
                  <a:ext uri="{0D108BD9-81ED-4DB2-BD59-A6C34878D82A}">
                    <a16:rowId xmlns:a16="http://schemas.microsoft.com/office/drawing/2014/main" val="1107662782"/>
                  </a:ext>
                </a:extLst>
              </a:tr>
              <a:tr h="850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Приблизно з постійною площею перетину або збільшується в напрямку від торця до стрижня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Краще розташування формувальний рівчак в пуансоні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extLst>
                  <a:ext uri="{0D108BD9-81ED-4DB2-BD59-A6C34878D82A}">
                    <a16:rowId xmlns:a16="http://schemas.microsoft.com/office/drawing/2014/main" val="1197183065"/>
                  </a:ext>
                </a:extLst>
              </a:tr>
              <a:tr h="63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Площа поперечного перерізу збільшується в торцевій частині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Формувальні рівчаки розташовані в матрицях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extLst>
                  <a:ext uri="{0D108BD9-81ED-4DB2-BD59-A6C34878D82A}">
                    <a16:rowId xmlns:a16="http://schemas.microsoft.com/office/drawing/2014/main" val="3897135759"/>
                  </a:ext>
                </a:extLst>
              </a:tr>
              <a:tr h="106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Площа поперечного перерізу збільшується в середній частині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Краще розташування формувального рівчака: частково в матрицях, частково в пуансоні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extLst>
                  <a:ext uri="{0D108BD9-81ED-4DB2-BD59-A6C34878D82A}">
                    <a16:rowId xmlns:a16="http://schemas.microsoft.com/office/drawing/2014/main" val="3996585442"/>
                  </a:ext>
                </a:extLst>
              </a:tr>
              <a:tr h="850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Торцевий фланець переходить у стрижня в уступ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1200">
                          <a:effectLst/>
                        </a:rPr>
                        <a:t>Формувальний рівчак розташований частково або повністю в матрицях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1" marR="60421" marT="0" marB="0"/>
                </a:tc>
                <a:extLst>
                  <a:ext uri="{0D108BD9-81ED-4DB2-BD59-A6C34878D82A}">
                    <a16:rowId xmlns:a16="http://schemas.microsoft.com/office/drawing/2014/main" val="3320595617"/>
                  </a:ext>
                </a:extLst>
              </a:tr>
            </a:tbl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6814405-C7DE-4355-A073-8D6D77ED5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39475"/>
              </p:ext>
            </p:extLst>
          </p:nvPr>
        </p:nvGraphicFramePr>
        <p:xfrm>
          <a:off x="6507130" y="961799"/>
          <a:ext cx="1476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Точечный рисунок" r:id="rId3" imgW="2914286" imgH="1305107" progId="Paint.Picture">
                  <p:embed/>
                </p:oleObj>
              </mc:Choice>
              <mc:Fallback>
                <p:oleObj name="Точечный рисунок" r:id="rId3" imgW="2914286" imgH="130510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30" y="961799"/>
                        <a:ext cx="147637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0606A55-678E-438D-999D-2420E5E89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47731"/>
              </p:ext>
            </p:extLst>
          </p:nvPr>
        </p:nvGraphicFramePr>
        <p:xfrm>
          <a:off x="6802405" y="1955006"/>
          <a:ext cx="118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Точечный рисунок" r:id="rId5" imgW="2495238" imgH="1305107" progId="Paint.Picture">
                  <p:embed/>
                </p:oleObj>
              </mc:Choice>
              <mc:Fallback>
                <p:oleObj name="Точечный рисунок" r:id="rId5" imgW="2495238" imgH="130510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05" y="1955006"/>
                        <a:ext cx="1181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3F749A9-5ED6-4B50-B2B6-CF296017C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64718"/>
              </p:ext>
            </p:extLst>
          </p:nvPr>
        </p:nvGraphicFramePr>
        <p:xfrm>
          <a:off x="6669055" y="3152775"/>
          <a:ext cx="1314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Точечный рисунок" r:id="rId7" imgW="2180952" imgH="923810" progId="Paint.Picture">
                  <p:embed/>
                </p:oleObj>
              </mc:Choice>
              <mc:Fallback>
                <p:oleObj name="Точечный рисунок" r:id="rId7" imgW="2180952" imgH="92381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55" y="3152775"/>
                        <a:ext cx="131445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EAFB163-B35A-4687-94B6-502086AC1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787094"/>
              </p:ext>
            </p:extLst>
          </p:nvPr>
        </p:nvGraphicFramePr>
        <p:xfrm>
          <a:off x="6764305" y="4474143"/>
          <a:ext cx="1219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Точечный рисунок" r:id="rId9" imgW="1980952" imgH="1038370" progId="Paint.Picture">
                  <p:embed/>
                </p:oleObj>
              </mc:Choice>
              <mc:Fallback>
                <p:oleObj name="Точечный рисунок" r:id="rId9" imgW="1980952" imgH="103837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05" y="4474143"/>
                        <a:ext cx="12192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FEFD24C9-7FB2-4BBD-8AD2-D4DFE237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652" y="165099"/>
            <a:ext cx="407560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2-а підгрупа. Поковки з двома стовщеннями,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розташованими на кінцях стрижня.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7" name="Рисунок 316">
            <a:extLst>
              <a:ext uri="{FF2B5EF4-FFF2-40B4-BE49-F238E27FC236}">
                <a16:creationId xmlns:a16="http://schemas.microsoft.com/office/drawing/2014/main" id="{C363FC0E-4861-4E35-8885-D6052EA7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8" y="3487218"/>
            <a:ext cx="14192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8187958A-F8B8-4518-8718-8113ED50B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367" y="48624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2.11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Ескіз типової поковки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4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0E2682-99B5-497F-8361-66204F29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86" y="100264"/>
            <a:ext cx="8915400" cy="3777622"/>
          </a:xfrm>
        </p:spPr>
        <p:txBody>
          <a:bodyPr/>
          <a:lstStyle/>
          <a:p>
            <a:r>
              <a:rPr lang="uk-UA" dirty="0"/>
              <a:t>Технологічний процес залежить від об’єму стовщень, діаметра d заготовки, довжини стержня </a:t>
            </a:r>
            <a:r>
              <a:rPr lang="uk-UA" dirty="0" err="1"/>
              <a:t>l</a:t>
            </a:r>
            <a:r>
              <a:rPr lang="uk-UA" baseline="-25000" dirty="0" err="1"/>
              <a:t>с</a:t>
            </a:r>
            <a:r>
              <a:rPr lang="uk-UA" dirty="0"/>
              <a:t> поковки і довжини матриць.</a:t>
            </a:r>
            <a:endParaRPr lang="ru-RU" dirty="0"/>
          </a:p>
          <a:p>
            <a:r>
              <a:rPr lang="uk-UA" i="1" dirty="0"/>
              <a:t>Третя підгрупа. Поковки з одним або декількома стовщеннями, розташованими вздовж стрижня.</a:t>
            </a:r>
            <a:endParaRPr lang="ru-RU" dirty="0"/>
          </a:p>
          <a:p>
            <a:r>
              <a:rPr lang="uk-UA" dirty="0"/>
              <a:t>Уточненню підлягає необхідність використання ковзних матриць, коли довжина ділянки l</a:t>
            </a:r>
            <a:r>
              <a:rPr lang="uk-UA" baseline="-25000" dirty="0"/>
              <a:t>1</a:t>
            </a:r>
            <a:r>
              <a:rPr lang="uk-UA" dirty="0"/>
              <a:t> дозволяє розмістити його в пуансоні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9881319-9B85-499B-8638-5EFD29CF7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35607"/>
              </p:ext>
            </p:extLst>
          </p:nvPr>
        </p:nvGraphicFramePr>
        <p:xfrm>
          <a:off x="3841751" y="2137122"/>
          <a:ext cx="6709944" cy="48266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8310">
                  <a:extLst>
                    <a:ext uri="{9D8B030D-6E8A-4147-A177-3AD203B41FA5}">
                      <a16:colId xmlns:a16="http://schemas.microsoft.com/office/drawing/2014/main" val="2777918445"/>
                    </a:ext>
                  </a:extLst>
                </a:gridCol>
                <a:gridCol w="1554127">
                  <a:extLst>
                    <a:ext uri="{9D8B030D-6E8A-4147-A177-3AD203B41FA5}">
                      <a16:colId xmlns:a16="http://schemas.microsoft.com/office/drawing/2014/main" val="220859921"/>
                    </a:ext>
                  </a:extLst>
                </a:gridCol>
                <a:gridCol w="2667351">
                  <a:extLst>
                    <a:ext uri="{9D8B030D-6E8A-4147-A177-3AD203B41FA5}">
                      <a16:colId xmlns:a16="http://schemas.microsoft.com/office/drawing/2014/main" val="2191357043"/>
                    </a:ext>
                  </a:extLst>
                </a:gridCol>
                <a:gridCol w="1810156">
                  <a:extLst>
                    <a:ext uri="{9D8B030D-6E8A-4147-A177-3AD203B41FA5}">
                      <a16:colId xmlns:a16="http://schemas.microsoft.com/office/drawing/2014/main" val="4087325423"/>
                    </a:ext>
                  </a:extLst>
                </a:gridCol>
              </a:tblGrid>
              <a:tr h="687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Позначення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Особливість поковки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Особливість штампування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Ескіз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436361"/>
                  </a:ext>
                </a:extLst>
              </a:tr>
              <a:tr h="2093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Стовщення розташовані на деякій відстані від торця стрижня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Висадження стовщення проводять в пуансоні або матрицях (кінцеву ділянку l</a:t>
                      </a:r>
                      <a:r>
                        <a:rPr lang="uk-UA" sz="1400" baseline="-25000">
                          <a:effectLst/>
                        </a:rPr>
                        <a:t>1</a:t>
                      </a:r>
                      <a:r>
                        <a:rPr lang="uk-UA" sz="1400">
                          <a:effectLst/>
                        </a:rPr>
                        <a:t> розміщують в пуансоні). При  ухили рівні . При наявності двох стовщень штампування здійснюють з поворотом заготовки на 180 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148356"/>
                  </a:ext>
                </a:extLst>
              </a:tr>
              <a:tr h="1859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Стовщення розташовані уздовж стрижня. Ділянки стержня виконані без ухилів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Використовують штампи з ковзними матрицями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666552"/>
                  </a:ext>
                </a:extLst>
              </a:tr>
            </a:tbl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A64E896-D774-459A-9A46-75C6AE1DCB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0" y="2136775"/>
          <a:ext cx="4095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3" imgW="406048" imgH="215713" progId="Equation.3">
                  <p:embed/>
                </p:oleObj>
              </mc:Choice>
              <mc:Fallback>
                <p:oleObj r:id="rId3" imgW="406048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2136775"/>
                        <a:ext cx="4095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AAF9DC7-949C-484E-9B2D-4C00617D5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11825"/>
              </p:ext>
            </p:extLst>
          </p:nvPr>
        </p:nvGraphicFramePr>
        <p:xfrm>
          <a:off x="10900401" y="3689120"/>
          <a:ext cx="7429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r:id="rId5" imgW="748975" imgH="203112" progId="Equation.3">
                  <p:embed/>
                </p:oleObj>
              </mc:Choice>
              <mc:Fallback>
                <p:oleObj r:id="rId5" imgW="748975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0401" y="3689120"/>
                        <a:ext cx="7429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25ED7F0-5C37-410D-9083-06CBE0A11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400656"/>
              </p:ext>
            </p:extLst>
          </p:nvPr>
        </p:nvGraphicFramePr>
        <p:xfrm>
          <a:off x="8864933" y="3450995"/>
          <a:ext cx="15906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Точечный рисунок" r:id="rId7" imgW="2962689" imgH="1676634" progId="Paint.Picture">
                  <p:embed/>
                </p:oleObj>
              </mc:Choice>
              <mc:Fallback>
                <p:oleObj name="Точечный рисунок" r:id="rId7" imgW="2962689" imgH="167663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4933" y="3450995"/>
                        <a:ext cx="15906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69A2830-8BE5-4C3E-B510-9EBBD3116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78444"/>
              </p:ext>
            </p:extLst>
          </p:nvPr>
        </p:nvGraphicFramePr>
        <p:xfrm>
          <a:off x="8979232" y="5475363"/>
          <a:ext cx="13620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Точечный рисунок" r:id="rId9" imgW="2876190" imgH="1324160" progId="Paint.Picture">
                  <p:embed/>
                </p:oleObj>
              </mc:Choice>
              <mc:Fallback>
                <p:oleObj name="Точечный рисунок" r:id="rId9" imgW="2876190" imgH="132416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9232" y="5475363"/>
                        <a:ext cx="13620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D4432514-1CC0-47E4-A3A2-5A72E50C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27" y="65235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2.4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Типи поковок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91148C-D28D-447F-8DEB-08D85516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85" y="304799"/>
            <a:ext cx="10104104" cy="5277853"/>
          </a:xfrm>
        </p:spPr>
        <p:txBody>
          <a:bodyPr>
            <a:normAutofit fontScale="92500" lnSpcReduction="20000"/>
          </a:bodyPr>
          <a:lstStyle/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група. Поковки типу </a:t>
            </a:r>
            <a:r>
              <a:rPr lang="uk-UA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кілець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втулок.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поперечного перерізу в порівнянні з вихідною заготовкою змінюються на всіх ділянках поковок.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Формозміна поковки здійснюється висадкою і прошивкою, а закінчується операцією пробивання. Найчастіше поковки штампують з пруткових заготовок з використанням переднього упору і відділенням поковки від прутка при пробиванні.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група. Поковки з порожнинами (глухими отворами)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конфігурації зовнішніх і внутрішніх поверхонь поковки цієї групи аналогічні поковка II групи. У технологічному відношенні вони відрізняються від попередньої групи відсутністю операції пробивання.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Формозміна здійснюють висадженням і прошивкою. Крім кінцевого формувального рівчака можуть бути використані набірні, попередні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прошивні, відрізні і обрізні рівчаки з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затисковими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перетискними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відрізними елементами.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1-а підгрупа. Поковки з односторонніми порожнинами.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Штампування проводять з переднім упором в основному від пруткової заготовки. Відділення поковки від прутка здійснюють в відрізному рівчаку з попередніми перетиском і подальшим зсувом при ході рухомої матриці. Рідше застосовують двох перехідне (і більше) відрізання в відрізних вставках штампувальних рівчаків зсувом прутка при ході рухомої матриці.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925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0636D89-B634-41FF-8C38-0CF35FB41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475743"/>
              </p:ext>
            </p:extLst>
          </p:nvPr>
        </p:nvGraphicFramePr>
        <p:xfrm>
          <a:off x="1698692" y="314746"/>
          <a:ext cx="8540181" cy="53087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4265">
                  <a:extLst>
                    <a:ext uri="{9D8B030D-6E8A-4147-A177-3AD203B41FA5}">
                      <a16:colId xmlns:a16="http://schemas.microsoft.com/office/drawing/2014/main" val="3903058572"/>
                    </a:ext>
                  </a:extLst>
                </a:gridCol>
                <a:gridCol w="1774373">
                  <a:extLst>
                    <a:ext uri="{9D8B030D-6E8A-4147-A177-3AD203B41FA5}">
                      <a16:colId xmlns:a16="http://schemas.microsoft.com/office/drawing/2014/main" val="686894534"/>
                    </a:ext>
                  </a:extLst>
                </a:gridCol>
                <a:gridCol w="4033238">
                  <a:extLst>
                    <a:ext uri="{9D8B030D-6E8A-4147-A177-3AD203B41FA5}">
                      <a16:colId xmlns:a16="http://schemas.microsoft.com/office/drawing/2014/main" val="737744885"/>
                    </a:ext>
                  </a:extLst>
                </a:gridCol>
                <a:gridCol w="1988305">
                  <a:extLst>
                    <a:ext uri="{9D8B030D-6E8A-4147-A177-3AD203B41FA5}">
                      <a16:colId xmlns:a16="http://schemas.microsoft.com/office/drawing/2014/main" val="306278003"/>
                    </a:ext>
                  </a:extLst>
                </a:gridCol>
              </a:tblGrid>
              <a:tr h="628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Позначення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Особливість поковки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Особливість штампування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Ескіз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extLst>
                  <a:ext uri="{0D108BD9-81ED-4DB2-BD59-A6C34878D82A}">
                    <a16:rowId xmlns:a16="http://schemas.microsoft.com/office/drawing/2014/main" val="121291688"/>
                  </a:ext>
                </a:extLst>
              </a:tr>
              <a:tr h="2126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неглибокою порожниною або без неї, з розмірами поперечних перерізів, що відрізняються від розміру d вихідного прутка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Операції формозміни та штампувальні рівчаки (елементи рівчаків) для поковок цього типу аналогічні операціями формозміни та штампувальним рівчакам (елементам рівчаків) для поковок I групи 1-ї підгрупи. Порожнини отримують прошиванням в поєднанні з висадженням, як і у поковках II групи 1-ї підгрупи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extLst>
                  <a:ext uri="{0D108BD9-81ED-4DB2-BD59-A6C34878D82A}">
                    <a16:rowId xmlns:a16="http://schemas.microsoft.com/office/drawing/2014/main" val="3280662488"/>
                  </a:ext>
                </a:extLst>
              </a:tr>
              <a:tr h="2554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Гладкі з глибокою порожниною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 штампування аналогічні штампуванню поковок гладких циліндричних втулок (II-2-A). При великій довжині Н поковки раціонально вибирати вихідну заготовку на дві поковки і, застосовуючи поступове перетиск прутка, проводити штампування з поворотом. Завдяки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перетисканню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затискова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частина рівчака має мінімальну довжину, рівну (1 .. 1.5) d.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5" marR="42565" marT="0" marB="0"/>
                </a:tc>
                <a:extLst>
                  <a:ext uri="{0D108BD9-81ED-4DB2-BD59-A6C34878D82A}">
                    <a16:rowId xmlns:a16="http://schemas.microsoft.com/office/drawing/2014/main" val="2073513932"/>
                  </a:ext>
                </a:extLst>
              </a:tr>
            </a:tbl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F8E36E2-9A04-45C5-A516-A2ADD89A3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491130"/>
              </p:ext>
            </p:extLst>
          </p:nvPr>
        </p:nvGraphicFramePr>
        <p:xfrm>
          <a:off x="8334157" y="1412669"/>
          <a:ext cx="1604161" cy="126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Точечный рисунок" r:id="rId3" imgW="1676634" imgH="1324160" progId="Paint.Picture">
                  <p:embed/>
                </p:oleObj>
              </mc:Choice>
              <mc:Fallback>
                <p:oleObj name="Точечный рисунок" r:id="rId3" imgW="1676634" imgH="132416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157" y="1412669"/>
                        <a:ext cx="1604161" cy="1265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D0F2A6F-8C9F-47BD-8843-4A3E5DFC2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292450"/>
              </p:ext>
            </p:extLst>
          </p:nvPr>
        </p:nvGraphicFramePr>
        <p:xfrm>
          <a:off x="8334157" y="3775661"/>
          <a:ext cx="1557974" cy="106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Точечный рисунок" r:id="rId5" imgW="1914286" imgH="1305107" progId="Paint.Picture">
                  <p:embed/>
                </p:oleObj>
              </mc:Choice>
              <mc:Fallback>
                <p:oleObj name="Точечный рисунок" r:id="rId5" imgW="1914286" imgH="130510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157" y="3775661"/>
                        <a:ext cx="1557974" cy="1061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828A5A54-B3DC-46A8-9E9C-CEBD1423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131" y="58272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2.5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Типи поковок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28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54B6C8-CA21-4150-9E7E-AEAB2F65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0"/>
            <a:ext cx="10357184" cy="3777622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група. Порожні поковки, що штампуються з труб.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цієї групи відносять поковки, розміри поперечних перерізів яких змінюються переважно на кінцевих ділянках труби. Стовщення в середній частині труби отримують так само, як у поковках I групи 3-ї підгрупи.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1-а підгрупа. Поковки зі стовщеною стінкою.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Стовщення стінки здійснюють висадженням з подальшим її стоншенням в тому випадку, якщо формозміна стовщення завершується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роздачею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7EA7089-FCC7-4F1E-B8FD-24F2D5A5D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9052"/>
              </p:ext>
            </p:extLst>
          </p:nvPr>
        </p:nvGraphicFramePr>
        <p:xfrm>
          <a:off x="1876926" y="2440722"/>
          <a:ext cx="9661358" cy="42601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03836">
                  <a:extLst>
                    <a:ext uri="{9D8B030D-6E8A-4147-A177-3AD203B41FA5}">
                      <a16:colId xmlns:a16="http://schemas.microsoft.com/office/drawing/2014/main" val="3572003628"/>
                    </a:ext>
                  </a:extLst>
                </a:gridCol>
                <a:gridCol w="1370364">
                  <a:extLst>
                    <a:ext uri="{9D8B030D-6E8A-4147-A177-3AD203B41FA5}">
                      <a16:colId xmlns:a16="http://schemas.microsoft.com/office/drawing/2014/main" val="2418293402"/>
                    </a:ext>
                  </a:extLst>
                </a:gridCol>
                <a:gridCol w="1370364">
                  <a:extLst>
                    <a:ext uri="{9D8B030D-6E8A-4147-A177-3AD203B41FA5}">
                      <a16:colId xmlns:a16="http://schemas.microsoft.com/office/drawing/2014/main" val="1920981341"/>
                    </a:ext>
                  </a:extLst>
                </a:gridCol>
                <a:gridCol w="4518969">
                  <a:extLst>
                    <a:ext uri="{9D8B030D-6E8A-4147-A177-3AD203B41FA5}">
                      <a16:colId xmlns:a16="http://schemas.microsoft.com/office/drawing/2014/main" val="3300233331"/>
                    </a:ext>
                  </a:extLst>
                </a:gridCol>
                <a:gridCol w="1697825">
                  <a:extLst>
                    <a:ext uri="{9D8B030D-6E8A-4147-A177-3AD203B41FA5}">
                      <a16:colId xmlns:a16="http://schemas.microsoft.com/office/drawing/2014/main" val="2798244608"/>
                    </a:ext>
                  </a:extLst>
                </a:gridCol>
              </a:tblGrid>
              <a:tr h="37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Позначення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Особливість поковки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Особливість штампування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Ескіз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extLst>
                  <a:ext uri="{0D108BD9-81ED-4DB2-BD59-A6C34878D82A}">
                    <a16:rowId xmlns:a16="http://schemas.microsoft.com/office/drawing/2014/main" val="599588012"/>
                  </a:ext>
                </a:extLst>
              </a:tr>
              <a:tr h="1000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Зі зменшеним внутрішнім діаметром труби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</a:rPr>
                        <a:t>Форма стовщення зручна для набору металу, що здійснюється висадженням. При великій довжині частини l що висаджується в першому переході збільшують товщину стінки s до 0.75 s</a:t>
                      </a:r>
                      <a:r>
                        <a:rPr lang="uk-UA" sz="700" baseline="-25000" dirty="0">
                          <a:effectLst/>
                        </a:rPr>
                        <a:t>0</a:t>
                      </a:r>
                      <a:r>
                        <a:rPr lang="uk-UA" sz="700" dirty="0">
                          <a:effectLst/>
                        </a:rPr>
                        <a:t> і в другому – до s</a:t>
                      </a:r>
                      <a:r>
                        <a:rPr lang="uk-UA" sz="700" baseline="-25000" dirty="0">
                          <a:effectLst/>
                        </a:rPr>
                        <a:t>0</a:t>
                      </a:r>
                      <a:r>
                        <a:rPr lang="uk-UA" sz="700" dirty="0">
                          <a:effectLst/>
                        </a:rPr>
                        <a:t>. Таке ведення процесу запобігає утворенню поздовжньої і торцевої задирок і сприяє кращому видаленню окалини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extLst>
                  <a:ext uri="{0D108BD9-81ED-4DB2-BD59-A6C34878D82A}">
                    <a16:rowId xmlns:a16="http://schemas.microsoft.com/office/drawing/2014/main" val="2901012874"/>
                  </a:ext>
                </a:extLst>
              </a:tr>
              <a:tr h="2890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Б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Зі збільшеним зовнішнім діаметром труби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Форма стовщення менш зручна для набору металу висадженням в порівнянні з попередньою поковкою. За один перехід можна отримати стовщення з товщиною стінки . При  і  можна проводити стовщення стінки в два переходи. У першому переході здійснюють висадження зі зменшенням внутрішнього діаметра труби не більше ніж в 2 рази, у другому роздачу труби до первісного внутрішнього діаметра і необхідного зовнішнього.</a:t>
                      </a:r>
                      <a:endParaRPr lang="ru-RU" sz="5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При  і  висадження проводять в три переходи з двома-трьома нагріваннями. У перших двох переходах висаджують метал труби із зменшенням її внутрішнього діаметра і в третьому переході проводять роздачу.</a:t>
                      </a:r>
                      <a:endParaRPr lang="ru-RU" sz="5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</a:rPr>
                        <a:t>При  і  висадження виконують в чотири переходи. У першому переході висаджують метал всередину труби зі зменшенням d на 25%, у другому одночасно всередину і назовні зі зменшенням d на 50%, у третьому переході висаджують метал із збільшенням зовнішнього діаметра.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16" marR="33316" marT="0" marB="0"/>
                </a:tc>
                <a:extLst>
                  <a:ext uri="{0D108BD9-81ED-4DB2-BD59-A6C34878D82A}">
                    <a16:rowId xmlns:a16="http://schemas.microsoft.com/office/drawing/2014/main" val="1928742573"/>
                  </a:ext>
                </a:extLst>
              </a:tr>
            </a:tbl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48493F7-CCAC-41BF-B969-090F259D5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17297"/>
              </p:ext>
            </p:extLst>
          </p:nvPr>
        </p:nvGraphicFramePr>
        <p:xfrm>
          <a:off x="10019051" y="2967997"/>
          <a:ext cx="11525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Точечный рисунок" r:id="rId3" imgW="10038095" imgH="7059010" progId="Paint.Picture">
                  <p:embed/>
                </p:oleObj>
              </mc:Choice>
              <mc:Fallback>
                <p:oleObj name="Точечный рисунок" r:id="rId3" imgW="10038095" imgH="705901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9051" y="2967997"/>
                        <a:ext cx="115252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67543F8-88C4-49CE-B9EE-8BEB80A68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830066"/>
              </p:ext>
            </p:extLst>
          </p:nvPr>
        </p:nvGraphicFramePr>
        <p:xfrm>
          <a:off x="2735099" y="4768478"/>
          <a:ext cx="7905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r:id="rId5" imgW="647700" imgH="228600" progId="Equation.3">
                  <p:embed/>
                </p:oleObj>
              </mc:Choice>
              <mc:Fallback>
                <p:oleObj r:id="rId5" imgW="6477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099" y="4768478"/>
                        <a:ext cx="7905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CFD573E-728E-4ADB-9282-F8E2FB465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77159"/>
              </p:ext>
            </p:extLst>
          </p:nvPr>
        </p:nvGraphicFramePr>
        <p:xfrm>
          <a:off x="2770735" y="4432166"/>
          <a:ext cx="69532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r:id="rId7" imgW="634449" imgH="177646" progId="Equation.3">
                  <p:embed/>
                </p:oleObj>
              </mc:Choice>
              <mc:Fallback>
                <p:oleObj r:id="rId7" imgW="634449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735" y="4432166"/>
                        <a:ext cx="69532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39663F1-8430-49F5-81A5-DA6075E0A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92117"/>
              </p:ext>
            </p:extLst>
          </p:nvPr>
        </p:nvGraphicFramePr>
        <p:xfrm>
          <a:off x="2735099" y="5526827"/>
          <a:ext cx="12763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r:id="rId9" imgW="1282700" imgH="279400" progId="Equation.3">
                  <p:embed/>
                </p:oleObj>
              </mc:Choice>
              <mc:Fallback>
                <p:oleObj r:id="rId9" imgW="12827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099" y="5526827"/>
                        <a:ext cx="12763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D49B5F8-F53B-4032-9BD4-5755430CB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26118"/>
              </p:ext>
            </p:extLst>
          </p:nvPr>
        </p:nvGraphicFramePr>
        <p:xfrm>
          <a:off x="2887499" y="2961207"/>
          <a:ext cx="6858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r:id="rId11" imgW="685800" imgH="203200" progId="Equation.3">
                  <p:embed/>
                </p:oleObj>
              </mc:Choice>
              <mc:Fallback>
                <p:oleObj r:id="rId11" imgW="6858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499" y="2961207"/>
                        <a:ext cx="6858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1916E45A-FC60-484F-8434-7E757CF47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99916"/>
              </p:ext>
            </p:extLst>
          </p:nvPr>
        </p:nvGraphicFramePr>
        <p:xfrm>
          <a:off x="2568411" y="4010129"/>
          <a:ext cx="13239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r:id="rId13" imgW="1320227" imgH="279279" progId="Equation.3">
                  <p:embed/>
                </p:oleObj>
              </mc:Choice>
              <mc:Fallback>
                <p:oleObj r:id="rId13" imgW="1320227" imgH="27927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411" y="4010129"/>
                        <a:ext cx="13239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B37FF00F-8728-46E2-B6B7-33F8EFAA3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36102"/>
              </p:ext>
            </p:extLst>
          </p:nvPr>
        </p:nvGraphicFramePr>
        <p:xfrm>
          <a:off x="2735099" y="5144803"/>
          <a:ext cx="876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r:id="rId15" imgW="812447" imgH="203112" progId="Equation.3">
                  <p:embed/>
                </p:oleObj>
              </mc:Choice>
              <mc:Fallback>
                <p:oleObj r:id="rId15" imgW="812447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099" y="5144803"/>
                        <a:ext cx="876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4DF7CF8B-02BD-435D-8842-9F35D0922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8252"/>
              </p:ext>
            </p:extLst>
          </p:nvPr>
        </p:nvGraphicFramePr>
        <p:xfrm>
          <a:off x="2735099" y="3282616"/>
          <a:ext cx="990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r:id="rId17" imgW="939800" imgH="228600" progId="Equation.3">
                  <p:embed/>
                </p:oleObj>
              </mc:Choice>
              <mc:Fallback>
                <p:oleObj r:id="rId17" imgW="9398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099" y="3282616"/>
                        <a:ext cx="9906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3AFFE14B-7DBA-49C2-98CC-E5760DDB0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92401"/>
              </p:ext>
            </p:extLst>
          </p:nvPr>
        </p:nvGraphicFramePr>
        <p:xfrm>
          <a:off x="9928562" y="4943954"/>
          <a:ext cx="11715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Точечный рисунок" r:id="rId19" imgW="2486372" imgH="1247619" progId="Paint.Picture">
                  <p:embed/>
                </p:oleObj>
              </mc:Choice>
              <mc:Fallback>
                <p:oleObj name="Точечный рисунок" r:id="rId19" imgW="2486372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8562" y="4943954"/>
                        <a:ext cx="11715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E8FCEC8F-84BC-4428-9CD1-3EEE88A7C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4332" y="157163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2.6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Типи поковок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8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8620347-09FD-4757-859D-0853F72A5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79026"/>
              </p:ext>
            </p:extLst>
          </p:nvPr>
        </p:nvGraphicFramePr>
        <p:xfrm>
          <a:off x="4269957" y="396541"/>
          <a:ext cx="219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r:id="rId3" imgW="126725" imgH="177415" progId="Equation.3">
                  <p:embed/>
                </p:oleObj>
              </mc:Choice>
              <mc:Fallback>
                <p:oleObj r:id="rId3" imgW="126725" imgH="17741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957" y="396541"/>
                        <a:ext cx="219075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7" name="Рисунок 319">
            <a:extLst>
              <a:ext uri="{FF2B5EF4-FFF2-40B4-BE49-F238E27FC236}">
                <a16:creationId xmlns:a16="http://schemas.microsoft.com/office/drawing/2014/main" id="{C46558CE-6265-4054-996A-0531DF8F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14114" r="33177" b="18024"/>
          <a:stretch>
            <a:fillRect/>
          </a:stretch>
        </p:blipFill>
        <p:spPr bwMode="auto">
          <a:xfrm>
            <a:off x="5138737" y="490538"/>
            <a:ext cx="19145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88DD21D-5FE6-48FA-8F72-A14CC8C5F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826888"/>
              </p:ext>
            </p:extLst>
          </p:nvPr>
        </p:nvGraphicFramePr>
        <p:xfrm>
          <a:off x="866524" y="2171701"/>
          <a:ext cx="7429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r:id="rId6" imgW="622030" imgH="215806" progId="Equation.3">
                  <p:embed/>
                </p:oleObj>
              </mc:Choice>
              <mc:Fallback>
                <p:oleObj r:id="rId6" imgW="622030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524" y="2171701"/>
                        <a:ext cx="742950" cy="26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6132BD5-396C-4B3B-9052-596985227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86025"/>
          <a:ext cx="1743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r:id="rId8" imgW="1447800" imgH="228600" progId="Equation.3">
                  <p:embed/>
                </p:oleObj>
              </mc:Choice>
              <mc:Fallback>
                <p:oleObj r:id="rId8" imgW="1447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86025"/>
                        <a:ext cx="1743075" cy="27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06EE0C6-DC44-4398-8EBA-5B1F82390F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762250"/>
          <a:ext cx="152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r:id="rId10" imgW="126725" imgH="177415" progId="Equation.3">
                  <p:embed/>
                </p:oleObj>
              </mc:Choice>
              <mc:Fallback>
                <p:oleObj r:id="rId10" imgW="126725" imgH="17741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62250"/>
                        <a:ext cx="152400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16E044B-3348-4FD9-8E49-CEA2A214B7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981325"/>
          <a:ext cx="8096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r:id="rId11" imgW="672808" imgH="228501" progId="Equation.3">
                  <p:embed/>
                </p:oleObj>
              </mc:Choice>
              <mc:Fallback>
                <p:oleObj r:id="rId11" imgW="672808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81325"/>
                        <a:ext cx="809625" cy="27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7950FD5-986F-4DDB-918F-451B50B07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257550"/>
          <a:ext cx="33718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r:id="rId13" imgW="2806700" imgH="292100" progId="Equation.3">
                  <p:embed/>
                </p:oleObj>
              </mc:Choice>
              <mc:Fallback>
                <p:oleObj r:id="rId13" imgW="28067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57550"/>
                        <a:ext cx="3371850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89111B0-15EE-4082-B69D-DE1278154B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609975"/>
          <a:ext cx="1514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r:id="rId15" imgW="1257300" imgH="431800" progId="Equation.3">
                  <p:embed/>
                </p:oleObj>
              </mc:Choice>
              <mc:Fallback>
                <p:oleObj r:id="rId15" imgW="12573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09975"/>
                        <a:ext cx="1514475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90545C4-383B-4B45-B679-148ABFFFB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124325"/>
          <a:ext cx="1524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r:id="rId17" imgW="126835" imgH="139518" progId="Equation.3">
                  <p:embed/>
                </p:oleObj>
              </mc:Choice>
              <mc:Fallback>
                <p:oleObj r:id="rId17" imgW="126835" imgH="1395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24325"/>
                        <a:ext cx="1524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3B05C5B3-7901-447D-927B-31713E1BBD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295775"/>
          <a:ext cx="219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r:id="rId19" imgW="177646" imgH="228402" progId="Equation.3">
                  <p:embed/>
                </p:oleObj>
              </mc:Choice>
              <mc:Fallback>
                <p:oleObj r:id="rId19" imgW="177646" imgH="22840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95775"/>
                        <a:ext cx="219075" cy="276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>
            <a:extLst>
              <a:ext uri="{FF2B5EF4-FFF2-40B4-BE49-F238E27FC236}">
                <a16:creationId xmlns:a16="http://schemas.microsoft.com/office/drawing/2014/main" id="{3886AB8F-642D-4B90-9F16-34D9B9B0E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905" y="180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Висадження в конічну порожнину. Р</a:t>
            </a:r>
            <a:r>
              <a:rPr kumimoji="0" lang="uk-UA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озрахунок розмірів набірних переходів.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першого набірного переходу (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18B19C51-F097-4F47-B681-F4ED6793D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548" y="6446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CD1A2734-EE01-47C1-A65A-4D4668B7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999" y="23170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2.7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Схема першого набірного переходу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Діаметр меншої основи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CF2D58C-BADC-4E4F-BB46-1CD87A0F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6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D66926EB-6842-4209-9567-28FEFD23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B9B5F760-7E67-4B31-89B4-37F6DC71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" y="31322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номер набірного переходу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Діаметр більшої основи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D6B8DE5-A87F-4050-9677-6CCC4B4E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B7D45BE-A7C8-40DE-9E29-DE1AB994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9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 конічного стовщення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A4AEF573-93E6-45EA-9331-5E6804D16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24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B7902827-2BD0-4B7D-815C-9948349F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5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коефіцієнт запасу простору (табл. 3.16),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266D7BC1-9065-4326-BDF1-20C882FF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 частини прутка що висаджується.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310D8974-5E9D-486D-905B-90CC71AFE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23174"/>
              </p:ext>
            </p:extLst>
          </p:nvPr>
        </p:nvGraphicFramePr>
        <p:xfrm>
          <a:off x="4856414" y="3429000"/>
          <a:ext cx="6257925" cy="18506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51585">
                  <a:extLst>
                    <a:ext uri="{9D8B030D-6E8A-4147-A177-3AD203B41FA5}">
                      <a16:colId xmlns:a16="http://schemas.microsoft.com/office/drawing/2014/main" val="894122544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1920132212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3869023491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493898846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420716007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Номер переходу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Вихідний діаметр,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421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uk-UA" sz="1400">
                          <a:effectLst/>
                        </a:rPr>
                        <a:t> 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</a:t>
                      </a:r>
                      <a:r>
                        <a:rPr lang="uk-UA" sz="1400">
                          <a:effectLst/>
                        </a:rPr>
                        <a:t> 20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uk-UA" sz="1400">
                          <a:effectLst/>
                        </a:rPr>
                        <a:t> 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</a:t>
                      </a:r>
                      <a:r>
                        <a:rPr lang="uk-UA" sz="1400">
                          <a:effectLst/>
                        </a:rPr>
                        <a:t> 40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uk-UA" sz="1400">
                          <a:effectLst/>
                        </a:rPr>
                        <a:t> 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</a:t>
                      </a:r>
                      <a:r>
                        <a:rPr lang="uk-UA" sz="1400">
                          <a:effectLst/>
                        </a:rPr>
                        <a:t> 60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</a:t>
                      </a:r>
                      <a:r>
                        <a:rPr lang="uk-UA" sz="1400">
                          <a:effectLst/>
                        </a:rPr>
                        <a:t> 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0845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427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181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8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433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1.08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446539"/>
                  </a:ext>
                </a:extLst>
              </a:tr>
            </a:tbl>
          </a:graphicData>
        </a:graphic>
      </p:graphicFrame>
      <p:sp>
        <p:nvSpPr>
          <p:cNvPr id="25" name="Rectangle 23">
            <a:extLst>
              <a:ext uri="{FF2B5EF4-FFF2-40B4-BE49-F238E27FC236}">
                <a16:creationId xmlns:a16="http://schemas.microsoft.com/office/drawing/2014/main" id="{BEAAB221-BCC8-4721-B484-C8618E60E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032" y="5498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2.7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Значення коефіцієнту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E1C24FFA-B55E-4450-8BEC-FCF722B0B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24556"/>
              </p:ext>
            </p:extLst>
          </p:nvPr>
        </p:nvGraphicFramePr>
        <p:xfrm>
          <a:off x="4856414" y="3886107"/>
          <a:ext cx="1524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r:id="rId21" imgW="126835" imgH="139518" progId="Equation.3">
                  <p:embed/>
                </p:oleObj>
              </mc:Choice>
              <mc:Fallback>
                <p:oleObj r:id="rId21" imgW="126835" imgH="13951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414" y="3886107"/>
                        <a:ext cx="1524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4">
            <a:extLst>
              <a:ext uri="{FF2B5EF4-FFF2-40B4-BE49-F238E27FC236}">
                <a16:creationId xmlns:a16="http://schemas.microsoft.com/office/drawing/2014/main" id="{8415DBA5-4275-45AB-96DD-A4ACAD7E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414" y="4057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AFF5EC2F-F9B5-4D7A-A050-9876E764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999" y="8913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другого, третього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і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C7A6299D-3409-4AAB-BFBC-C45C25380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799096"/>
              </p:ext>
            </p:extLst>
          </p:nvPr>
        </p:nvGraphicFramePr>
        <p:xfrm>
          <a:off x="1237999" y="1348592"/>
          <a:ext cx="152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r:id="rId22" imgW="126725" imgH="177415" progId="Equation.3">
                  <p:embed/>
                </p:oleObj>
              </mc:Choice>
              <mc:Fallback>
                <p:oleObj r:id="rId22" imgW="126725" imgH="17741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999" y="1348592"/>
                        <a:ext cx="1524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7">
            <a:extLst>
              <a:ext uri="{FF2B5EF4-FFF2-40B4-BE49-F238E27FC236}">
                <a16:creationId xmlns:a16="http://schemas.microsoft.com/office/drawing/2014/main" id="{6CEE896A-33C4-4FA3-AFE9-322D4501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999" y="15676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-го переходів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94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Рисунок 318">
            <a:extLst>
              <a:ext uri="{FF2B5EF4-FFF2-40B4-BE49-F238E27FC236}">
                <a16:creationId xmlns:a16="http://schemas.microsoft.com/office/drawing/2014/main" id="{B9C73F9A-6C29-4299-A612-92FBB823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23341" r="30811" b="29469"/>
          <a:stretch>
            <a:fillRect/>
          </a:stretch>
        </p:blipFill>
        <p:spPr bwMode="auto">
          <a:xfrm>
            <a:off x="2914148" y="195484"/>
            <a:ext cx="20669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2FD672-1BF6-493C-B8F8-750D47895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328553"/>
              </p:ext>
            </p:extLst>
          </p:nvPr>
        </p:nvGraphicFramePr>
        <p:xfrm>
          <a:off x="2081463" y="1881410"/>
          <a:ext cx="152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r:id="rId4" imgW="126725" imgH="177415" progId="Equation.3">
                  <p:embed/>
                </p:oleObj>
              </mc:Choice>
              <mc:Fallback>
                <p:oleObj r:id="rId4" imgW="126725" imgH="17741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1881410"/>
                        <a:ext cx="1524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444D060-3DE7-4D10-A412-FBD44E459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76335"/>
              </p:ext>
            </p:extLst>
          </p:nvPr>
        </p:nvGraphicFramePr>
        <p:xfrm>
          <a:off x="2081463" y="2100485"/>
          <a:ext cx="16573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r:id="rId6" imgW="1384300" imgH="419100" progId="Equation.3">
                  <p:embed/>
                </p:oleObj>
              </mc:Choice>
              <mc:Fallback>
                <p:oleObj r:id="rId6" imgW="13843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2100485"/>
                        <a:ext cx="16573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FDEBD70-5F22-421E-824C-0AF9DC88C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775148"/>
              </p:ext>
            </p:extLst>
          </p:nvPr>
        </p:nvGraphicFramePr>
        <p:xfrm>
          <a:off x="2081463" y="2605310"/>
          <a:ext cx="18002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r:id="rId8" imgW="1497950" imgH="241195" progId="Equation.3">
                  <p:embed/>
                </p:oleObj>
              </mc:Choice>
              <mc:Fallback>
                <p:oleObj r:id="rId8" imgW="1497950" imgH="24119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2605310"/>
                        <a:ext cx="18002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133B369-75A9-4EBF-AD54-9F3B8CD00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03555"/>
              </p:ext>
            </p:extLst>
          </p:nvPr>
        </p:nvGraphicFramePr>
        <p:xfrm>
          <a:off x="2081463" y="2891060"/>
          <a:ext cx="1143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r:id="rId10" imgW="952087" imgH="469696" progId="Equation.3">
                  <p:embed/>
                </p:oleObj>
              </mc:Choice>
              <mc:Fallback>
                <p:oleObj r:id="rId10" imgW="952087" imgH="46969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2891060"/>
                        <a:ext cx="11430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9B799EE-C275-4517-92D4-817AAD349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16805"/>
              </p:ext>
            </p:extLst>
          </p:nvPr>
        </p:nvGraphicFramePr>
        <p:xfrm>
          <a:off x="2081463" y="3453035"/>
          <a:ext cx="11144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r:id="rId12" imgW="927100" imgH="241300" progId="Equation.3">
                  <p:embed/>
                </p:oleObj>
              </mc:Choice>
              <mc:Fallback>
                <p:oleObj r:id="rId12" imgW="9271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3453035"/>
                        <a:ext cx="11144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7530401-3E6A-4837-A0DA-E9D1648DE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02517"/>
              </p:ext>
            </p:extLst>
          </p:nvPr>
        </p:nvGraphicFramePr>
        <p:xfrm>
          <a:off x="2081463" y="3738785"/>
          <a:ext cx="152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r:id="rId14" imgW="126725" imgH="177415" progId="Equation.3">
                  <p:embed/>
                </p:oleObj>
              </mc:Choice>
              <mc:Fallback>
                <p:oleObj r:id="rId14" imgW="126725" imgH="17741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3738785"/>
                        <a:ext cx="1524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33AFD22-7467-445B-A70C-A2A21AF51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03876"/>
              </p:ext>
            </p:extLst>
          </p:nvPr>
        </p:nvGraphicFramePr>
        <p:xfrm>
          <a:off x="2081463" y="3957860"/>
          <a:ext cx="9906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r:id="rId15" imgW="825500" imgH="228600" progId="Equation.3">
                  <p:embed/>
                </p:oleObj>
              </mc:Choice>
              <mc:Fallback>
                <p:oleObj r:id="rId15" imgW="8255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3957860"/>
                        <a:ext cx="9906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6ECA4FD-3602-482B-ABEC-6B39CFBFF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716664"/>
              </p:ext>
            </p:extLst>
          </p:nvPr>
        </p:nvGraphicFramePr>
        <p:xfrm>
          <a:off x="2081463" y="4234085"/>
          <a:ext cx="1743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r:id="rId17" imgW="1447800" imgH="228600" progId="Equation.3">
                  <p:embed/>
                </p:oleObj>
              </mc:Choice>
              <mc:Fallback>
                <p:oleObj r:id="rId17" imgW="1447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4234085"/>
                        <a:ext cx="17430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740C023B-ED83-4E0B-8674-702456E5E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22719"/>
              </p:ext>
            </p:extLst>
          </p:nvPr>
        </p:nvGraphicFramePr>
        <p:xfrm>
          <a:off x="2081463" y="4510310"/>
          <a:ext cx="11906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r:id="rId19" imgW="990170" imgH="241195" progId="Equation.3">
                  <p:embed/>
                </p:oleObj>
              </mc:Choice>
              <mc:Fallback>
                <p:oleObj r:id="rId19" imgW="990170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4510310"/>
                        <a:ext cx="11906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AF5840B2-61EB-47E3-A7D3-3FF0F69C1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67822"/>
              </p:ext>
            </p:extLst>
          </p:nvPr>
        </p:nvGraphicFramePr>
        <p:xfrm>
          <a:off x="2081463" y="4796060"/>
          <a:ext cx="3829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r:id="rId21" imgW="3187700" imgH="317500" progId="Equation.3">
                  <p:embed/>
                </p:oleObj>
              </mc:Choice>
              <mc:Fallback>
                <p:oleObj r:id="rId21" imgW="3187700" imgH="317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4796060"/>
                        <a:ext cx="38290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FD323CE7-B501-4519-B524-5A10D0FEE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297556"/>
              </p:ext>
            </p:extLst>
          </p:nvPr>
        </p:nvGraphicFramePr>
        <p:xfrm>
          <a:off x="2081463" y="5177060"/>
          <a:ext cx="1562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r:id="rId23" imgW="1295400" imgH="431800" progId="Equation.3">
                  <p:embed/>
                </p:oleObj>
              </mc:Choice>
              <mc:Fallback>
                <p:oleObj r:id="rId23" imgW="12954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5177060"/>
                        <a:ext cx="15621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14897BF8-EDD3-4CB6-A05E-C112683A4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105846"/>
              </p:ext>
            </p:extLst>
          </p:nvPr>
        </p:nvGraphicFramePr>
        <p:xfrm>
          <a:off x="2081463" y="5691410"/>
          <a:ext cx="1524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r:id="rId25" imgW="126835" imgH="139518" progId="Equation.3">
                  <p:embed/>
                </p:oleObj>
              </mc:Choice>
              <mc:Fallback>
                <p:oleObj r:id="rId25" imgW="126835" imgH="1395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463" y="5691410"/>
                        <a:ext cx="1524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>
            <a:extLst>
              <a:ext uri="{FF2B5EF4-FFF2-40B4-BE49-F238E27FC236}">
                <a16:creationId xmlns:a16="http://schemas.microsoft.com/office/drawing/2014/main" id="{C4823FBD-6D5E-4F8E-A403-BD32CA76C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463" y="1669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E04C879-22BE-4C0B-88B3-C55D7D8A0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6884" y="13399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2.8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Схема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DAD9344-146F-4EC1-B47C-5A66F6A89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463" y="210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 набірного переходу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649745F-61FD-437C-A5E8-1B567BEA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463" y="2605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C46A09D-9712-4FE9-8DDD-44C9AC832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463" y="2891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959D34C3-DB7F-447F-A4BF-A9EB80B8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576" y="3172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4A5A1898-BCAF-4E7F-9712-EB04FD4C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576" y="36064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необхідний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7534FE3A-8929-4BD0-A5ED-5CF239BA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088" y="4143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34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-й набір.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Діаметр меншої основи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F46DAE9-7139-4A6E-B690-9C318CC31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463" y="42340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BAC5EB44-6554-4A5F-9549-72F48B4C4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088" y="44067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Діаметр більшої основи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E09FE70E-5EC6-4F54-802F-B28E98030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463" y="4796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75401042-C52A-403B-AD6F-5036F870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116" y="50020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 конічного стовщення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6122499A-D3AC-4669-8405-A56C212A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463" y="56914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CA93C169-9EE5-4501-803C-43E24DF3B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463" y="57771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69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34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коефіцієнт запасу простору.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поковка має складну форму то розрахунок необхідно вести за розрахунковим конусом або розрахунковому циліндру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69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3F6097A-6F23-4CEC-965C-C3CAAC9F402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63" y="2029326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37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E4AE6-4467-4E8B-B827-89A5FE73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Дякубю</a:t>
            </a:r>
            <a:r>
              <a:rPr lang="uk-UA" dirty="0"/>
              <a:t> за увагу!!!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9C6D21-4700-4882-8474-A600309A7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2" y="2233673"/>
            <a:ext cx="4625723" cy="3786378"/>
          </a:xfrm>
        </p:spPr>
      </p:pic>
    </p:spTree>
    <p:extLst>
      <p:ext uri="{BB962C8B-B14F-4D97-AF65-F5344CB8AC3E}">
        <p14:creationId xmlns:p14="http://schemas.microsoft.com/office/powerpoint/2010/main" val="148904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D9A606-1E9F-4B87-BFBD-9CA6D5F0E7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03" y="650523"/>
            <a:ext cx="3019809" cy="295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76ADD-D85C-49D6-B217-1C73616D56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35" y="518778"/>
            <a:ext cx="2613224" cy="33796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E84B99-BEC4-47FD-A7F5-C7B095C3C353}"/>
              </a:ext>
            </a:extLst>
          </p:cNvPr>
          <p:cNvSpPr/>
          <p:nvPr/>
        </p:nvSpPr>
        <p:spPr>
          <a:xfrm>
            <a:off x="2415654" y="4357122"/>
            <a:ext cx="8720919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2.1 – Схема кріплення верхньої і нижньої частини штампу в молоті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поковок, що штампуються на молотах, приведена в табл.. 2.1.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8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44368E-7AC3-4286-BB22-2D29AEB9D5C5}"/>
              </a:ext>
            </a:extLst>
          </p:cNvPr>
          <p:cNvSpPr/>
          <p:nvPr/>
        </p:nvSpPr>
        <p:spPr>
          <a:xfrm>
            <a:off x="1569493" y="153459"/>
            <a:ext cx="10290411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Вихідною інформацією для розроблення креслення поковки є креслення деталі із зазначеними на ньому розмірами, граничними відхиленнями розмірів, шорсткістю поверхонь, маркою матеріалу і установочними базами.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припусках для подальшої обробки повинні бути враховані: вм'ятини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окалини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Шар зневуглецьованого металу, спотворення форми поверхні і інші можливі дефекти.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69F292-AE79-4473-AD73-D4538237801D}"/>
              </a:ext>
            </a:extLst>
          </p:cNvPr>
          <p:cNvSpPr/>
          <p:nvPr/>
        </p:nvSpPr>
        <p:spPr>
          <a:xfrm>
            <a:off x="1569492" y="1818338"/>
            <a:ext cx="10290411" cy="38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допусках враховують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недоштампування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висоті, коливання розмірів рівчака штампа в результаті зносу, зсув половин штампа, викривлення і ряд інших чинників.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Припуски і допуски на сталеві поковки призначають по ГОСТ 7505-89.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 допусків на розміри поковок, що штампуються в закритих рівчаках осадженням в торець, має ряд особливостей і виконується в наступній послідовності: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вибирають за ГОСТ 7505-89 допуски на розміри;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визначають об’єм поковки за максимальними горизонтальним і мінімальним вертикальним її розмірами;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 об’ємом поковки і з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урахуванням угару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металу визначають мінімальну довжину заготовки з прокату з урахуванням нижнього відхилення розміру поперечного перерізу;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встановивши допуск на довжину заготовки, розраховують її максимальний об'єм; в розрахунках довжину і розміри заготовки беруть з позитивними відхиленнями;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7F0295-9B15-456D-B953-44E80D0AB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5318875"/>
            <a:ext cx="1541797" cy="13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B0F61C-9FFB-4238-BA15-2B71840EEF05}"/>
              </a:ext>
            </a:extLst>
          </p:cNvPr>
          <p:cNvSpPr/>
          <p:nvPr/>
        </p:nvSpPr>
        <p:spPr>
          <a:xfrm>
            <a:off x="1503947" y="366719"/>
            <a:ext cx="10527632" cy="35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знаходять різницю об’ємів заготовки (мінімального і максимального);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діленням цієї різниці на площу проекції поковки на площину рознімання, отримують значення відхилень розмірів поковки, від номінальних по висоті, тобто верхні відхилення розмірів, а нижнє відхилення при цьому залишається таким, яким воно передбачено в ГОСТі.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конструюванні поковок передбачають зовнішні радіуси заокруглень R (рис. 2.2) для запобігання концентрації напружень,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розгарних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тріщин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кутках гравюри рівчака штампа, зниження зусиль, необхідних для заповнення кутів і забезпечення плавної зміни напрямку волокон. Найменші значення R залежать від маси поковки і глибини порожнини рівчака.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Напуски (внутрішні радіуси закруглень, напуски на отвори проточки, штампувальні ухили).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Радіуси закруглення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внутрішніх кутів поковки r (див. рис. 2.1) впливають на умови течії металу, стійкість штампа і якість поковок.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343DC9-5460-41AE-9D12-AA66D69DBD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12183" r="10060" b="15999"/>
          <a:stretch>
            <a:fillRect/>
          </a:stretch>
        </p:blipFill>
        <p:spPr bwMode="auto">
          <a:xfrm>
            <a:off x="6843962" y="3739598"/>
            <a:ext cx="3713480" cy="21628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7695B7B-74CF-4DFA-BAAD-D87C3AE97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84858"/>
              </p:ext>
            </p:extLst>
          </p:nvPr>
        </p:nvGraphicFramePr>
        <p:xfrm>
          <a:off x="-5499201" y="4421637"/>
          <a:ext cx="68947" cy="6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4" imgW="152334" imgH="139639" progId="Equation.3">
                  <p:embed/>
                </p:oleObj>
              </mc:Choice>
              <mc:Fallback>
                <p:oleObj r:id="rId4" imgW="152334" imgH="13963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99201" y="4421637"/>
                        <a:ext cx="68947" cy="64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2D5C77F9-8036-4218-804C-54E5D6159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22646"/>
              </p:ext>
            </p:extLst>
          </p:nvPr>
        </p:nvGraphicFramePr>
        <p:xfrm>
          <a:off x="-5499201" y="4601020"/>
          <a:ext cx="68948" cy="9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r:id="rId6" imgW="152268" imgH="203024" progId="Equation.3">
                  <p:embed/>
                </p:oleObj>
              </mc:Choice>
              <mc:Fallback>
                <p:oleObj r:id="rId6" imgW="152268" imgH="20302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99201" y="4601020"/>
                        <a:ext cx="68948" cy="94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97C7C78B-DAB0-4282-ADCE-76FA0A8F0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08596"/>
              </p:ext>
            </p:extLst>
          </p:nvPr>
        </p:nvGraphicFramePr>
        <p:xfrm>
          <a:off x="-5462692" y="4821003"/>
          <a:ext cx="99113" cy="10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8" imgW="215806" imgH="228501" progId="Equation.3">
                  <p:embed/>
                </p:oleObj>
              </mc:Choice>
              <mc:Fallback>
                <p:oleObj r:id="rId8" imgW="215806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62692" y="4821003"/>
                        <a:ext cx="99113" cy="103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C123DC67-BD35-4077-8EFD-1CED408EC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57498"/>
              </p:ext>
            </p:extLst>
          </p:nvPr>
        </p:nvGraphicFramePr>
        <p:xfrm>
          <a:off x="-5457475" y="5049603"/>
          <a:ext cx="103422" cy="10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r:id="rId10" imgW="228600" imgH="228600" progId="Equation.3">
                  <p:embed/>
                </p:oleObj>
              </mc:Choice>
              <mc:Fallback>
                <p:oleObj r:id="rId10" imgW="2286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57475" y="5049603"/>
                        <a:ext cx="103422" cy="103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62335222-352B-43AB-8575-A3AE4F08D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462361"/>
              </p:ext>
            </p:extLst>
          </p:nvPr>
        </p:nvGraphicFramePr>
        <p:xfrm>
          <a:off x="-5488771" y="5278201"/>
          <a:ext cx="77567" cy="10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12" imgW="177646" imgH="228402" progId="Equation.3">
                  <p:embed/>
                </p:oleObj>
              </mc:Choice>
              <mc:Fallback>
                <p:oleObj r:id="rId12" imgW="177646" imgH="2284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88771" y="5278201"/>
                        <a:ext cx="77567" cy="103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F7D77A8A-57F0-468F-858C-C333F8B4A5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38220"/>
              </p:ext>
            </p:extLst>
          </p:nvPr>
        </p:nvGraphicFramePr>
        <p:xfrm>
          <a:off x="-5488771" y="5506801"/>
          <a:ext cx="77567" cy="10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14" imgW="165028" imgH="228501" progId="Equation.3">
                  <p:embed/>
                </p:oleObj>
              </mc:Choice>
              <mc:Fallback>
                <p:oleObj r:id="rId14" imgW="165028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88771" y="5506801"/>
                        <a:ext cx="77567" cy="103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0">
            <a:extLst>
              <a:ext uri="{FF2B5EF4-FFF2-40B4-BE49-F238E27FC236}">
                <a16:creationId xmlns:a16="http://schemas.microsoft.com/office/drawing/2014/main" id="{479A8D5C-BBDE-4628-88C1-6B5348A57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099" y="4217838"/>
            <a:ext cx="48166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і r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зовнішні і внутрішні радіуси відповідно;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8700A0C3-55A8-4E4D-99FA-35483081167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92705" y="4376604"/>
            <a:ext cx="48166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86D4592B-88D9-43B6-A362-A5E2B954BC6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55099" y="4553023"/>
            <a:ext cx="4816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зовнішні і внутрішні штампувальні відхилення відповідно;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FE3D85AF-E4A9-473D-876B-17DB90612F5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150" y="4959710"/>
            <a:ext cx="48166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діаметр поковки;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6056189C-13ED-4AB7-A785-B35AD09AEAD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5192776"/>
            <a:ext cx="48166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висота поковки;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EA64602A-5A1C-4011-A9EE-9AC63DE077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92705" y="5271954"/>
            <a:ext cx="48166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C2D2A44B-9B90-4ED7-8200-9D8A1382AD9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03947" y="5467544"/>
            <a:ext cx="4816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глибина відповідно нижньої і верхньої намітки під отвір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2.2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Креслення поковки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8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68C321-E0F8-4607-8195-6A2BF40453C0}"/>
              </a:ext>
            </a:extLst>
          </p:cNvPr>
          <p:cNvSpPr/>
          <p:nvPr/>
        </p:nvSpPr>
        <p:spPr>
          <a:xfrm>
            <a:off x="1756611" y="192505"/>
            <a:ext cx="10274968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Внутрішні радіуси повинні бути в 3 – 4 рази більше зовнішніх радіусів, в іншому випадку можливе утворення затисків чи перерізів волокон. Величину зовнішніх радіусів закруглень вибирають за ГОСТ 7505-89 в залежності від орієнтовної маси поковки і глибини рівчака штампа.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глибоких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наміток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внутрішній радіус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A7966F-79F8-497C-9D16-77E6D4F2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221" y="15388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цих формулах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BF1AE3CE-9275-44A5-8621-E8930C079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142821"/>
              </p:ext>
            </p:extLst>
          </p:nvPr>
        </p:nvGraphicFramePr>
        <p:xfrm>
          <a:off x="1227221" y="1996036"/>
          <a:ext cx="2190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3" imgW="215806" imgH="228501" progId="Equation.3">
                  <p:embed/>
                </p:oleObj>
              </mc:Choice>
              <mc:Fallback>
                <p:oleObj r:id="rId3" imgW="215806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221" y="1996036"/>
                        <a:ext cx="219075" cy="22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3">
            <a:extLst>
              <a:ext uri="{FF2B5EF4-FFF2-40B4-BE49-F238E27FC236}">
                <a16:creationId xmlns:a16="http://schemas.microsoft.com/office/drawing/2014/main" id="{6B580396-472D-40EF-999E-6F8A9DDF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221" y="1996036"/>
            <a:ext cx="1080435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діаметр поковки, мм.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радіусів закруглень рекомендується обирати з ряду: 0.8; 1; 1.5; 2; 2.5; 3. 4. 5. 6. 8. 10. 125; 20; 25; 30 </a:t>
            </a: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прагнути до їх</a:t>
            </a: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уніфікації (для однієї поковки), так як це суттєво знижує трудомісткість виготовлення штампа і ріжучого інструменту.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Штампувальні ухили</a:t>
            </a: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полегшують видалення поковки із рівчака. Ухили α (див. рис. 2.24) призначають на зовнішні поверхні поковки, які при охолодженні відходять від стінок рівчака; ухили β призначають на поверхні, що охоплюють виступаючі частини рівчака. Максимально допустимі штампувальні ухили відповідно до ГОСТ 7505-89 становлять: для зовнішніх поверхонь – 7º і для внутрішніх – 10º. З метою уніфікації ріжучого і вимірювального інструмента значення ухилів рекомендується вибирати з ряду: 1. 3. 5. 7. 10. 12 і 15.</a:t>
            </a:r>
            <a:endParaRPr kumimoji="0" lang="uk-UA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E824E9-C771-41A5-BD58-C49F94381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52" y="4134602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0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0E49ABB-63E8-4895-AE6A-1D0F258B4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250424"/>
              </p:ext>
            </p:extLst>
          </p:nvPr>
        </p:nvGraphicFramePr>
        <p:xfrm>
          <a:off x="1780674" y="721895"/>
          <a:ext cx="428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482391" imgH="253890" progId="Equation.3">
                  <p:embed/>
                </p:oleObj>
              </mc:Choice>
              <mc:Fallback>
                <p:oleObj r:id="rId3" imgW="482391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674" y="721895"/>
                        <a:ext cx="4286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5C4E28A-4755-428B-AF56-C55B05515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17772"/>
              </p:ext>
            </p:extLst>
          </p:nvPr>
        </p:nvGraphicFramePr>
        <p:xfrm>
          <a:off x="1780674" y="950495"/>
          <a:ext cx="228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5" imgW="215806" imgH="228501" progId="Equation.3">
                  <p:embed/>
                </p:oleObj>
              </mc:Choice>
              <mc:Fallback>
                <p:oleObj r:id="rId5" imgW="215806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674" y="950495"/>
                        <a:ext cx="2286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F003CBF-8432-4146-8CED-69312B524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37209"/>
              </p:ext>
            </p:extLst>
          </p:nvPr>
        </p:nvGraphicFramePr>
        <p:xfrm>
          <a:off x="1780674" y="1188620"/>
          <a:ext cx="2190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7" imgW="215806" imgH="228501" progId="Equation.3">
                  <p:embed/>
                </p:oleObj>
              </mc:Choice>
              <mc:Fallback>
                <p:oleObj r:id="rId7" imgW="215806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674" y="1188620"/>
                        <a:ext cx="2190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25BB1D5-522B-4D7A-BC64-A616A6EA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674" y="2646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Проектування заглиблень і отворів.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Практично можливе отримання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наміток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отворів (див. рис. 2.2) з діаметром основи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84F57-BAF7-4FC7-AE97-735EC9E6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674" y="9504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24 + 0.0625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BF5CE-7937-4A29-B73D-7FED7143B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674" y="11886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FE346-377B-4677-B8F9-9F01752C9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674" y="14172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діаметр поковки, мм.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0870DB-26AD-4A44-8C8C-247E52E522F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 t="19028" r="15114" b="20512"/>
          <a:stretch>
            <a:fillRect/>
          </a:stretch>
        </p:blipFill>
        <p:spPr bwMode="auto">
          <a:xfrm>
            <a:off x="2458452" y="2282470"/>
            <a:ext cx="2558715" cy="159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4E8405-5682-4B5F-AB27-34FB330E892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22211" r="14137" b="17593"/>
          <a:stretch>
            <a:fillRect/>
          </a:stretch>
        </p:blipFill>
        <p:spPr bwMode="auto">
          <a:xfrm>
            <a:off x="6985150" y="1847097"/>
            <a:ext cx="3085282" cy="2255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77756F-0621-44EF-B2A4-52216999C713}"/>
              </a:ext>
            </a:extLst>
          </p:cNvPr>
          <p:cNvSpPr/>
          <p:nvPr/>
        </p:nvSpPr>
        <p:spPr>
          <a:xfrm>
            <a:off x="2458453" y="4014507"/>
            <a:ext cx="6096000" cy="128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поковка, що спроектована без ухилів; б – поковка, із природними ухилами, що підлягає послідовній правці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Рис. 2.3 – Поковка, що штампується без ухилів із послідовним виправленням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02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59C352-05A3-4C94-8A5D-F8799C6A0ADD}"/>
              </a:ext>
            </a:extLst>
          </p:cNvPr>
          <p:cNvSpPr/>
          <p:nvPr/>
        </p:nvSpPr>
        <p:spPr>
          <a:xfrm>
            <a:off x="1528012" y="304850"/>
            <a:ext cx="10178714" cy="58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по розрахунку вихідної заготовки і переходів штампування поковок різних конфігурацій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виборі рівчаків молотових штампів рекомендується попередньо вивчити, як штампують поковки із розподілом металу, аналогічним до даної поковки і такої ж ваги і тільки після цього приступити до вибору рівчаків. Далі необхідно намітити розподіл всіх рівчаків в одному штампі. Якщо всі заготівельні и штампувальні рівчаки не розміщуються в одному штампі, то рекомендується штампувати в двох штампах, що встановлені на рядом стоячих молотах. Бажано здійснювати такий процес при одному нагріванні заготовки і з дотриманням засобів механізації для швидкої передачі заготовки із молота на молот.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Штампування на двох молотах здійснюють також в тому випадку, якщо поковка має складну форму. Тому зсув половини штампу повинен бути мінімальним, а розташування штампувальних рівчаків в двох окремих штампах – центральне.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Поковки 1 групи. 1-а підгрупа. Форма поковки визначає вибір того чи іншого рівчака або комбінації рівчаків. При виборі рівчаків використовують так звану розрахункову заготовку, епюри перетинів розрахункової заготовки і коефіцієнти підкочування.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 розрахункової заготовки і епюри перетинів. Розрахунковою називають умовну заготовку із круглими поперечними перетинами, площі яких дорівнюють сумарній площі відповідних перетинів поковки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(рис. 2.4):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9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991A586-F705-49DD-9FC9-19DD28CED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42909"/>
              </p:ext>
            </p:extLst>
          </p:nvPr>
        </p:nvGraphicFramePr>
        <p:xfrm>
          <a:off x="4596063" y="552449"/>
          <a:ext cx="2209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3" imgW="2209800" imgH="228600" progId="Equation.3">
                  <p:embed/>
                </p:oleObj>
              </mc:Choice>
              <mc:Fallback>
                <p:oleObj r:id="rId3" imgW="2209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063" y="552449"/>
                        <a:ext cx="2209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B535AFA-A147-43B2-A8C4-B3DB1F767F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430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r:id="rId5" imgW="190500" imgH="228600" progId="Equation.3">
                  <p:embed/>
                </p:oleObj>
              </mc:Choice>
              <mc:Fallback>
                <p:oleObj r:id="rId5" imgW="1905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4B0D90-C12C-4B42-9AF0-C606BFF8A2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71600"/>
          <a:ext cx="219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7" imgW="215619" imgH="215619" progId="Equation.3">
                  <p:embed/>
                </p:oleObj>
              </mc:Choice>
              <mc:Fallback>
                <p:oleObj r:id="rId7" imgW="215619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219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C7F04EE-7BAE-46E9-9B99-35D1D61201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90675"/>
          <a:ext cx="2095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r:id="rId9" imgW="203112" imgH="228501" progId="Equation.3">
                  <p:embed/>
                </p:oleObj>
              </mc:Choice>
              <mc:Fallback>
                <p:oleObj r:id="rId9" imgW="203112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90675"/>
                        <a:ext cx="2095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4DC7C8C-8BBF-4D83-9186-2ABBFDF861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19275"/>
          <a:ext cx="3619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r:id="rId11" imgW="368300" imgH="228600" progId="Equation.3">
                  <p:embed/>
                </p:oleObj>
              </mc:Choice>
              <mc:Fallback>
                <p:oleObj r:id="rId11" imgW="368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19275"/>
                        <a:ext cx="3619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799711B-0C55-4E87-AEFC-3F53A612E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32241"/>
              </p:ext>
            </p:extLst>
          </p:nvPr>
        </p:nvGraphicFramePr>
        <p:xfrm>
          <a:off x="1479884" y="2127083"/>
          <a:ext cx="742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r:id="rId13" imgW="736600" imgH="419100" progId="Equation.3">
                  <p:embed/>
                </p:oleObj>
              </mc:Choice>
              <mc:Fallback>
                <p:oleObj r:id="rId13" imgW="7366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884" y="2127083"/>
                        <a:ext cx="7429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4B176C0-A719-488C-9186-51535CA42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894025"/>
              </p:ext>
            </p:extLst>
          </p:nvPr>
        </p:nvGraphicFramePr>
        <p:xfrm>
          <a:off x="2740693" y="2219326"/>
          <a:ext cx="9620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r:id="rId15" imgW="964781" imgH="266584" progId="Equation.3">
                  <p:embed/>
                </p:oleObj>
              </mc:Choice>
              <mc:Fallback>
                <p:oleObj r:id="rId15" imgW="964781" imgH="26658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693" y="2219326"/>
                        <a:ext cx="9620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BCC5593-9B8E-4E5A-83DC-40EEFFCEDB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7336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17" imgW="190500" imgH="228600" progId="Equation.3">
                  <p:embed/>
                </p:oleObj>
              </mc:Choice>
              <mc:Fallback>
                <p:oleObj r:id="rId17" imgW="190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33675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6C6D386-5973-4CD5-9F76-B5B370EE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5230F-7B66-4B63-A632-5925C1AE5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104EDD-5A57-45E5-9A47-4796DC7E4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189" y="1383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 поперечного перетину розрахункової заготовки в довільному місці;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E9902-3048-4E71-9628-93C7A5D3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189" y="796321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 поперечного перерізу поковки в довільному місці, що розрахована за нормальними розмірами із додаванням до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вертикальних розмірів половини додатного відхилення;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D2520-0CAB-487F-91BB-C70B18C3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189" y="16172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 перетину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облою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E3BAD3-E212-49C6-BE40-768FBF7A9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189" y="20699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34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 перетину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облойної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канавки, яка встановлюється за табл. 2.1.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Діаметр розрахункової заготовки в будь якому перетині встановлюють із рівняння: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34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5E738A-1335-4FBC-AB20-0A0C9114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3F78D-80C8-497A-84D2-2EB0AA75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189" y="25461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Розрахувавши ряд значень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876219-D4B3-417C-82B2-2D0E0B774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2" y="2806868"/>
            <a:ext cx="105678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характерних поперечних перетинів поковки, відкладають відрізки отриманих діаметрів по лініям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площин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цих перетинів,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розподілив їх симетрично по відношенню до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вісі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з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єднав послідовно по ділянках прямими лініями характерні точки, отримують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кресленик розрахункової заготовки або епюри приведених діаметрів.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243CBC-A67E-4672-A3C7-432820F9343F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 t="12206" r="26859" b="14653"/>
          <a:stretch>
            <a:fillRect/>
          </a:stretch>
        </p:blipFill>
        <p:spPr bwMode="auto">
          <a:xfrm>
            <a:off x="7162365" y="3314699"/>
            <a:ext cx="3654024" cy="27469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77C6345-9231-4C2A-AC8A-EBA3FFF0DCF3}"/>
              </a:ext>
            </a:extLst>
          </p:cNvPr>
          <p:cNvSpPr/>
          <p:nvPr/>
        </p:nvSpPr>
        <p:spPr>
          <a:xfrm>
            <a:off x="1375611" y="5154024"/>
            <a:ext cx="6096000" cy="64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2.4 – Елементарна розрахункова заготовка і епюра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її перетинів (по А.В.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Ребельскому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46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3420</Words>
  <Application>Microsoft Office PowerPoint</Application>
  <PresentationFormat>Широкоэкранный</PresentationFormat>
  <Paragraphs>367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Легкий дым</vt:lpstr>
      <vt:lpstr>Equation.3</vt:lpstr>
      <vt:lpstr>Изображение Paintbrush</vt:lpstr>
      <vt:lpstr>ЛЕКЦІЯ №2   ТЕХНОЛОГІЧНІ ПРОЦЕСИ ГАРЯЧОГО ОБ’ЄМНОГО ШТАМПУВАННЯ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Дякубю за увагу!!!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№2   ТЕХНОЛОГІЧНІ ПРОЦЕСИ ГАРЯЧОГО ОБ’ЄМНОГО ШТАМПУВАННЯ </dc:title>
  <dc:creator>Admin</dc:creator>
  <cp:lastModifiedBy>Admin</cp:lastModifiedBy>
  <cp:revision>7</cp:revision>
  <dcterms:created xsi:type="dcterms:W3CDTF">2021-05-25T03:09:39Z</dcterms:created>
  <dcterms:modified xsi:type="dcterms:W3CDTF">2021-05-25T04:10:15Z</dcterms:modified>
</cp:coreProperties>
</file>