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74" r:id="rId3"/>
    <p:sldId id="276" r:id="rId4"/>
    <p:sldId id="277" r:id="rId5"/>
    <p:sldId id="278" r:id="rId6"/>
    <p:sldId id="279" r:id="rId7"/>
    <p:sldId id="280" r:id="rId8"/>
    <p:sldId id="285" r:id="rId9"/>
    <p:sldId id="275" r:id="rId10"/>
    <p:sldId id="281" r:id="rId11"/>
    <p:sldId id="292" r:id="rId12"/>
    <p:sldId id="293" r:id="rId13"/>
    <p:sldId id="294" r:id="rId14"/>
    <p:sldId id="286" r:id="rId15"/>
    <p:sldId id="287" r:id="rId16"/>
    <p:sldId id="288" r:id="rId17"/>
    <p:sldId id="289" r:id="rId18"/>
    <p:sldId id="290" r:id="rId19"/>
    <p:sldId id="291" r:id="rId20"/>
    <p:sldId id="295" r:id="rId21"/>
    <p:sldId id="297" r:id="rId22"/>
    <p:sldId id="296" r:id="rId23"/>
    <p:sldId id="299" r:id="rId24"/>
    <p:sldId id="300" r:id="rId25"/>
    <p:sldId id="30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34" autoAdjust="0"/>
    <p:restoredTop sz="94628" autoAdjust="0"/>
  </p:normalViewPr>
  <p:slideViewPr>
    <p:cSldViewPr>
      <p:cViewPr>
        <p:scale>
          <a:sx n="60" d="100"/>
          <a:sy n="60" d="100"/>
        </p:scale>
        <p:origin x="34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E60E88-1275-4669-A468-FFEE0F997B3A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7BD4A1-111D-4C48-9350-5FFF9A859C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679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8BF46-8286-43BB-BA94-26AC3CB4201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928671"/>
            <a:ext cx="7772400" cy="2284305"/>
          </a:xfrm>
        </p:spPr>
        <p:txBody>
          <a:bodyPr>
            <a:no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Лекція  1</a:t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Основні поняття та визначення</a:t>
            </a:r>
            <a:r>
              <a:rPr lang="uk-UA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smtClean="0"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/>
          <a:srcRect l="13921" t="26191" r="53415" b="40948"/>
          <a:stretch/>
        </p:blipFill>
        <p:spPr bwMode="auto">
          <a:xfrm>
            <a:off x="1763688" y="3356992"/>
            <a:ext cx="5904655" cy="32403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Структура технічного сервісу машин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17032"/>
          </a:xfrm>
        </p:spPr>
        <p:txBody>
          <a:bodyPr>
            <a:normAutofit fontScale="92500" lnSpcReduction="10000"/>
          </a:bodyPr>
          <a:lstStyle/>
          <a:p>
            <a:pPr lvl="1" algn="ctr"/>
            <a:r>
              <a:rPr lang="uk-UA" sz="4400" dirty="0" smtClean="0"/>
              <a:t> </a:t>
            </a:r>
            <a:r>
              <a:rPr lang="uk-UA" sz="4000" dirty="0">
                <a:latin typeface="Times New Roman" pitchFamily="18" charset="0"/>
                <a:ea typeface="+mj-ea"/>
                <a:cs typeface="Times New Roman" pitchFamily="18" charset="0"/>
              </a:rPr>
              <a:t>Маркетинг сервісних послуг</a:t>
            </a:r>
            <a:r>
              <a:rPr lang="uk-UA" sz="4000" dirty="0" smtClean="0">
                <a:latin typeface="Times New Roman" pitchFamily="18" charset="0"/>
                <a:ea typeface="+mj-ea"/>
                <a:cs typeface="Times New Roman" pitchFamily="18" charset="0"/>
              </a:rPr>
              <a:t>;</a:t>
            </a:r>
          </a:p>
          <a:p>
            <a:pPr marL="457200" lvl="1" indent="0" algn="ctr">
              <a:buNone/>
            </a:pPr>
            <a:endParaRPr lang="ru-RU" sz="4000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 algn="ctr"/>
            <a:r>
              <a:rPr lang="uk-UA" sz="4000" dirty="0">
                <a:latin typeface="Times New Roman" pitchFamily="18" charset="0"/>
                <a:ea typeface="+mj-ea"/>
                <a:cs typeface="Times New Roman" pitchFamily="18" charset="0"/>
              </a:rPr>
              <a:t> Виробниче використання техніки</a:t>
            </a:r>
            <a:r>
              <a:rPr lang="uk-UA" sz="4000" dirty="0" smtClean="0">
                <a:latin typeface="Times New Roman" pitchFamily="18" charset="0"/>
                <a:ea typeface="+mj-ea"/>
                <a:cs typeface="Times New Roman" pitchFamily="18" charset="0"/>
              </a:rPr>
              <a:t>;</a:t>
            </a:r>
          </a:p>
          <a:p>
            <a:pPr marL="457200" lvl="1" indent="0" algn="ctr">
              <a:buNone/>
            </a:pPr>
            <a:endParaRPr lang="ru-RU" sz="4000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1" algn="ctr"/>
            <a:r>
              <a:rPr lang="uk-UA" sz="4000" dirty="0">
                <a:latin typeface="Times New Roman" pitchFamily="18" charset="0"/>
                <a:ea typeface="+mj-ea"/>
                <a:cs typeface="Times New Roman" pitchFamily="18" charset="0"/>
              </a:rPr>
              <a:t> Забезпечення працездатності машин;</a:t>
            </a:r>
            <a:endParaRPr lang="ru-RU" sz="40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147" y="548680"/>
            <a:ext cx="33264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Маркетинг сервісних послуг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259632" y="918012"/>
            <a:ext cx="1512168" cy="9988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57425" y="1953942"/>
            <a:ext cx="35409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Моніторинг наявності техніки,</a:t>
            </a: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Збір та обробка інформації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3776" y="2729231"/>
            <a:ext cx="66651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Обґрунтування потреби замовлення техніки для споживача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2138608"/>
            <a:ext cx="30649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Пошук необхідної техніки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40235" y="3479758"/>
            <a:ext cx="19650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Реклама техніки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07340" y="3495710"/>
            <a:ext cx="35984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Підготовка техніки до продажу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24411" y="4509120"/>
            <a:ext cx="32981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Продаж і придбання техніки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3995936" y="918012"/>
            <a:ext cx="72008" cy="16822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220072" y="918012"/>
            <a:ext cx="851660" cy="12205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706103" y="5517232"/>
            <a:ext cx="36197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Доставка техніки до споживача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2123728" y="918012"/>
            <a:ext cx="1296144" cy="2577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607340" y="948790"/>
            <a:ext cx="1433295" cy="25309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3419872" y="918012"/>
            <a:ext cx="278522" cy="35911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2" idx="2"/>
          </p:cNvCxnSpPr>
          <p:nvPr/>
        </p:nvCxnSpPr>
        <p:spPr>
          <a:xfrm>
            <a:off x="4377391" y="948790"/>
            <a:ext cx="410633" cy="4568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8438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147" y="548680"/>
            <a:ext cx="38518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Виробниче використання техніки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68815"/>
            <a:ext cx="33116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Оптимізація складу агрегату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4664" y="2185162"/>
            <a:ext cx="36654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Технологія механізованих робіт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45177" y="3429000"/>
            <a:ext cx="51351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Використання паливо-мастильних матеріалів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35204" y="4127681"/>
            <a:ext cx="4705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Транспортування машин до місця роботи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12739" y="4831197"/>
            <a:ext cx="32981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Продаж і придбання техніки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19672" y="2839842"/>
            <a:ext cx="56775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Оптимізація організації роботи комплексів машин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714147" y="948790"/>
            <a:ext cx="417693" cy="5200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635204" y="948790"/>
            <a:ext cx="72700" cy="12363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860032" y="948790"/>
            <a:ext cx="72008" cy="18910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549382" y="948790"/>
            <a:ext cx="654596" cy="24802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037069" y="948790"/>
            <a:ext cx="1512168" cy="31788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566035" y="948790"/>
            <a:ext cx="1966405" cy="38824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9519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147" y="548680"/>
            <a:ext cx="43807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Забезпечення  працездатності техніки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92112" y="1268760"/>
            <a:ext cx="32958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Утилізація вузлів та деталей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52877" y="1844824"/>
            <a:ext cx="3033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Модернізація при ремонті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2420888"/>
            <a:ext cx="13658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Зберігання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50161" y="3212976"/>
            <a:ext cx="4090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Забезпечення запасними частинами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4077072"/>
            <a:ext cx="9779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Ремонт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50203" y="4869160"/>
            <a:ext cx="19636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Діагностування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5517232"/>
            <a:ext cx="29469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Технічне обслуговування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683568" y="948790"/>
            <a:ext cx="2217172" cy="45684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1869018" y="948790"/>
            <a:ext cx="1766878" cy="39203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714147" y="948790"/>
            <a:ext cx="1353797" cy="31282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635896" y="948790"/>
            <a:ext cx="792088" cy="226418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355976" y="948790"/>
            <a:ext cx="548546" cy="1472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5076056" y="948790"/>
            <a:ext cx="360040" cy="8960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6084168" y="948790"/>
            <a:ext cx="85631" cy="3199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8565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57166"/>
            <a:ext cx="7772400" cy="1470025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Розрізняють п'ять видів технічного стану машини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785926"/>
            <a:ext cx="8001056" cy="4714908"/>
          </a:xfrm>
        </p:spPr>
        <p:txBody>
          <a:bodyPr>
            <a:normAutofit lnSpcReduction="10000"/>
          </a:bodyPr>
          <a:lstStyle/>
          <a:p>
            <a:endParaRPr lang="uk-UA" b="1" dirty="0" smtClean="0"/>
          </a:p>
          <a:p>
            <a:pPr>
              <a:spcBef>
                <a:spcPct val="0"/>
              </a:spcBef>
            </a:pPr>
            <a:r>
              <a:rPr lang="uk-UA" sz="33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Справний стан (справність) – стан машини, при якому він відповідає усім вимогам нормативно-технічної і (чи) конструкторської (проектної) документації (НТКД).</a:t>
            </a:r>
          </a:p>
          <a:p>
            <a:pPr>
              <a:spcBef>
                <a:spcPct val="0"/>
              </a:spcBef>
            </a:pPr>
            <a:endParaRPr lang="uk-UA" sz="3300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uk-UA" sz="33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Несправний стан (несправність) – стан машини, при якому він не відповідає хоча б одному з вимог НТКД.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14291"/>
            <a:ext cx="7772400" cy="35719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714356"/>
            <a:ext cx="8286808" cy="5786478"/>
          </a:xfrm>
        </p:spPr>
        <p:txBody>
          <a:bodyPr>
            <a:normAutofit fontScale="70000" lnSpcReduction="2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Працездатний стан (працездатність)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стан машини, при якому значення всіх параметрів, що характеризують здатність виконувати задані функції, відповідають вимогам НТКД.</a:t>
            </a: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Непрацездатний стан (непрацездатність)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стан машини, при якому значення хоча б одного параметра, що характеризує здатність виконувати задані функції, не відповідає вимогам НТКД. Непрацездатна машина завжди несправна, а працездатна може бути і несправною.</a:t>
            </a: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Граничний стан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це стан машини, при якому подальша експлуатація неприпустима чи недоцільна, настає при перевищенні припустимих меж експлуатаційних параметрів. При досягненні граничного стану потрібно проводити ремонт. Наприклад, неприпустимість і недоцільність експлуатації двигуна, що досяг граничного стану, обумовлена зменшенням потужності, зростанням токсичності, шумів, витрат палива, мастила і т.д.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8"/>
            <a:ext cx="7772400" cy="1470025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Події зміни технічних станів – ушкодження, відмова, дефекти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714488"/>
            <a:ext cx="8572560" cy="4234792"/>
          </a:xfrm>
        </p:spPr>
        <p:txBody>
          <a:bodyPr/>
          <a:lstStyle/>
          <a:p>
            <a:endParaRPr lang="uk-UA" b="1" dirty="0" smtClean="0"/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Ушкодження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подія, що полягає в порушенні справного стану машини при збереженні працездатного стану.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подія, що полягає в порушенні працездатного стану машини</a:t>
            </a:r>
            <a:r>
              <a:rPr lang="uk-UA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470025"/>
          </a:xfrm>
        </p:spPr>
        <p:txBody>
          <a:bodyPr/>
          <a:lstStyle/>
          <a:p>
            <a:r>
              <a:rPr lang="uk-UA" i="1" u="sng" dirty="0" smtClean="0">
                <a:latin typeface="Times New Roman" pitchFamily="18" charset="0"/>
                <a:cs typeface="Times New Roman" pitchFamily="18" charset="0"/>
              </a:rPr>
              <a:t>Поняття відмови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714488"/>
            <a:ext cx="8143932" cy="4786346"/>
          </a:xfrm>
        </p:spPr>
        <p:txBody>
          <a:bodyPr>
            <a:normAutofit fontScale="85000" lnSpcReduction="10000"/>
          </a:bodyPr>
          <a:lstStyle/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Конструктивна 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що виникла через зв'язані з недосконалістю чи порушенням установлених правил і (чи) норм проектування чи конструювання машини.</a:t>
            </a:r>
          </a:p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Виробнича (технологічна) 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що виникла через зв'язані з недосконалістю чи порушенням установленого процесу виготовлення чи ремонту машини.</a:t>
            </a:r>
          </a:p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Експлуатаційна 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що виникла у зв'язку з порушенням установлених правил чи умов експлуатації машин (наприклад, при перевантаженні машини вийшов з ладу елемент підвіски).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"/>
            <a:ext cx="7772400" cy="21429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71480"/>
            <a:ext cx="8286808" cy="5665832"/>
          </a:xfrm>
        </p:spPr>
        <p:txBody>
          <a:bodyPr>
            <a:normAutofit fontScale="77500" lnSpcReduction="20000"/>
          </a:bodyPr>
          <a:lstStyle/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Незалежна 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відмова, обумовлена відмовою інших вузлів машини (наприклад, при пробої піддона картера витікає моторна олива – відбуваються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задири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та подряпини на поверхнях тертя деталей двигуна, заклинювання деталей).</a:t>
            </a:r>
          </a:p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Раптова 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що характеризується стрибкоподібною зміною значень одного чи декількох параметрів машини (наприклад, обрив шатуна поршня).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Поступова 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що виникає в результаті поступової зміни значень одного чи декількох параметрів машини (наприклад, відмова генератора внаслідок зносу щіток ротора).</a:t>
            </a:r>
          </a:p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Збій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відмова, що самоусувається, чи однократна відмова, що усувається незначним утручанням (попадання води на гальмівні колодки - гальмівна ефективність до висихання води порушена).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"/>
            <a:ext cx="7772400" cy="28572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28604"/>
            <a:ext cx="8572560" cy="5880716"/>
          </a:xfrm>
        </p:spPr>
        <p:txBody>
          <a:bodyPr>
            <a:normAutofit fontScale="92500" lnSpcReduction="10000"/>
          </a:bodyPr>
          <a:lstStyle/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Перемежовані відмови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багаторазово виникаючі відмови, що самоусуваються, того самого характеру (наприклад, провал-виникнення контакту лампи світлового приладу).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Явна 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відмова, що виявляється візуально чи штатними методами і засобами контролю і діагностування.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Прихована 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відмова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яку не можливо виявити візуально або штатними методами і засобами контролю і діагностування, але можна виявити спеціальними методами.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Технічний </a:t>
            </a: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сервіс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8092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-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це комплекс послуг із задоволення потреб пов'язаних з використанням машин, устаткування, приладів, інших технічних засобів, розповсюджених у сільськогосподарському виробництві і його інфраструктурі.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4188" t="28099" r="53147" b="43572"/>
          <a:stretch/>
        </p:blipFill>
        <p:spPr bwMode="auto">
          <a:xfrm>
            <a:off x="2267744" y="4437112"/>
            <a:ext cx="4536504" cy="230425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uk-UA" u="sng" dirty="0" err="1">
                <a:latin typeface="Times New Roman" pitchFamily="18" charset="0"/>
                <a:cs typeface="Times New Roman" pitchFamily="18" charset="0"/>
              </a:rPr>
              <a:t>Деградаційна</a:t>
            </a:r>
            <a:r>
              <a:rPr lang="uk-UA" u="sng" dirty="0">
                <a:latin typeface="Times New Roman" pitchFamily="18" charset="0"/>
                <a:cs typeface="Times New Roman" pitchFamily="18" charset="0"/>
              </a:rPr>
              <a:t> відмова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 – відмова, обумовлена природними процесами старіння, зношування, корозії й утомі при дотриманні усіх установлених правил і (чи) норм проектування, виготовлення й експлуатації.</a:t>
            </a:r>
          </a:p>
          <a:p>
            <a:endParaRPr lang="uk-UA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Ресурсна </a:t>
            </a:r>
            <a:r>
              <a:rPr lang="uk-UA" u="sng" dirty="0">
                <a:latin typeface="Times New Roman" pitchFamily="18" charset="0"/>
                <a:cs typeface="Times New Roman" pitchFamily="18" charset="0"/>
              </a:rPr>
              <a:t>відмова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 – відмова, у результаті якої машина чи її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конструктивні елементи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досягають граничного стану.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11560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2000264"/>
          </a:xfrm>
        </p:spPr>
        <p:txBody>
          <a:bodyPr>
            <a:noAutofit/>
          </a:bodyPr>
          <a:lstStyle/>
          <a:p>
            <a:r>
              <a:rPr lang="uk-UA" sz="2800" u="sng" dirty="0" err="1" smtClean="0">
                <a:latin typeface="Times New Roman" pitchFamily="18" charset="0"/>
                <a:cs typeface="Times New Roman" pitchFamily="18" charset="0"/>
              </a:rPr>
              <a:t>Дефектація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– це комплекс контрольно-вимірювальних операцій для визначення технічного стану деталей за технічними вимогами на ремонт. 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23023" t="36191" r="13388" b="16183"/>
          <a:stretch/>
        </p:blipFill>
        <p:spPr bwMode="auto">
          <a:xfrm>
            <a:off x="827584" y="2633980"/>
            <a:ext cx="7848872" cy="34593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058743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</p:spPr>
        <p:txBody>
          <a:bodyPr>
            <a:normAutofit fontScale="90000"/>
          </a:bodyPr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За результатами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дефектації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деталі сортируються на групи:</a:t>
            </a:r>
            <a:br>
              <a:rPr lang="uk-UA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77072"/>
          </a:xfrm>
        </p:spPr>
        <p:txBody>
          <a:bodyPr>
            <a:normAutofit fontScale="92500" lnSpcReduction="20000"/>
          </a:bodyPr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- деталі придатні для подальшого використання (їх геометричні та інші параметри не перевищують допустимих значень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- деталі, які підлягають відновленню (їх геометричні та інші параметри  перевищують допустимих значень але нижчі за граничні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- деталі, що не придатні для ремонту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41346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72400" cy="2000264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latin typeface="Times New Roman"/>
                <a:ea typeface="Times New Roman"/>
              </a:rPr>
              <a:t>Умови експлуатації машин с.-г. призначення</a:t>
            </a:r>
            <a:r>
              <a:rPr lang="uk-UA" sz="2800" dirty="0" smtClean="0">
                <a:latin typeface="Times New Roman"/>
                <a:ea typeface="Times New Roman"/>
              </a:rPr>
              <a:t> характеризуються сукупністю зовнішніх і внутрішніх факторів, що діють на показники надійності й ефективності її роботи.</a:t>
            </a:r>
            <a:br>
              <a:rPr lang="uk-UA" sz="2800" dirty="0" smtClean="0">
                <a:latin typeface="Times New Roman"/>
                <a:ea typeface="Times New Roman"/>
              </a:rPr>
            </a:br>
            <a:endParaRPr lang="uk-UA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357430"/>
            <a:ext cx="8072494" cy="4143404"/>
          </a:xfrm>
        </p:spPr>
        <p:txBody>
          <a:bodyPr/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Внутрішні фактори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- ураховують вплив конструктивно - технологічних показників складових частин машин, інтервали розсіювання твердості поверхонь, розміри деталей (зазори, натяги), шорсткість повер­хонь, якісні показники мастильних матеріалів і інших.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050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"/>
            <a:ext cx="7772400" cy="50004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500042"/>
            <a:ext cx="8215370" cy="5449238"/>
          </a:xfrm>
        </p:spPr>
        <p:txBody>
          <a:bodyPr>
            <a:normAutofit fontScale="70000" lnSpcReduction="2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Зовнішні фактори враховують вплив:</a:t>
            </a:r>
          </a:p>
          <a:p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l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ґрунтово-кліматичних умов (у тому числі переущільнення ґрунтів; засміченість полів; техногенне забруднення; фізико-механічні властивості ґрунтів; кількість опадів, запиленість повітря при виконанні с.-г. робіт; рельєф місцевості та ін.).</a:t>
            </a:r>
          </a:p>
          <a:p>
            <a:pPr marL="457200" lvl="0" indent="-457200" algn="l">
              <a:buFontTx/>
              <a:buChar char="-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l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технологічні фактори - норма внесення добрив, швидкість руху, коефіцієнт використання часу зміни, довжина гонів і т.д.</a:t>
            </a:r>
          </a:p>
          <a:p>
            <a:pPr marL="457200" lvl="0" indent="-457200" algn="l">
              <a:buFontTx/>
              <a:buChar char="-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l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організаційні фактори (досвід і кваліфікація механізаторів, дотримання технології, забезпеченість палив-мастильними матеріалами й запасними частинами, одночасна робота декількох агрегатів).</a:t>
            </a:r>
          </a:p>
          <a:p>
            <a:pPr marL="457200" lvl="0" indent="-457200" algn="l">
              <a:buFontTx/>
              <a:buChar char="-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l"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рівень ТО й ремонтів (наявність робочих органів, наявність устаткування, наявність приладів і інструментів).</a:t>
            </a:r>
          </a:p>
          <a:p>
            <a:pPr marL="457200" lvl="0" indent="-457200" algn="l">
              <a:buFontTx/>
              <a:buChar char="-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1509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44974" t="50953" r="31735" b="21667"/>
          <a:stretch/>
        </p:blipFill>
        <p:spPr bwMode="auto">
          <a:xfrm>
            <a:off x="467544" y="764704"/>
            <a:ext cx="8352928" cy="51845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76184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Експлуатація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799"/>
          </a:xfrm>
        </p:spPr>
        <p:txBody>
          <a:bodyPr>
            <a:normAutofit fontScale="92500" lnSpcReduction="20000"/>
          </a:bodyPr>
          <a:lstStyle/>
          <a:p>
            <a:endParaRPr lang="uk-UA" dirty="0" smtClean="0"/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це стадія життєвого циклу виробу (машини), на якій реалізується, підтримується й відновлюється його якість.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67195" t="16428" r="14200" b="59048"/>
          <a:stretch/>
        </p:blipFill>
        <p:spPr bwMode="auto">
          <a:xfrm>
            <a:off x="2195736" y="3573016"/>
            <a:ext cx="4176464" cy="27363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Життєвий цикл машини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включає стадії: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розробки,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виготовлення,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продажу,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експлуатації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ремонту та відновленню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утилізації машини.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61840" t="16905" r="12861" b="50238"/>
          <a:stretch/>
        </p:blipFill>
        <p:spPr bwMode="auto">
          <a:xfrm>
            <a:off x="3779912" y="2420888"/>
            <a:ext cx="2582530" cy="19613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61840" t="19048" r="13129" b="61428"/>
          <a:stretch/>
        </p:blipFill>
        <p:spPr bwMode="auto">
          <a:xfrm>
            <a:off x="5220072" y="4581806"/>
            <a:ext cx="3749295" cy="20162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Виробнича експлуатація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використання машини: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по призначенню (оранка, боронування, культивація),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супровідні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процеси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використання техніки (завантаження насіння або добрив, вивантаження зерна з комбайна),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транспортування машини до місця роботи. </a:t>
            </a: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виробничу експлуатацію входять:</a:t>
            </a:r>
          </a:p>
          <a:p>
            <a:pPr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технічні проблеми пов'язані з технологічним настроюванням і регулюванням МТА, </a:t>
            </a:r>
          </a:p>
          <a:p>
            <a:pPr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питання по комплектуванню агрегатів, </a:t>
            </a:r>
          </a:p>
          <a:p>
            <a:pPr>
              <a:buFontTx/>
              <a:buChar char="-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 також забезпечення оптимальних режимів їхньої роботи і як результат виконання вимог технології оброблення й збирання сільськогосподарських культур.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69337" t="50476" r="2688" b="21190"/>
          <a:stretch/>
        </p:blipFill>
        <p:spPr bwMode="auto">
          <a:xfrm>
            <a:off x="5724128" y="5517232"/>
            <a:ext cx="2664296" cy="11521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4188" t="25956" r="55021" b="40000"/>
          <a:stretch/>
        </p:blipFill>
        <p:spPr bwMode="auto">
          <a:xfrm>
            <a:off x="6804248" y="2860675"/>
            <a:ext cx="1828800" cy="11366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Технічна експлуатація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включає етапи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обкатування;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технічного обслуговування;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зберігання;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ремонту й відновлення складових частин;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транспортування машини в господарство;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заправлення палив-мастильними матеріалами;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діагностування стану;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контроль впливу на навколишнє середовище;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утилізація й розбирання машин і інші види робіт.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3100" dirty="0" smtClean="0"/>
              <a:t/>
            </a:r>
            <a:br>
              <a:rPr lang="uk-UA" sz="3100" dirty="0" smtClean="0"/>
            </a:br>
            <a:r>
              <a:rPr lang="uk-UA" sz="3100" dirty="0"/>
              <a:t/>
            </a:r>
            <a:br>
              <a:rPr lang="uk-UA" sz="3100" dirty="0"/>
            </a:b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Засоби технічної експлуатації розміщають і використають на об'єктах ремонтно-обслуговуючої бази (РОБ):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3052936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пунктах технічного обслуговування (ПТО);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станціях технічного обслуговування (СТО);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центральних ремонтних майстерень (ЦРМ);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машинних дворах;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спеціалізованих ремонтних підприємствах;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сервісних дилерських пунктах (ділянках по ТО й діагностуванню).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53274" t="19524" r="3626" b="35000"/>
          <a:stretch/>
        </p:blipFill>
        <p:spPr bwMode="auto">
          <a:xfrm>
            <a:off x="3707904" y="4398276"/>
            <a:ext cx="4016148" cy="20943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772400" cy="1470025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Сучасному технічному сервісу (ТС)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57364"/>
            <a:ext cx="6772300" cy="3781436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тракторів, комбайнів і інших сільськогосподарських машин, властиве використання наступних основних показників послуг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якість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швидкість     ціна.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915816" y="4221088"/>
            <a:ext cx="21602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860032" y="422108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300192" y="4221088"/>
            <a:ext cx="50405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Властивості сервісу: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рівень і кваліфікація проведення ремонтно-обслуговуючих впливів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своєчасне постачання запасних частин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експлуатаційні матеріали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інформаційне забезпечення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глибока спеціалізація працюючих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оперативність пересування й доставки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оперативність діагностування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оперативність одержання інформації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оперативність усунення відмов</a:t>
            </a:r>
          </a:p>
          <a:p>
            <a:pPr lvl="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ціна сервісних послуг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ціни на запасні частини й інші експлуатаційні витрати.</a:t>
            </a:r>
            <a:r>
              <a:rPr lang="uk-UA" dirty="0" smtClean="0"/>
              <a:t> </a:t>
            </a:r>
            <a:endParaRPr lang="uk-U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664</Words>
  <Application>Microsoft Office PowerPoint</Application>
  <PresentationFormat>Экран (4:3)</PresentationFormat>
  <Paragraphs>144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Лекція  1 Основні поняття та визначення </vt:lpstr>
      <vt:lpstr>Технічний сервіс </vt:lpstr>
      <vt:lpstr>Експлуатація</vt:lpstr>
      <vt:lpstr>Життєвий цикл машини</vt:lpstr>
      <vt:lpstr>Виробнича експлуатація</vt:lpstr>
      <vt:lpstr>Технічна експлуатація  включає етапи: </vt:lpstr>
      <vt:lpstr>  Засоби технічної експлуатації розміщають і використають на об'єктах ремонтно-обслуговуючої бази (РОБ): </vt:lpstr>
      <vt:lpstr>Сучасному технічному сервісу (ТС) </vt:lpstr>
      <vt:lpstr>Властивості сервісу: </vt:lpstr>
      <vt:lpstr>Структура технічного сервісу машин</vt:lpstr>
      <vt:lpstr>Презентация PowerPoint</vt:lpstr>
      <vt:lpstr>Презентация PowerPoint</vt:lpstr>
      <vt:lpstr>Презентация PowerPoint</vt:lpstr>
      <vt:lpstr>Розрізняють п'ять видів технічного стану машини </vt:lpstr>
      <vt:lpstr>.</vt:lpstr>
      <vt:lpstr>Події зміни технічних станів – ушкодження, відмова, дефекти.</vt:lpstr>
      <vt:lpstr>Поняття відмови </vt:lpstr>
      <vt:lpstr>.</vt:lpstr>
      <vt:lpstr>.</vt:lpstr>
      <vt:lpstr>.</vt:lpstr>
      <vt:lpstr>Дефектація – це комплекс контрольно-вимірювальних операцій для визначення технічного стану деталей за технічними вимогами на ремонт. </vt:lpstr>
      <vt:lpstr>За результатами дефектації деталі сортируються на групи: </vt:lpstr>
      <vt:lpstr>Умови експлуатації машин с.-г. призначення характеризуються сукупністю зовнішніх і внутрішніх факторів, що діють на показники надійності й ефективності її роботи. </vt:lpstr>
      <vt:lpstr>.</vt:lpstr>
      <vt:lpstr>.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Сучасна техніка для заготівлі кормів</dc:title>
  <dc:creator>Melnichyk</dc:creator>
  <cp:lastModifiedBy>adm</cp:lastModifiedBy>
  <cp:revision>89</cp:revision>
  <dcterms:created xsi:type="dcterms:W3CDTF">2012-11-28T18:57:14Z</dcterms:created>
  <dcterms:modified xsi:type="dcterms:W3CDTF">2021-09-20T15:44:09Z</dcterms:modified>
</cp:coreProperties>
</file>