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5" r:id="rId9"/>
    <p:sldId id="297" r:id="rId10"/>
    <p:sldId id="296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4" autoAdjust="0"/>
    <p:restoredTop sz="94628" autoAdjust="0"/>
  </p:normalViewPr>
  <p:slideViewPr>
    <p:cSldViewPr>
      <p:cViewPr>
        <p:scale>
          <a:sx n="70" d="100"/>
          <a:sy n="70" d="100"/>
        </p:scale>
        <p:origin x="-7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60E88-1275-4669-A468-FFEE0F997B3A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BD4A1-111D-4C48-9350-5FFF9A859C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7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BF46-8286-43BB-BA94-26AC3CB4201C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1"/>
            <a:ext cx="7772400" cy="2284305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Лекція  2</a:t>
            </a: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/>
              <a:t>Стан машини та її відмови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13921" t="26191" r="53415" b="40948"/>
          <a:stretch/>
        </p:blipFill>
        <p:spPr bwMode="auto">
          <a:xfrm>
            <a:off x="1763688" y="3356992"/>
            <a:ext cx="5904655" cy="3240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За результатами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дефектації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деталі сортируються на групи: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- деталі придатні для подальшого використання (їх геометричні та інші параметри не перевищують допустимих значень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- деталі, які підлягають відновленню (їх геометричні та інші параметри  перевищують допустимих значень але нижчі за граничні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- деталі, що не придатні для ремонту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134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77512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Times New Roman"/>
                <a:ea typeface="Times New Roman"/>
              </a:rPr>
              <a:t>Умови експлуатації машин с.-г. призначення</a:t>
            </a:r>
            <a:r>
              <a:rPr lang="uk-UA" sz="2800" dirty="0" smtClean="0">
                <a:latin typeface="Times New Roman"/>
                <a:ea typeface="Times New Roman"/>
              </a:rPr>
              <a:t> характеризуються сукупністю зовнішніх і внутрішніх факторів, що діють на показники надійності й ефективності її роботи.</a:t>
            </a:r>
            <a:br>
              <a:rPr lang="uk-UA" sz="2800" dirty="0" smtClean="0">
                <a:latin typeface="Times New Roman"/>
                <a:ea typeface="Times New Roman"/>
              </a:rPr>
            </a:br>
            <a:endParaRPr lang="uk-UA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8072494" cy="2007674"/>
          </a:xfrm>
        </p:spPr>
        <p:txBody>
          <a:bodyPr>
            <a:normAutofit fontScale="92500" lnSpcReduction="20000"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Внутрішні фактори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- ураховують вплив конструктивно - технологічних показників складових частин машин, інтервали розсіювання твердості поверхонь, розміри деталей (зазори, натяги), шорсткість повер­хонь, якісні показники мастильних матеріалів і інших.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647" t="59578" r="74039" b="19613"/>
          <a:stretch/>
        </p:blipFill>
        <p:spPr bwMode="auto">
          <a:xfrm>
            <a:off x="2483768" y="4437112"/>
            <a:ext cx="4392488" cy="22074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105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"/>
            <a:ext cx="7772400" cy="50004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6632"/>
            <a:ext cx="8215370" cy="4752528"/>
          </a:xfrm>
        </p:spPr>
        <p:txBody>
          <a:bodyPr>
            <a:normAutofit fontScale="55000" lnSpcReduction="20000"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Зовнішні фактори враховують вплив: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ґрунтово-кліматичних умов (у тому числі переущільнення ґрунтів; засміченість полів; техногенне забруднення; фізико-механічні властивості ґрунтів; кількість опадів, запиленість повітря при виконанні с.-г. робіт; рельєф місцевості та ін.).</a:t>
            </a:r>
          </a:p>
          <a:p>
            <a:pPr marL="457200" lvl="0" indent="-457200" algn="l">
              <a:buFontTx/>
              <a:buChar char="-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технологічні фактори - норма внесення добрив, швидкість руху, коефіцієнт використання часу зміни, довжина гонів і т.д.</a:t>
            </a:r>
          </a:p>
          <a:p>
            <a:pPr marL="457200" lvl="0" indent="-457200" algn="l">
              <a:buFontTx/>
              <a:buChar char="-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організаційні фактори (досвід і кваліфікація механізаторів, дотримання технології, забезпеченість палив-мастильними матеріалами й запасними частинами, одночасна робота декількох агрегатів).</a:t>
            </a:r>
          </a:p>
          <a:p>
            <a:pPr marL="457200" lvl="0" indent="-457200" algn="l">
              <a:buFontTx/>
              <a:buChar char="-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рівень ТО й ремонтів (наявність робочих органів, наявність устаткування, наявність приладів і інструментів).</a:t>
            </a:r>
            <a:endParaRPr lang="ru-RU" sz="3600" dirty="0"/>
          </a:p>
        </p:txBody>
      </p:sp>
      <p:pic>
        <p:nvPicPr>
          <p:cNvPr id="4" name="Объект 3"/>
          <p:cNvPicPr>
            <a:picLocks/>
          </p:cNvPicPr>
          <p:nvPr/>
        </p:nvPicPr>
        <p:blipFill rotWithShape="1">
          <a:blip r:embed="rId2"/>
          <a:srcRect l="44974" t="50953" r="31735" b="21667"/>
          <a:stretch/>
        </p:blipFill>
        <p:spPr bwMode="auto">
          <a:xfrm>
            <a:off x="4275518" y="4797152"/>
            <a:ext cx="4464496" cy="18722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35150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2567778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рівнем якості ремонту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слід розуміти ступінь наближення властивостей відремонтованої (відновленої) машини до відповідних властивостям нової машини, прийнятих за еталон.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3143272"/>
          </a:xfrm>
        </p:spPr>
        <p:txBody>
          <a:bodyPr>
            <a:normAutofit lnSpcReduction="10000"/>
          </a:bodyPr>
          <a:lstStyle/>
          <a:p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Машинам відремонтованим і тим, що пройшли технічне обслуговування, і їхнім складовим частинам притаманна якісна визначеність, регламентована нормативно-технічною документацією та технологічною документацією з діагностування, обслуговування і ремонту машин.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635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92882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Для оцінки якості машин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використовують переважно показники таких груп: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492896"/>
            <a:ext cx="8280920" cy="3145904"/>
          </a:xfrm>
        </p:spPr>
        <p:txBody>
          <a:bodyPr>
            <a:normAutofit fontScale="92500" lnSpcReduction="20000"/>
          </a:bodyPr>
          <a:lstStyle/>
          <a:p>
            <a:pPr marL="1077913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технічні,  </a:t>
            </a:r>
          </a:p>
          <a:p>
            <a:pPr marL="1077913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технологічні, </a:t>
            </a:r>
          </a:p>
          <a:p>
            <a:pPr marL="1077913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ергономічні, </a:t>
            </a:r>
          </a:p>
          <a:p>
            <a:pPr marL="1077913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естетичні, </a:t>
            </a:r>
          </a:p>
          <a:p>
            <a:pPr marL="1077913" algn="l">
              <a:buFontTx/>
              <a:buChar char="-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економічні </a:t>
            </a:r>
          </a:p>
          <a:p>
            <a:pPr marL="1077913" algn="l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- і показники надійності.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588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120019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Технічні показники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деталей включають: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8286808" cy="4500594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розміри, геометричну форму, шорсткість, фізико-механічні властивості, матеріал, масу, дисбаланс, биття й ін.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спряжень основними показниками є величина зазору і натягу, взаємне положення деталей, зусилля затягування, геометричність, вібрація, нагрівання.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Якість обслуговування, ремонту машини оцінюється за величиною робочих характеристик, ККД, шуму, вібрації, нагрівання і т. ін.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239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7772400" cy="928694"/>
          </a:xfrm>
        </p:spPr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Технологічні показники: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381238"/>
            <a:ext cx="7715304" cy="5072098"/>
          </a:xfrm>
        </p:spPr>
        <p:txBody>
          <a:bodyPr>
            <a:normAutofit lnSpcReduction="1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спосіб відновлення або зміцнення, технологічність обробки (оброблюваність), засобу захисту від корозії, досконалість конструкції ремонтно-обслуговуючого устаткування й оснащення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т.ін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Ці показники повинні націлювати працівників ремонтно-обслуговуючих підприємств на використання прогресивних технологічних процесів, матеріалів, передової техніки і досконалих форм організації праці.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43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1071570"/>
          </a:xfrm>
        </p:spPr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Ергономічні показники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285860"/>
            <a:ext cx="7715304" cy="500066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вимоги до машин, які регламентуються антропо­метричними, фізіологічними, психологічними і психофізіологічними властивостями людини з метою оптимізації його діяльності в системі "людина-машина-середовище".( сила звуку і вібрації в кабіні, зусилля на важелях керування, концентрація шкідливих домішок в атмосфері кабіни, умови праці й ін.)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363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2500330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3200" b="1" dirty="0" smtClean="0">
                <a:latin typeface="Times New Roman"/>
                <a:ea typeface="Times New Roman"/>
              </a:rPr>
              <a:t>        </a:t>
            </a:r>
            <a:br>
              <a:rPr lang="uk-UA" sz="3200" b="1" dirty="0" smtClean="0">
                <a:latin typeface="Times New Roman"/>
                <a:ea typeface="Times New Roman"/>
              </a:rPr>
            </a:br>
            <a:r>
              <a:rPr lang="uk-UA" sz="3200" b="1" dirty="0">
                <a:latin typeface="Times New Roman"/>
                <a:ea typeface="Times New Roman"/>
              </a:rPr>
              <a:t> </a:t>
            </a:r>
            <a:r>
              <a:rPr lang="uk-UA" sz="3200" b="1" dirty="0" smtClean="0">
                <a:latin typeface="Times New Roman"/>
                <a:ea typeface="Times New Roman"/>
              </a:rPr>
              <a:t>         Естетичні показники</a:t>
            </a:r>
            <a:r>
              <a:rPr lang="uk-UA" sz="3200" dirty="0" smtClean="0">
                <a:latin typeface="Times New Roman"/>
                <a:ea typeface="Times New Roman"/>
              </a:rPr>
              <a:t> відображають такі властивості машин, як форма, якість фарбування машини і її складальних одиниць, наявність декоративних оздоблень, заводських табличок, пломб, заглушок і ін.</a:t>
            </a:r>
            <a:r>
              <a:rPr lang="ru-RU" sz="3200" dirty="0" smtClean="0">
                <a:latin typeface="Times New Roman"/>
                <a:ea typeface="Times New Roman"/>
              </a:rPr>
              <a:t/>
            </a:r>
            <a:br>
              <a:rPr lang="ru-RU" sz="3200" dirty="0" smtClean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786058"/>
            <a:ext cx="7929618" cy="3429024"/>
          </a:xfrm>
        </p:spPr>
        <p:txBody>
          <a:bodyPr>
            <a:normAutofit/>
          </a:bodyPr>
          <a:lstStyle/>
          <a:p>
            <a:endParaRPr lang="uk-UA" sz="2800" b="1" dirty="0" smtClean="0"/>
          </a:p>
          <a:p>
            <a:pPr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       Економічні показники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(витрата запасних частин і матеріалів, трудомісткість і собівартість обслуговування і ремонту) покликані забезпечити необхідні показники якості при нормованій витраті матеріальних і трудових ресурсів.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02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55567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85794"/>
            <a:ext cx="6915176" cy="4853006"/>
          </a:xfrm>
        </p:spPr>
        <p:txBody>
          <a:bodyPr/>
          <a:lstStyle/>
          <a:p>
            <a:endParaRPr lang="uk-UA" b="1" dirty="0" smtClean="0"/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Надійність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властивість машини (складальної одиниці) протягом установленого часу в певних умовах виконувати заплановані функції при збереженні в заданих межах експлуатаційних показників.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62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7"/>
            <a:ext cx="7772400" cy="1127618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Розрізняють п'ять видів технічного стану машини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8001056" cy="236315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Справний </a:t>
            </a:r>
            <a:r>
              <a:rPr lang="uk-UA" sz="33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стан (справність) – стан машини, при якому він відповідає усім вимогам нормативно-технічної і (чи) конструкторської (проектної) документації (НТКД).</a:t>
            </a:r>
          </a:p>
          <a:p>
            <a:pPr>
              <a:spcBef>
                <a:spcPct val="0"/>
              </a:spcBef>
            </a:pPr>
            <a:endParaRPr lang="uk-UA" sz="33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uk-UA" sz="33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Несправний стан (несправність) – стан машини, при якому він не відповідає хоча б одному з вимог НТКД.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007" t="31357" r="74679" b="46978"/>
          <a:stretch/>
        </p:blipFill>
        <p:spPr bwMode="auto">
          <a:xfrm>
            <a:off x="2555776" y="4221088"/>
            <a:ext cx="4176464" cy="2232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076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Для якісної роботи машин в агропромисловому </a:t>
            </a:r>
            <a:br>
              <a:rPr lang="uk-UA" dirty="0" smtClean="0"/>
            </a:br>
            <a:r>
              <a:rPr lang="uk-UA" dirty="0" smtClean="0"/>
              <a:t>комплексі (АПК)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marL="0" indent="0" algn="just">
              <a:buNone/>
            </a:pPr>
            <a:r>
              <a:rPr lang="uk-UA" dirty="0" smtClean="0"/>
              <a:t>застосовується планово-запобіжна система технічного обслуговування і ремонту, тобто комплекс взаємопов'язаних заходів, документації і виконавців, необхідних для підтримання і відновлення якості машин, що входять у систему.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012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Сутність планово-запобіжної системи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Полягає в тому, що машину після певного наробітку (в умовних га, </a:t>
            </a:r>
            <a:r>
              <a:rPr lang="uk-UA" dirty="0" err="1" smtClean="0"/>
              <a:t>мотогодинах</a:t>
            </a:r>
            <a:r>
              <a:rPr lang="uk-UA" dirty="0" smtClean="0"/>
              <a:t>, кілометрах пробігу) зупиняють для перевірки стану і виконання певних операцій технічного обслуговування, а при потребі - технічного діагностування і ремонту. </a:t>
            </a:r>
          </a:p>
          <a:p>
            <a:r>
              <a:rPr lang="uk-UA" dirty="0" smtClean="0"/>
              <a:t>Проведення операцій технічного обслуговування суворо обов'язкове як за періодичністю, так і за обсягом передбачених робіт; ремонт планується відповідно до обсягу намічених робіт, а здійснюється залежно від технічного стану машин, обладнання.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454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uk-UA" dirty="0" smtClean="0"/>
              <a:t>Система називається плановою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тому що всі види технічного обслуговування й огляду повинні виконуватись не після того, як машина вийде з ладу, а відповідно до завчасно розробленого графіка після певного наробітку.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014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Запобіжною </a:t>
            </a:r>
            <a:br>
              <a:rPr lang="uk-UA" dirty="0" smtClean="0"/>
            </a:br>
            <a:r>
              <a:rPr lang="uk-UA" dirty="0" smtClean="0"/>
              <a:t>система називається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dirty="0" smtClean="0"/>
              <a:t>тому, що вона запобігає інтенсивному зношуванню та багатьом випадковим несправностям, відмовам, аваріям </a:t>
            </a:r>
          </a:p>
          <a:p>
            <a:pPr marL="0" indent="0" algn="ctr">
              <a:buNone/>
            </a:pPr>
            <a:r>
              <a:rPr lang="uk-UA" dirty="0" smtClean="0"/>
              <a:t>шляхом виконання регламентованих профілактичних робіт.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314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Технічне обслуговування</a:t>
            </a:r>
            <a:br>
              <a:rPr lang="uk-UA" dirty="0" smtClean="0"/>
            </a:br>
            <a:r>
              <a:rPr lang="uk-UA" dirty="0" smtClean="0"/>
              <a:t> і ремонт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є комплексна система, яка містить основні концепції, положення, нормативи інженерного забезпечення придатності до експлуатації сільськогосподарської техніки, підвищення рівня ефективності її використання.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590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Комплексна </a:t>
            </a:r>
            <a:br>
              <a:rPr lang="uk-UA" b="1" dirty="0" smtClean="0"/>
            </a:br>
            <a:r>
              <a:rPr lang="uk-UA" b="1" dirty="0" smtClean="0"/>
              <a:t>Планово-запобіжна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вирішує основні задачі і підвищує продуктивність праці, збільшує виробництво продукції на основі забезпечення надійної технічної готовності машин при мінімальних затратах праці і коштів; </a:t>
            </a:r>
          </a:p>
          <a:p>
            <a:r>
              <a:rPr lang="uk-UA" dirty="0" smtClean="0"/>
              <a:t>покращує організацію і підвищує якість робіт з технічного обслуговування і ремонту машин і обладнання, забезпечує їм надійне зберігання, збільшує термін їх використання; </a:t>
            </a:r>
          </a:p>
          <a:p>
            <a:r>
              <a:rPr lang="uk-UA" dirty="0" smtClean="0"/>
              <a:t>оптимізує структуру і склад ремонтно-обслуговуючої бази, її планомірний і збалансований розвиток в умовах агропромислового комплексу; прискорює науково-технічний прогрес у використанні сільськогосподарської техніки.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277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/>
          <a:lstStyle/>
          <a:p>
            <a:r>
              <a:rPr lang="uk-UA" dirty="0" smtClean="0"/>
              <a:t>Система базується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на використанні найбільш ефективних способів управління технічним станом машин, які ґрунтуються на застосуванні засобів діагностування. </a:t>
            </a:r>
          </a:p>
          <a:p>
            <a:r>
              <a:rPr lang="uk-UA" dirty="0" smtClean="0"/>
              <a:t>При цьому контроль за технічним станом машин проводиться регламентовано у відповідності з установленою періодичністю. </a:t>
            </a:r>
          </a:p>
          <a:p>
            <a:r>
              <a:rPr lang="uk-UA" dirty="0" smtClean="0"/>
              <a:t>Кількість, зміст і обсяг операцій технічного обслуговування і ремонту конкретних машин визначається за результатами оцінки їх технічного стану.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265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Система передбачає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застосування новітніх методів і засобів проведення технічного обслуговування і ремонту, що суттєво впливає на підвищення продуктивності праці і якості ремонтно-обслуговуючих робіт.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8518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30829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До системи технічного обслуговування і ремонту машин, що використовуються в сільському господарстві, входять: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875"/>
            <a:ext cx="8229600" cy="2554288"/>
          </a:xfrm>
        </p:spPr>
        <p:txBody>
          <a:bodyPr/>
          <a:lstStyle/>
          <a:p>
            <a:pPr lvl="0"/>
            <a:r>
              <a:rPr lang="uk-UA" sz="4000" dirty="0" smtClean="0"/>
              <a:t>технічне обслуговування (ТО);</a:t>
            </a:r>
            <a:endParaRPr lang="ru-RU" sz="4000" dirty="0" smtClean="0"/>
          </a:p>
          <a:p>
            <a:pPr lvl="0"/>
            <a:r>
              <a:rPr lang="uk-UA" sz="4000" dirty="0" smtClean="0"/>
              <a:t>поточний ремонт (ПР);</a:t>
            </a:r>
            <a:endParaRPr lang="ru-RU" sz="4000" dirty="0" smtClean="0"/>
          </a:p>
          <a:p>
            <a:pPr lvl="0"/>
            <a:r>
              <a:rPr lang="uk-UA" sz="4000" dirty="0" smtClean="0"/>
              <a:t>капітальний ремонт (</a:t>
            </a:r>
            <a:r>
              <a:rPr lang="uk-UA" sz="4000" dirty="0" err="1" smtClean="0"/>
              <a:t>КР</a:t>
            </a:r>
            <a:r>
              <a:rPr lang="uk-UA" sz="4000" dirty="0" smtClean="0"/>
              <a:t>).</a:t>
            </a:r>
            <a:endParaRPr lang="ru-RU" sz="4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7452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uk-UA" dirty="0" smtClean="0"/>
              <a:t>Види і порядок чергування ремонтно-обслуговуючих робіт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r>
              <a:rPr lang="uk-UA" sz="4000" dirty="0" smtClean="0"/>
              <a:t>встановлює розробник конструкції машини у відповідності з діючими стандартами, умовами роботи.</a:t>
            </a:r>
            <a:endParaRPr lang="ru-RU" sz="4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581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7772400" cy="35719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356"/>
            <a:ext cx="8286808" cy="5786478"/>
          </a:xfrm>
        </p:spPr>
        <p:txBody>
          <a:bodyPr>
            <a:normAutofit fontScale="70000" lnSpcReduction="2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Працездатний стан (працездатність)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стан машини, при якому значення всіх параметрів, що характеризують здатність виконувати задані функції, відповідають вимогам НТКД.</a:t>
            </a:r>
          </a:p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Непрацездатний стан (непрацездатність)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стан машини, при якому значення хоча б одного параметра, що характеризує здатність виконувати задані функції, не відповідає вимогам НТКД. Непрацездатна машина завжди несправна, а працездатна може бути і несправною.</a:t>
            </a:r>
          </a:p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Граничний стан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це стан машини, при якому подальша експлуатація неприпустима чи недоцільна, настає при перевищенні припустимих меж експлуатаційних параметрів. При досягненні граничного стану потрібно проводити ремонт. Наприклад, неприпустимість і недоцільність експлуатації двигуна, що досяг граничного стану, обумовлена зменшенням потужності, зростанням токсичності, шумів, витрат палива, мастила і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72400" cy="1470025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Події зміни технічних станів – ушкодження, відмова, дефекти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572560" cy="2506600"/>
          </a:xfrm>
        </p:spPr>
        <p:txBody>
          <a:bodyPr/>
          <a:lstStyle/>
          <a:p>
            <a:endParaRPr lang="uk-UA" sz="2400" b="1" dirty="0" smtClean="0"/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Ушкодження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 – подія, що полягає в порушенні справного стану машини при збереженні працездатного стану.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 – подія, що полягає в порушенні працездатного стану машини</a:t>
            </a:r>
            <a:r>
              <a:rPr lang="uk-UA" sz="24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7195" t="16428" r="14200" b="59048"/>
          <a:stretch/>
        </p:blipFill>
        <p:spPr bwMode="auto">
          <a:xfrm>
            <a:off x="2555776" y="4365104"/>
            <a:ext cx="3672408" cy="216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uk-UA" i="1" u="sng" dirty="0" smtClean="0">
                <a:latin typeface="Times New Roman" pitchFamily="18" charset="0"/>
                <a:cs typeface="Times New Roman" pitchFamily="18" charset="0"/>
              </a:rPr>
              <a:t>Поняття відмови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143932" cy="4786346"/>
          </a:xfrm>
        </p:spPr>
        <p:txBody>
          <a:bodyPr>
            <a:normAutofit fontScale="85000" lnSpcReduction="10000"/>
          </a:bodyPr>
          <a:lstStyle/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Конструктивна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виникла через зв'язані з недосконалістю чи порушенням установлених правил і (чи) норм проектування чи конструювання машини.</a:t>
            </a: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Виробнича (технологічна)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виникла через зв'язані з недосконалістю чи порушенням установленого процесу виготовлення чи ремонту машини.</a:t>
            </a: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Експлуатаційна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виникла у зв'язку з порушенням установлених правил чи умов експлуатації машин (наприклад, при перевантаженні машини вийшов з ладу елемент підвіски).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772400" cy="21429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71480"/>
            <a:ext cx="8286808" cy="5665832"/>
          </a:xfrm>
        </p:spPr>
        <p:txBody>
          <a:bodyPr>
            <a:normAutofit fontScale="77500" lnSpcReduction="20000"/>
          </a:bodyPr>
          <a:lstStyle/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Незалежна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відмова, обумовлена відмовою інших вузлів машини (наприклад, при пробої піддона картера витікає моторна олива – відбуваються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задири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подряпини на поверхнях тертя деталей двигуна, заклинювання деталей).</a:t>
            </a: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Раптова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характеризується стрибкоподібною зміною значень одного чи декількох параметрів машини (наприклад, обрив шатуна поршня).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Поступова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виникає в результаті поступової зміни значень одного чи декількох параметрів машини (наприклад, відмова генератора внаслідок зносу щіток ротора).</a:t>
            </a: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Збій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відмова, що самоусувається, чи однократна відмова, що усувається незначним утручанням (попадання води на гальмівні колодки - гальмівна ефективність до висихання води порушена).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28572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572560" cy="5880716"/>
          </a:xfrm>
        </p:spPr>
        <p:txBody>
          <a:bodyPr>
            <a:normAutofit fontScale="92500" lnSpcReduction="10000"/>
          </a:bodyPr>
          <a:lstStyle/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Перемежовані відмови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багаторазово виникаючі відмови, що самоусуваються, того самого характеру (наприклад, провал-виникнення контакту лампи світлового приладу).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Явна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відмова, що виявляється візуально чи штатними методами і засобами контролю і діагностування.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Прихована 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яку не можливо виявити візуально або штатними методами і засобами контролю і діагностування, але можна виявити спеціальними методами.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uk-UA" u="sng" dirty="0" err="1">
                <a:latin typeface="Times New Roman" pitchFamily="18" charset="0"/>
                <a:cs typeface="Times New Roman" pitchFamily="18" charset="0"/>
              </a:rPr>
              <a:t>Деградаційна</a:t>
            </a:r>
            <a:r>
              <a:rPr lang="uk-UA" u="sng" dirty="0">
                <a:latin typeface="Times New Roman" pitchFamily="18" charset="0"/>
                <a:cs typeface="Times New Roman" pitchFamily="18" charset="0"/>
              </a:rPr>
              <a:t> відмова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– відмова, обумовлена природними процесами старіння, зношування, корозії й утомі при дотриманні усіх установлених правил і (чи) норм проектування, виготовлення й експлуатації.</a:t>
            </a:r>
          </a:p>
          <a:p>
            <a:endParaRPr lang="uk-UA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Ресурсна </a:t>
            </a:r>
            <a:r>
              <a:rPr lang="uk-UA" u="sng" dirty="0"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– відмова, у результаті якої машина чи її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конструктивні елементи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досягають граничного стану.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156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000264"/>
          </a:xfrm>
        </p:spPr>
        <p:txBody>
          <a:bodyPr>
            <a:noAutofit/>
          </a:bodyPr>
          <a:lstStyle/>
          <a:p>
            <a:r>
              <a:rPr lang="uk-UA" sz="2800" u="sng" dirty="0" err="1" smtClean="0">
                <a:latin typeface="Times New Roman" pitchFamily="18" charset="0"/>
                <a:cs typeface="Times New Roman" pitchFamily="18" charset="0"/>
              </a:rPr>
              <a:t>Дефектація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– це комплекс контрольно-вимірювальних операцій для визначення технічного стану деталей за технічними вимогами на ремонт.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3023" t="36191" r="13388" b="16183"/>
          <a:stretch/>
        </p:blipFill>
        <p:spPr bwMode="auto">
          <a:xfrm>
            <a:off x="827584" y="2633980"/>
            <a:ext cx="7848872" cy="34593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58743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988</Words>
  <Application>Microsoft Office PowerPoint</Application>
  <PresentationFormat>Экран (4:3)</PresentationFormat>
  <Paragraphs>109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Лекція  2 Стан машини та її відмови </vt:lpstr>
      <vt:lpstr>Розрізняють п'ять видів технічного стану машини </vt:lpstr>
      <vt:lpstr>.</vt:lpstr>
      <vt:lpstr>Події зміни технічних станів – ушкодження, відмова, дефекти.</vt:lpstr>
      <vt:lpstr>Поняття відмови </vt:lpstr>
      <vt:lpstr>.</vt:lpstr>
      <vt:lpstr>.</vt:lpstr>
      <vt:lpstr>.</vt:lpstr>
      <vt:lpstr>Дефектація – це комплекс контрольно-вимірювальних операцій для визначення технічного стану деталей за технічними вимогами на ремонт. </vt:lpstr>
      <vt:lpstr>За результатами дефектації деталі сортируються на групи: </vt:lpstr>
      <vt:lpstr>Умови експлуатації машин с.-г. призначення характеризуються сукупністю зовнішніх і внутрішніх факторів, що діють на показники надійності й ефективності її роботи. </vt:lpstr>
      <vt:lpstr>.</vt:lpstr>
      <vt:lpstr>Під рівнем якості ремонту слід розуміти ступінь наближення властивостей відремонтованої (відновленої) машини до відповідних властивостям нової машини, прийнятих за еталон. </vt:lpstr>
      <vt:lpstr>Для оцінки якості машин використовують переважно показники таких груп:</vt:lpstr>
      <vt:lpstr>Технічні показники деталей включають:</vt:lpstr>
      <vt:lpstr>Технологічні показники:</vt:lpstr>
      <vt:lpstr>Ергономічні показники</vt:lpstr>
      <vt:lpstr>                   Естетичні показники відображають такі властивості машин, як форма, якість фарбування машини і її складальних одиниць, наявність декоративних оздоблень, заводських табличок, пломб, заглушок і ін. </vt:lpstr>
      <vt:lpstr>.</vt:lpstr>
      <vt:lpstr>Для якісної роботи машин в агропромисловому  комплексі (АПК)</vt:lpstr>
      <vt:lpstr>Сутність планово-запобіжної системи</vt:lpstr>
      <vt:lpstr>Система називається плановою</vt:lpstr>
      <vt:lpstr>Запобіжною  система називається</vt:lpstr>
      <vt:lpstr>Технічне обслуговування  і ремонт</vt:lpstr>
      <vt:lpstr>Комплексна  Планово-запобіжна система</vt:lpstr>
      <vt:lpstr>Система базується</vt:lpstr>
      <vt:lpstr>Система передбачає</vt:lpstr>
      <vt:lpstr>До системи технічного обслуговування і ремонту машин, що використовуються в сільському господарстві, входять: </vt:lpstr>
      <vt:lpstr>Види і порядок чергування ремонтно-обслуговуючих робіт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Сучасна техніка для заготівлі кормів</dc:title>
  <dc:creator>Melnichyk</dc:creator>
  <cp:lastModifiedBy>adm</cp:lastModifiedBy>
  <cp:revision>96</cp:revision>
  <dcterms:created xsi:type="dcterms:W3CDTF">2012-11-28T18:57:14Z</dcterms:created>
  <dcterms:modified xsi:type="dcterms:W3CDTF">2021-09-16T20:41:33Z</dcterms:modified>
</cp:coreProperties>
</file>