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01" r:id="rId3"/>
    <p:sldId id="302" r:id="rId4"/>
    <p:sldId id="303" r:id="rId5"/>
    <p:sldId id="304" r:id="rId6"/>
    <p:sldId id="305" r:id="rId7"/>
    <p:sldId id="306" r:id="rId8"/>
    <p:sldId id="307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34" autoAdjust="0"/>
    <p:restoredTop sz="94628" autoAdjust="0"/>
  </p:normalViewPr>
  <p:slideViewPr>
    <p:cSldViewPr>
      <p:cViewPr>
        <p:scale>
          <a:sx n="50" d="100"/>
          <a:sy n="50" d="100"/>
        </p:scale>
        <p:origin x="-162" y="-3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E60E88-1275-4669-A468-FFEE0F997B3A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7BD4A1-111D-4C48-9350-5FFF9A859C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679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8BF46-8286-43BB-BA94-26AC3CB4201C}" type="datetimeFigureOut">
              <a:rPr lang="ru-RU" smtClean="0"/>
              <a:pPr/>
              <a:t>16.09.2021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38626-5A52-4B7D-B67A-CD4EE88ACD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928671"/>
            <a:ext cx="7772400" cy="2284305"/>
          </a:xfrm>
        </p:spPr>
        <p:txBody>
          <a:bodyPr>
            <a:no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Лекція  3</a:t>
            </a:r>
            <a:r>
              <a:rPr lang="uk-UA" sz="3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/>
              <a:t>Показники якості обслуговування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4"/>
          <a:srcRect l="13921" t="26191" r="53415" b="40948"/>
          <a:stretch/>
        </p:blipFill>
        <p:spPr bwMode="auto">
          <a:xfrm>
            <a:off x="1763688" y="3356992"/>
            <a:ext cx="5904655" cy="32403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618"/>
    </mc:Choice>
    <mc:Fallback xmlns="">
      <p:transition spd="slow" advTm="216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Сутність планово-запобіжної системи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uk-UA" dirty="0" smtClean="0"/>
              <a:t>Полягає в тому, що машину після певного наробітку (в умовних га, </a:t>
            </a:r>
            <a:r>
              <a:rPr lang="uk-UA" dirty="0" err="1" smtClean="0"/>
              <a:t>мотогодинах</a:t>
            </a:r>
            <a:r>
              <a:rPr lang="uk-UA" dirty="0" smtClean="0"/>
              <a:t>, кілометрах пробігу) зупиняють для перевірки стану і виконання певних операцій технічного обслуговування, а при потребі - технічного діагностування і ремонту. </a:t>
            </a:r>
          </a:p>
          <a:p>
            <a:r>
              <a:rPr lang="uk-UA" dirty="0" smtClean="0"/>
              <a:t>Проведення операцій технічного обслуговування суворо обов'язкове як за періодичністю, так і за обсягом передбачених робіт; ремонт планується відповідно до обсягу намічених робіт, а здійснюється залежно від технічного стану машин, обладнання.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45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837"/>
    </mc:Choice>
    <mc:Fallback xmlns="">
      <p:transition spd="slow" advTm="328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uk-UA" dirty="0" smtClean="0"/>
              <a:t>Система називається плановою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тому що всі види технічного обслуговування й огляду повинні виконуватись не після того, як машина вийде з ладу, а відповідно до завчасно розробленого графіка після певного наробітку.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01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54"/>
    </mc:Choice>
    <mc:Fallback xmlns="">
      <p:transition spd="slow" advTm="207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Запобіжною </a:t>
            </a:r>
            <a:br>
              <a:rPr lang="uk-UA" dirty="0" smtClean="0"/>
            </a:br>
            <a:r>
              <a:rPr lang="uk-UA" dirty="0" smtClean="0"/>
              <a:t>система називається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uk-UA" dirty="0" smtClean="0"/>
          </a:p>
          <a:p>
            <a:pPr marL="0" indent="0" algn="ctr">
              <a:buNone/>
            </a:pPr>
            <a:r>
              <a:rPr lang="uk-UA" dirty="0" smtClean="0"/>
              <a:t>тому, що вона запобігає інтенсивному зношуванню та багатьом випадковим несправностям, відмовам, аваріям </a:t>
            </a:r>
          </a:p>
          <a:p>
            <a:pPr marL="0" indent="0" algn="ctr">
              <a:buNone/>
            </a:pPr>
            <a:r>
              <a:rPr lang="uk-UA" dirty="0" smtClean="0"/>
              <a:t>шляхом виконання регламентованих профілактичних робіт.</a:t>
            </a:r>
            <a:endParaRPr lang="ru-RU" dirty="0"/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314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954"/>
    </mc:Choice>
    <mc:Fallback xmlns="">
      <p:transition spd="slow" advTm="189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Технічне обслуговування</a:t>
            </a:r>
            <a:br>
              <a:rPr lang="uk-UA" dirty="0" smtClean="0"/>
            </a:br>
            <a:r>
              <a:rPr lang="uk-UA" dirty="0" smtClean="0"/>
              <a:t> і ремонт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є комплексна система, яка містить основні концепції, положення, нормативи інженерного забезпечення придатності до експлуатації сільськогосподарської техніки, підвищення рівня ефективності її використання.</a:t>
            </a:r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9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30"/>
    </mc:Choice>
    <mc:Fallback xmlns="">
      <p:transition spd="slow" advTm="254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Комплексна </a:t>
            </a:r>
            <a:br>
              <a:rPr lang="uk-UA" b="1" dirty="0" smtClean="0"/>
            </a:br>
            <a:r>
              <a:rPr lang="uk-UA" b="1" dirty="0" smtClean="0"/>
              <a:t>Планово-запобіжна система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uk-UA" dirty="0" smtClean="0"/>
              <a:t>вирішує основні задачі і підвищує продуктивність праці, збільшує виробництво продукції на основі забезпечення надійної технічної готовності машин при мінімальних затратах праці і коштів; </a:t>
            </a:r>
          </a:p>
          <a:p>
            <a:r>
              <a:rPr lang="uk-UA" dirty="0" smtClean="0"/>
              <a:t>покращує організацію і підвищує якість робіт з технічного обслуговування і ремонту машин і обладнання, забезпечує їм надійне зберігання, збільшує термін їх використання; </a:t>
            </a:r>
          </a:p>
          <a:p>
            <a:r>
              <a:rPr lang="uk-UA" dirty="0" smtClean="0"/>
              <a:t>оптимізує структуру і склад ремонтно-обслуговуючої бази, її планомірний і збалансований розвиток в умовах агропромислового комплексу; </a:t>
            </a:r>
          </a:p>
          <a:p>
            <a:r>
              <a:rPr lang="uk-UA" dirty="0" smtClean="0"/>
              <a:t>прискорює науково-технічний прогрес у використанні сільськогосподарської техніки.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27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7737"/>
    </mc:Choice>
    <mc:Fallback xmlns="">
      <p:transition spd="slow" advTm="577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229600" cy="1143000"/>
          </a:xfrm>
        </p:spPr>
        <p:txBody>
          <a:bodyPr/>
          <a:lstStyle/>
          <a:p>
            <a:r>
              <a:rPr lang="uk-UA" dirty="0" smtClean="0"/>
              <a:t>Система базується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uk-UA" dirty="0" smtClean="0"/>
              <a:t>на використанні найбільш ефективних способів управління технічним станом машин, які ґрунтуються на застосуванні засобів діагностування. </a:t>
            </a:r>
          </a:p>
          <a:p>
            <a:r>
              <a:rPr lang="uk-UA" dirty="0" smtClean="0"/>
              <a:t>При цьому контроль за технічним станом машин проводиться регламентовано у відповідності з установленою періодичністю. </a:t>
            </a:r>
          </a:p>
          <a:p>
            <a:r>
              <a:rPr lang="uk-UA" dirty="0" smtClean="0"/>
              <a:t>Кількість, зміст і обсяг операцій технічного обслуговування і ремонту конкретних машин визначається за результатами оцінки їх технічного стану.</a:t>
            </a:r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6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332"/>
    </mc:Choice>
    <mc:Fallback xmlns="">
      <p:transition spd="slow" advTm="463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Система передбачає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застосування новітніх методів і засобів проведення технічного обслуговування і ремонту, що суттєво впливає на підвищення продуктивності праці і якості ремонтно-обслуговуючих робіт.</a:t>
            </a:r>
            <a:endParaRPr lang="ru-RU" sz="3600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1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34"/>
    </mc:Choice>
    <mc:Fallback xmlns="">
      <p:transition spd="slow" advTm="19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3082925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До системи технічного обслуговування і ремонту машин, що використовуються в сільському господарстві, входять: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3571875"/>
            <a:ext cx="8229600" cy="2554288"/>
          </a:xfrm>
        </p:spPr>
        <p:txBody>
          <a:bodyPr/>
          <a:lstStyle/>
          <a:p>
            <a:pPr lvl="0"/>
            <a:r>
              <a:rPr lang="uk-UA" sz="4000" dirty="0" smtClean="0"/>
              <a:t>технічне обслуговування (ТО);</a:t>
            </a:r>
            <a:endParaRPr lang="ru-RU" sz="4000" dirty="0" smtClean="0"/>
          </a:p>
          <a:p>
            <a:pPr lvl="0"/>
            <a:r>
              <a:rPr lang="uk-UA" sz="4000" dirty="0" smtClean="0"/>
              <a:t>поточний ремонт (ПР);</a:t>
            </a:r>
            <a:endParaRPr lang="ru-RU" sz="4000" dirty="0" smtClean="0"/>
          </a:p>
          <a:p>
            <a:pPr lvl="0"/>
            <a:r>
              <a:rPr lang="uk-UA" sz="4000" dirty="0" smtClean="0"/>
              <a:t>капітальний ремонт (</a:t>
            </a:r>
            <a:r>
              <a:rPr lang="uk-UA" sz="4000" dirty="0" err="1" smtClean="0"/>
              <a:t>КР</a:t>
            </a:r>
            <a:r>
              <a:rPr lang="uk-UA" sz="4000" dirty="0" smtClean="0"/>
              <a:t>).</a:t>
            </a:r>
            <a:endParaRPr lang="ru-RU" sz="4000" dirty="0" smtClean="0"/>
          </a:p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74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02"/>
    </mc:Choice>
    <mc:Fallback xmlns="">
      <p:transition spd="slow" advTm="169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/>
          </a:bodyPr>
          <a:lstStyle/>
          <a:p>
            <a:r>
              <a:rPr lang="uk-UA" dirty="0" smtClean="0"/>
              <a:t>Види і порядок чергування ремонтно-обслуговуючих робіт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482981"/>
          </a:xfrm>
        </p:spPr>
        <p:txBody>
          <a:bodyPr/>
          <a:lstStyle/>
          <a:p>
            <a:r>
              <a:rPr lang="uk-UA" sz="4000" dirty="0" smtClean="0"/>
              <a:t>встановлює розробник конструкції машини у відповідності з діючими стандартами, умовами роботи.</a:t>
            </a:r>
            <a:endParaRPr lang="ru-RU" sz="4000" dirty="0" smtClean="0"/>
          </a:p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58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421"/>
    </mc:Choice>
    <mc:Fallback xmlns="">
      <p:transition spd="slow" advTm="174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57166"/>
            <a:ext cx="7772400" cy="2567778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рівнем якості ремонту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100" dirty="0" smtClean="0">
                <a:latin typeface="Times New Roman" pitchFamily="18" charset="0"/>
                <a:cs typeface="Times New Roman" pitchFamily="18" charset="0"/>
              </a:rPr>
              <a:t>слід розуміти ступінь наближення властивостей відремонтованої (відновленої) машини до відповідних властивостям нової машини, прийнятих за еталон.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01056" cy="3143272"/>
          </a:xfrm>
        </p:spPr>
        <p:txBody>
          <a:bodyPr>
            <a:normAutofit lnSpcReduction="10000"/>
          </a:bodyPr>
          <a:lstStyle/>
          <a:p>
            <a:r>
              <a:rPr lang="uk-UA" sz="3000" dirty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Машинам відремонтованим і тим, що пройшли технічне обслуговування, і їхнім складовим частинам притаманна якісна визначеність, регламентована нормативно-технічною документацією та технологічною документацією з діагностування, обслуговування і ремонту машин.</a:t>
            </a:r>
            <a:endParaRPr lang="ru-RU" sz="3000" dirty="0">
              <a:solidFill>
                <a:schemeClr val="tx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63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500"/>
    </mc:Choice>
    <mc:Fallback xmlns="">
      <p:transition spd="slow" advTm="16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772400" cy="192882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Для оцінки якості машин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використовують переважно показники таких груп: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492896"/>
            <a:ext cx="8280920" cy="3145904"/>
          </a:xfrm>
        </p:spPr>
        <p:txBody>
          <a:bodyPr>
            <a:normAutofit fontScale="92500" lnSpcReduction="20000"/>
          </a:bodyPr>
          <a:lstStyle/>
          <a:p>
            <a:pPr marL="1077913" algn="l">
              <a:buFontTx/>
              <a:buChar char="-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технічні,  </a:t>
            </a:r>
          </a:p>
          <a:p>
            <a:pPr marL="1077913" algn="l">
              <a:buFontTx/>
              <a:buChar char="-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технологічні, </a:t>
            </a:r>
          </a:p>
          <a:p>
            <a:pPr marL="1077913" algn="l">
              <a:buFontTx/>
              <a:buChar char="-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ергономічні, </a:t>
            </a:r>
          </a:p>
          <a:p>
            <a:pPr marL="1077913" algn="l">
              <a:buFontTx/>
              <a:buChar char="-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естетичні, </a:t>
            </a:r>
          </a:p>
          <a:p>
            <a:pPr marL="1077913" algn="l">
              <a:buFontTx/>
              <a:buChar char="-"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економічні </a:t>
            </a:r>
          </a:p>
          <a:p>
            <a:pPr marL="1077913" algn="l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- і показники надійності.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58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171"/>
    </mc:Choice>
    <mc:Fallback xmlns="">
      <p:transition spd="slow" advTm="291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5"/>
            <a:ext cx="7772400" cy="120019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Технічні показники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деталей включають: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857364"/>
            <a:ext cx="8286808" cy="4500594"/>
          </a:xfrm>
        </p:spPr>
        <p:txBody>
          <a:bodyPr>
            <a:normAutofit fontScale="925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розміри, геометричну форму, шорсткість, фізико-механічні властивості, матеріал, масу, дисбаланс, биття й ін.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Для спряжень основними показниками є величина зазору і натягу, взаємне положення деталей, зусилля затягування, геометричність, вібрація, нагрівання.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Якість обслуговування, ремонту машини оцінюється за величиною робочих характеристик, ККД, шуму, вібрації, нагрівання і т. ін.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3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022"/>
    </mc:Choice>
    <mc:Fallback xmlns="">
      <p:transition spd="slow" advTm="260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9"/>
            <a:ext cx="7772400" cy="928694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Технологічні показники: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1381238"/>
            <a:ext cx="7715304" cy="5072098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спосіб відновлення або зміцнення, технологічність обробки (оброблюваність), засобу захисту від корозії, досконалість конструкції ремонтно-обслуговуючого устаткування й оснащення і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т.ін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Ці показники повинні націлювати працівників ремонтно-обслуговуючих підприємств на використання прогресивних технологічних процесів, матеріалів, передової техніки і досконалих форм організації праці.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54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57"/>
    </mc:Choice>
    <mc:Fallback xmlns="">
      <p:transition spd="slow" advTm="249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72400" cy="1071570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Ергономічні показники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1285860"/>
            <a:ext cx="7715304" cy="5000660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вимоги до машин, які регламентуються антропо­метричними, фізіологічними, психологічними і психофізіологічними властивостями людини з метою оптимізації його діяльності в системі "людина-машина-середовище".( сила звуку і вібрації в кабіні, зусилля на важелях керування, концентрація шкідливих домішок в атмосфері кабіни, умови праці й ін.)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36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67"/>
    </mc:Choice>
    <mc:Fallback xmlns="">
      <p:transition spd="slow" advTm="357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2500330"/>
          </a:xfrm>
        </p:spPr>
        <p:txBody>
          <a:bodyPr>
            <a:normAutofit fontScale="90000"/>
          </a:bodyPr>
          <a:lstStyle/>
          <a:p>
            <a:pPr algn="just"/>
            <a:r>
              <a:rPr lang="uk-UA" sz="3200" b="1" dirty="0" smtClean="0">
                <a:latin typeface="Times New Roman"/>
                <a:ea typeface="Times New Roman"/>
              </a:rPr>
              <a:t>        </a:t>
            </a:r>
            <a:br>
              <a:rPr lang="uk-UA" sz="3200" b="1" dirty="0" smtClean="0">
                <a:latin typeface="Times New Roman"/>
                <a:ea typeface="Times New Roman"/>
              </a:rPr>
            </a:br>
            <a:r>
              <a:rPr lang="uk-UA" sz="3200" b="1" dirty="0">
                <a:latin typeface="Times New Roman"/>
                <a:ea typeface="Times New Roman"/>
              </a:rPr>
              <a:t> </a:t>
            </a:r>
            <a:r>
              <a:rPr lang="uk-UA" sz="3200" b="1" dirty="0" smtClean="0">
                <a:latin typeface="Times New Roman"/>
                <a:ea typeface="Times New Roman"/>
              </a:rPr>
              <a:t>         Естетичні показники</a:t>
            </a:r>
            <a:r>
              <a:rPr lang="uk-UA" sz="3200" dirty="0" smtClean="0">
                <a:latin typeface="Times New Roman"/>
                <a:ea typeface="Times New Roman"/>
              </a:rPr>
              <a:t> відображають такі властивості машин, як форма, якість фарбування машини і її складальних одиниць, наявність декоративних оздоблень, заводських табличок, пломб, заглушок і ін.</a:t>
            </a:r>
            <a:r>
              <a:rPr lang="ru-RU" sz="3200" dirty="0" smtClean="0">
                <a:latin typeface="Times New Roman"/>
                <a:ea typeface="Times New Roman"/>
              </a:rPr>
              <a:t/>
            </a:r>
            <a:br>
              <a:rPr lang="ru-RU" sz="3200" dirty="0" smtClean="0">
                <a:latin typeface="Times New Roman"/>
                <a:ea typeface="Times New Roman"/>
              </a:rPr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786058"/>
            <a:ext cx="7929618" cy="3429024"/>
          </a:xfrm>
        </p:spPr>
        <p:txBody>
          <a:bodyPr>
            <a:normAutofit/>
          </a:bodyPr>
          <a:lstStyle/>
          <a:p>
            <a:endParaRPr lang="uk-UA" sz="2800" b="1" dirty="0" smtClean="0"/>
          </a:p>
          <a:p>
            <a:pPr algn="just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        Економічні показники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(витрата запасних частин і матеріалів, трудомісткість і собівартість обслуговування і ремонту) покликані забезпечити необхідні показники якості при нормованій витраті матеріальних і трудових ресурсів.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50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475"/>
    </mc:Choice>
    <mc:Fallback xmlns="">
      <p:transition spd="slow" advTm="39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7772400" cy="155567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85794"/>
            <a:ext cx="6915176" cy="4853006"/>
          </a:xfrm>
        </p:spPr>
        <p:txBody>
          <a:bodyPr/>
          <a:lstStyle/>
          <a:p>
            <a:endParaRPr lang="uk-UA" b="1" dirty="0" smtClean="0"/>
          </a:p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Надійність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властивість машини (складальної одиниці) протягом установленого часу в певних умовах виконувати заплановані функції при збереженні в заданих межах експлуатаційних показників.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Звук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2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19"/>
    </mc:Choice>
    <mc:Fallback xmlns="">
      <p:transition spd="slow" advTm="145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6076"/>
            <a:ext cx="8229600" cy="193991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Для якісної роботи машин в агропромисловому </a:t>
            </a:r>
            <a:br>
              <a:rPr lang="uk-UA" dirty="0" smtClean="0"/>
            </a:br>
            <a:r>
              <a:rPr lang="uk-UA" dirty="0" smtClean="0"/>
              <a:t>комплексі (АПК)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pPr marL="0" indent="0" algn="just">
              <a:buNone/>
            </a:pPr>
            <a:r>
              <a:rPr lang="uk-UA" dirty="0" smtClean="0"/>
              <a:t>застосовується планово-запобіжна система технічного обслуговування і ремонту, тобто комплекс взаємопов'язаних заходів, документації і виконавців, необхідних для підтримання і відновлення якості машин, що входять у систему.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01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334"/>
    </mc:Choice>
    <mc:Fallback xmlns="">
      <p:transition spd="slow" advTm="253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713</Words>
  <Application>Microsoft Office PowerPoint</Application>
  <PresentationFormat>Экран (4:3)</PresentationFormat>
  <Paragraphs>56</Paragraphs>
  <Slides>18</Slides>
  <Notes>0</Notes>
  <HiddenSlides>0</HiddenSlides>
  <MMClips>18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Лекція  3 Показники якості обслуговування </vt:lpstr>
      <vt:lpstr>Під рівнем якості ремонту слід розуміти ступінь наближення властивостей відремонтованої (відновленої) машини до відповідних властивостям нової машини, прийнятих за еталон. </vt:lpstr>
      <vt:lpstr>Для оцінки якості машин використовують переважно показники таких груп:</vt:lpstr>
      <vt:lpstr>Технічні показники деталей включають:</vt:lpstr>
      <vt:lpstr>Технологічні показники:</vt:lpstr>
      <vt:lpstr>Ергономічні показники</vt:lpstr>
      <vt:lpstr>                   Естетичні показники відображають такі властивості машин, як форма, якість фарбування машини і її складальних одиниць, наявність декоративних оздоблень, заводських табличок, пломб, заглушок і ін. </vt:lpstr>
      <vt:lpstr>.</vt:lpstr>
      <vt:lpstr>Для якісної роботи машин в агропромисловому  комплексі (АПК)</vt:lpstr>
      <vt:lpstr>Сутність планово-запобіжної системи</vt:lpstr>
      <vt:lpstr>Система називається плановою</vt:lpstr>
      <vt:lpstr>Запобіжною  система називається</vt:lpstr>
      <vt:lpstr>Технічне обслуговування  і ремонт</vt:lpstr>
      <vt:lpstr>Комплексна  Планово-запобіжна система</vt:lpstr>
      <vt:lpstr>Система базується</vt:lpstr>
      <vt:lpstr>Система передбачає</vt:lpstr>
      <vt:lpstr>До системи технічного обслуговування і ремонту машин, що використовуються в сільському господарстві, входять: </vt:lpstr>
      <vt:lpstr>Види і порядок чергування ремонтно-обслуговуючих робіт 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Сучасна техніка для заготівлі кормів</dc:title>
  <dc:creator>Melnichyk</dc:creator>
  <cp:lastModifiedBy>adm</cp:lastModifiedBy>
  <cp:revision>101</cp:revision>
  <dcterms:created xsi:type="dcterms:W3CDTF">2012-11-28T18:57:14Z</dcterms:created>
  <dcterms:modified xsi:type="dcterms:W3CDTF">2021-09-16T20:41:01Z</dcterms:modified>
</cp:coreProperties>
</file>