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91" r:id="rId3"/>
    <p:sldId id="293" r:id="rId4"/>
    <p:sldId id="294" r:id="rId5"/>
    <p:sldId id="295" r:id="rId6"/>
    <p:sldId id="296" r:id="rId7"/>
    <p:sldId id="306" r:id="rId8"/>
    <p:sldId id="290" r:id="rId9"/>
    <p:sldId id="297" r:id="rId10"/>
    <p:sldId id="29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50" d="100"/>
          <a:sy n="50" d="100"/>
        </p:scale>
        <p:origin x="-90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60E88-1275-4669-A468-FFEE0F997B3A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BD4A1-111D-4C48-9350-5FFF9A859C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31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8BF46-8286-43BB-BA94-26AC3CB4201C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38626-5A52-4B7D-B67A-CD4EE88A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1783" y="332657"/>
            <a:ext cx="7772400" cy="2592287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Лекція 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b="1" dirty="0" smtClean="0"/>
              <a:t>Розрахунок кількості </a:t>
            </a:r>
            <a:br>
              <a:rPr lang="uk-UA" sz="3600" b="1" dirty="0" smtClean="0"/>
            </a:br>
            <a:r>
              <a:rPr lang="uk-UA" sz="3600" b="1" dirty="0" smtClean="0"/>
              <a:t>технічних обслуговувань і ремонтів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13921" t="26191" r="53415" b="40948"/>
          <a:stretch/>
        </p:blipFill>
        <p:spPr bwMode="auto">
          <a:xfrm>
            <a:off x="1475656" y="3068960"/>
            <a:ext cx="5904655" cy="32403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.</a:t>
            </a:r>
            <a:endParaRPr lang="ru-RU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162175" y="714375"/>
          <a:ext cx="5715000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9" name="Формула" r:id="rId3" imgW="2044440" imgH="393480" progId="Equation.3">
                  <p:embed/>
                </p:oleObj>
              </mc:Choice>
              <mc:Fallback>
                <p:oleObj name="Формула" r:id="rId3" imgW="20444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2175" y="714375"/>
                        <a:ext cx="5715000" cy="1100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963738" y="2000250"/>
          <a:ext cx="5859462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0" name="Формула" r:id="rId5" imgW="2133360" imgH="393480" progId="Equation.3">
                  <p:embed/>
                </p:oleObj>
              </mc:Choice>
              <mc:Fallback>
                <p:oleObj name="Формула" r:id="rId5" imgW="21333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3738" y="2000250"/>
                        <a:ext cx="5859462" cy="1071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2224088" y="3357563"/>
          <a:ext cx="5995987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1" name="Формула" r:id="rId7" imgW="2489040" imgH="393480" progId="Equation.3">
                  <p:embed/>
                </p:oleObj>
              </mc:Choice>
              <mc:Fallback>
                <p:oleObj name="Формула" r:id="rId7" imgW="24890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4088" y="3357563"/>
                        <a:ext cx="5995987" cy="947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2500298" y="4643446"/>
          <a:ext cx="3448066" cy="738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2" name="Формула" r:id="rId9" imgW="1066680" imgH="228600" progId="Equation.3">
                  <p:embed/>
                </p:oleObj>
              </mc:Choice>
              <mc:Fallback>
                <p:oleObj name="Формула" r:id="rId9" imgW="106668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4643446"/>
                        <a:ext cx="3448066" cy="7388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smtClean="0">
                <a:latin typeface="Times New Roman"/>
                <a:ea typeface="Times New Roman"/>
              </a:rPr>
              <a:t>Розрахунок кількості ТО і ремонтів</a:t>
            </a:r>
            <a:r>
              <a:rPr lang="uk-UA" smtClean="0">
                <a:latin typeface="Times New Roman"/>
                <a:ea typeface="Times New Roman"/>
              </a:rPr>
              <a:t> 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Розрахунки кількості ТО і Р для тракторів проводиться  в </a:t>
            </a:r>
            <a:r>
              <a:rPr lang="uk-UA" dirty="0" err="1" smtClean="0"/>
              <a:t>мото</a:t>
            </a:r>
            <a:r>
              <a:rPr lang="uk-UA" dirty="0" smtClean="0"/>
              <a:t>. год.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Щоб перевести ум. </a:t>
            </a:r>
            <a:r>
              <a:rPr lang="uk-UA" dirty="0" err="1" smtClean="0"/>
              <a:t>ет</a:t>
            </a:r>
            <a:r>
              <a:rPr lang="uk-UA" dirty="0" smtClean="0"/>
              <a:t>. га. в </a:t>
            </a:r>
            <a:r>
              <a:rPr lang="uk-UA" dirty="0" err="1" smtClean="0"/>
              <a:t>мото</a:t>
            </a:r>
            <a:r>
              <a:rPr lang="uk-UA" dirty="0" smtClean="0"/>
              <a:t>. год. потрібно застосувати перевідні коефіцієнти. Обчислення планового наробітку для тракторів проводимо за таблицею 2: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dirty="0" smtClean="0"/>
              <a:t>Таблиця 2 Коефіцієнт переведення </a:t>
            </a:r>
            <a:r>
              <a:rPr lang="uk-UA" sz="2800" b="1" dirty="0" err="1" smtClean="0"/>
              <a:t>мотогод</a:t>
            </a:r>
            <a:r>
              <a:rPr lang="uk-UA" sz="2800" b="1" dirty="0" smtClean="0"/>
              <a:t>. в </a:t>
            </a:r>
            <a:r>
              <a:rPr lang="uk-UA" sz="2800" b="1" dirty="0" err="1" smtClean="0"/>
              <a:t>ум.ет.га</a:t>
            </a:r>
            <a:r>
              <a:rPr lang="uk-UA" sz="2800" b="1" dirty="0" smtClean="0"/>
              <a:t>, літри витраченого палива та навпаки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6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Марка трактора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Коефіцієнт переведення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мотогодини в ум. ет. га.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ум. ет. га. в мото год.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мотогодини в літри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літри в мото год.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uk-UA" sz="2800" b="0" i="0">
                          <a:latin typeface="Times New Roman"/>
                        </a:rPr>
                        <a:t>Т-150 К</a:t>
                      </a:r>
                      <a:endParaRPr lang="ru-RU" sz="2800" b="1" i="1"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2.0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0.5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23.3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0.043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Т-150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2.0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0.5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23.3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0.043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ДТ-75М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1.28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0.78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16.7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0.06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Т-70С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1.05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0.95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10.8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0.092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МТЗ-80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0.87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1.15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10.0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0.1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Т-30А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0.38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2.63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4.0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0.25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Т-16М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0.27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3.7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3.2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0.316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Капітальний ремонт розраховується за формулою: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                                                   </a:t>
            </a:r>
          </a:p>
          <a:p>
            <a:pPr>
              <a:buNone/>
            </a:pPr>
            <a:r>
              <a:rPr lang="uk-UA" dirty="0" smtClean="0"/>
              <a:t>                                                                     (2.1)</a:t>
            </a:r>
            <a:endParaRPr lang="ru-RU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де 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200" i="1" dirty="0" err="1" smtClean="0"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– кількість капітальних ремонтів;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N – кількість машин, шт.;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1900" i="1" dirty="0" err="1" smtClean="0"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– плановий наробіток,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мото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год.;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1900" i="1" dirty="0" err="1" smtClean="0"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- наробіток до капітального ремонту (періодичність проведення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500298" y="1785926"/>
          <a:ext cx="2285984" cy="1212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Формула" r:id="rId3" imgW="838080" imgH="444240" progId="Equation.3">
                  <p:embed/>
                </p:oleObj>
              </mc:Choice>
              <mc:Fallback>
                <p:oleObj name="Формула" r:id="rId3" imgW="83808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1785926"/>
                        <a:ext cx="2285984" cy="1212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Кількість поточних ремонтів визначається за формулою: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dirty="0" smtClean="0"/>
              <a:t>                                            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(2.2)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де 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Впр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– періодичність поточного ремонту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Кількість ТО – 3 розраховується так:        (2.3)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де 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Вто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-3  – періодичність проведення ТО – 3.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08113" y="1730375"/>
          <a:ext cx="3170237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Формула" r:id="rId3" imgW="1193760" imgH="444240" progId="Equation.3">
                  <p:embed/>
                </p:oleObj>
              </mc:Choice>
              <mc:Fallback>
                <p:oleObj name="Формула" r:id="rId3" imgW="119376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8113" y="1730375"/>
                        <a:ext cx="3170237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035050" y="4286250"/>
          <a:ext cx="5072063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Формула" r:id="rId5" imgW="1803240" imgH="431640" progId="Equation.3">
                  <p:embed/>
                </p:oleObj>
              </mc:Choice>
              <mc:Fallback>
                <p:oleObj name="Формула" r:id="rId5" imgW="180324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5050" y="4286250"/>
                        <a:ext cx="5072063" cy="1214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Кількість ТО – 2: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dirty="0" smtClean="0"/>
              <a:t>                                            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                                                   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(2.4)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Вто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-2  – періодичність проведення ТО – 2.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Кількість ТО – 1: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(2.5)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Вто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-1  – періодичність проведення ТО – 1.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Кількість СТО: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(2.6)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928661" y="1357298"/>
          <a:ext cx="5072099" cy="1093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Формула" r:id="rId3" imgW="2349360" imgH="431640" progId="Equation.3">
                  <p:embed/>
                </p:oleObj>
              </mc:Choice>
              <mc:Fallback>
                <p:oleObj name="Формула" r:id="rId3" imgW="234936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1" y="1357298"/>
                        <a:ext cx="5072099" cy="1093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25234"/>
              </p:ext>
            </p:extLst>
          </p:nvPr>
        </p:nvGraphicFramePr>
        <p:xfrm>
          <a:off x="827584" y="3429000"/>
          <a:ext cx="5588973" cy="787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Формула" r:id="rId5" imgW="2819160" imgH="431640" progId="Equation.3">
                  <p:embed/>
                </p:oleObj>
              </mc:Choice>
              <mc:Fallback>
                <p:oleObj name="Формула" r:id="rId5" imgW="281916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429000"/>
                        <a:ext cx="5588973" cy="7874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357290" y="5286388"/>
          <a:ext cx="1955808" cy="550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Формула" r:id="rId7" imgW="812520" imgH="228600" progId="Equation.3">
                  <p:embed/>
                </p:oleObj>
              </mc:Choice>
              <mc:Fallback>
                <p:oleObj name="Формула" r:id="rId7" imgW="81252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5286388"/>
                        <a:ext cx="1955808" cy="5500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Розглянемо на прикладі трактора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Т-150К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Розрахунок кількості ТО і ремонтів починаємо з капітального ремонту.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в машинно-тракторному парку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у господарстві нараховується 5 тракторів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марки Т-150К, у яких виконано 1500 </a:t>
            </a:r>
          </a:p>
          <a:p>
            <a:pPr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мотогодин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наробітку, тоді….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Таблиця 1 – Склад і планова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наробка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машинно-тракторного парку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071631"/>
              </p:ext>
            </p:extLst>
          </p:nvPr>
        </p:nvGraphicFramePr>
        <p:xfrm>
          <a:off x="457200" y="1600200"/>
          <a:ext cx="8229600" cy="4180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114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Назва і марка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машини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Кількість машин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Планова річна </a:t>
                      </a:r>
                      <a:r>
                        <a:rPr lang="uk-UA" sz="2800" dirty="0" err="1">
                          <a:latin typeface="Times New Roman"/>
                          <a:ea typeface="Times New Roman"/>
                        </a:rPr>
                        <a:t>наробка</a:t>
                      </a: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, </a:t>
                      </a:r>
                      <a:endParaRPr lang="uk-UA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latin typeface="Times New Roman"/>
                          <a:ea typeface="Times New Roman"/>
                        </a:rPr>
                        <a:t>ум</a:t>
                      </a: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uk-UA" sz="2800" dirty="0" err="1">
                          <a:latin typeface="Times New Roman"/>
                          <a:ea typeface="Times New Roman"/>
                        </a:rPr>
                        <a:t>ет</a:t>
                      </a: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. га. </a:t>
                      </a:r>
                      <a:endParaRPr lang="uk-UA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latin typeface="Times New Roman"/>
                          <a:ea typeface="Times New Roman"/>
                        </a:rPr>
                        <a:t>тис</a:t>
                      </a: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. км</a:t>
                      </a:r>
                      <a:r>
                        <a:rPr lang="uk-UA" sz="2800" dirty="0" smtClean="0">
                          <a:latin typeface="Times New Roman"/>
                          <a:ea typeface="Times New Roman"/>
                        </a:rPr>
                        <a:t>., </a:t>
                      </a: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фіз. га.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864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Т – 150К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latin typeface="Times New Roman"/>
                          <a:ea typeface="Times New Roman"/>
                        </a:rPr>
                        <a:t>1500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871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…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…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…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5396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626121"/>
          </a:xfrm>
        </p:spPr>
        <p:txBody>
          <a:bodyPr/>
          <a:lstStyle/>
          <a:p>
            <a:pPr algn="just">
              <a:buNone/>
            </a:pPr>
            <a:endParaRPr lang="uk-UA" b="1" dirty="0" smtClean="0"/>
          </a:p>
          <a:p>
            <a:pPr algn="just">
              <a:buNone/>
            </a:pPr>
            <a:endParaRPr lang="uk-UA" b="1" dirty="0" smtClean="0"/>
          </a:p>
          <a:p>
            <a:pPr algn="just">
              <a:buNone/>
            </a:pPr>
            <a:endParaRPr lang="uk-UA" b="1" dirty="0" smtClean="0"/>
          </a:p>
          <a:p>
            <a:pPr marL="87313" indent="0" algn="just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 розрахунку кількості ремонтно-обслуговуючих робіт необхідно звернути увагу на показник величини розрахункової кількості ТО і РМ: 0&lt;0,86</a:t>
            </a:r>
            <a:r>
              <a:rPr lang="uk-UA" b="1" u="sng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470150" y="500063"/>
          <a:ext cx="4773613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Формула" r:id="rId3" imgW="1473120" imgH="393480" progId="Equation.3">
                  <p:embed/>
                </p:oleObj>
              </mc:Choice>
              <mc:Fallback>
                <p:oleObj name="Формула" r:id="rId3" imgW="14731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0150" y="500063"/>
                        <a:ext cx="4773613" cy="127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513013" y="4714875"/>
          <a:ext cx="4630737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Формула" r:id="rId5" imgW="1701720" imgH="393480" progId="Equation.3">
                  <p:embed/>
                </p:oleObj>
              </mc:Choice>
              <mc:Fallback>
                <p:oleObj name="Формула" r:id="rId5" imgW="170172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3013" y="4714875"/>
                        <a:ext cx="4630737" cy="1071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5124</TotalTime>
  <Words>363</Words>
  <Application>Microsoft Office PowerPoint</Application>
  <PresentationFormat>Экран (4:3)</PresentationFormat>
  <Paragraphs>104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Формула</vt:lpstr>
      <vt:lpstr>Лекція  5 Розрахунок кількості  технічних обслуговувань і ремонтів</vt:lpstr>
      <vt:lpstr>Розрахунок кількості ТО і ремонтів </vt:lpstr>
      <vt:lpstr>Таблиця 2 Коефіцієнт переведення мотогод. в ум.ет.га, літри витраченого палива та навпаки</vt:lpstr>
      <vt:lpstr>Капітальний ремонт розраховується за формулою:</vt:lpstr>
      <vt:lpstr>Кількість поточних ремонтів визначається за формулою:</vt:lpstr>
      <vt:lpstr>Кількість ТО – 2:</vt:lpstr>
      <vt:lpstr>Розглянемо на прикладі трактора  Т-150К </vt:lpstr>
      <vt:lpstr>Таблиця 1 – Склад і планова наробка машинно-тракторного парку</vt:lpstr>
      <vt:lpstr>.</vt:lpstr>
      <vt:lpstr>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Сучасна техніка для заготівлі кормів</dc:title>
  <dc:creator>Melnichyk</dc:creator>
  <cp:lastModifiedBy>adm</cp:lastModifiedBy>
  <cp:revision>120</cp:revision>
  <dcterms:created xsi:type="dcterms:W3CDTF">2012-11-28T18:57:14Z</dcterms:created>
  <dcterms:modified xsi:type="dcterms:W3CDTF">2021-09-20T15:46:19Z</dcterms:modified>
</cp:coreProperties>
</file>