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70" r:id="rId2"/>
    <p:sldId id="256" r:id="rId3"/>
    <p:sldId id="267" r:id="rId4"/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81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7BF74-E1E2-4A52-B673-292F868CE525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91D27-A6B7-43CC-A85A-062B13E58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065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291D27-A6B7-43CC-A85A-062B13E5823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769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325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42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565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16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015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193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278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171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64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64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671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3513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hyperlink" Target="https://uk.wikipedia.org/wiki/%D0%9C%D1%96%D0%BD%D0%B5%D1%80%D0%B0%D0%BB%D1%8C%D0%BD%D1%96_%D0%B4%D0%BE%D0%B1%D1%80%D0%B8%D0%B2%D0%B0" TargetMode="External"/><Relationship Id="rId5" Type="http://schemas.openxmlformats.org/officeDocument/2006/relationships/hyperlink" Target="https://uk.wikipedia.org/wiki/%D0%97%D0%B5%D1%80%D0%BD%D0%BE" TargetMode="External"/><Relationship Id="rId4" Type="http://schemas.openxmlformats.org/officeDocument/2006/relationships/hyperlink" Target="https://uk.wikipedia.org/wiki/%D0%9C%D0%B0%D1%88%D0%B8%D0%BD%D0%B0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uk.wikipedia.org/wiki/%D0%9C%D1%96%D0%BD%D0%B5%D1%80%D0%B0%D0%BB%D1%8C%D0%BD%D1%96_%D0%B4%D0%BE%D0%B1%D1%80%D0%B8%D0%B2%D0%B0" TargetMode="Externa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hyperlink" Target="https://uk.wikipedia.org/wiki/%D0%91%D1%83%D1%80%D1%8F%D0%BA_%D1%86%D1%83%D0%BA%D1%80%D0%BE%D0%B2%D0%B8%D0%B9" TargetMode="External"/><Relationship Id="rId5" Type="http://schemas.openxmlformats.org/officeDocument/2006/relationships/hyperlink" Target="https://uk.wikipedia.org/wiki/%D0%9E%D0%B2%D0%BE%D1%87%D1%96" TargetMode="External"/><Relationship Id="rId4" Type="http://schemas.openxmlformats.org/officeDocument/2006/relationships/hyperlink" Target="https://uk.wikipedia.org/wiki/%D0%9A%D1%83%D0%BA%D1%83%D1%80%D1%83%D0%B4%D0%B7%D0%B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554688" cy="2736304"/>
          </a:xfrm>
        </p:spPr>
        <p:txBody>
          <a:bodyPr>
            <a:normAutofit/>
          </a:bodyPr>
          <a:lstStyle/>
          <a:p>
            <a:pPr indent="450215">
              <a:lnSpc>
                <a:spcPct val="115000"/>
              </a:lnSpc>
            </a:pPr>
            <a:r>
              <a:rPr lang="uk-UA" sz="3600" b="1" dirty="0">
                <a:latin typeface="Times New Roman"/>
                <a:ea typeface="Calibri"/>
                <a:cs typeface="Times New Roman"/>
              </a:rPr>
              <a:t>Лекція 10</a:t>
            </a:r>
            <a:r>
              <a:rPr lang="ru-RU" sz="2800" dirty="0">
                <a:ea typeface="Calibri"/>
                <a:cs typeface="Times New Roman"/>
              </a:rPr>
              <a:t/>
            </a:r>
            <a:br>
              <a:rPr lang="ru-RU" sz="2800" dirty="0">
                <a:ea typeface="Calibri"/>
                <a:cs typeface="Times New Roman"/>
              </a:rPr>
            </a:br>
            <a:r>
              <a:rPr lang="uk-UA" sz="3600" b="1" spc="10" dirty="0">
                <a:latin typeface="Times New Roman"/>
                <a:ea typeface="Times New Roman"/>
                <a:cs typeface="Times New Roman"/>
              </a:rPr>
              <a:t>Посівні </a:t>
            </a:r>
            <a:r>
              <a:rPr lang="uk-UA" sz="3600" b="1" spc="10" dirty="0" smtClean="0">
                <a:latin typeface="Times New Roman"/>
                <a:ea typeface="Times New Roman"/>
                <a:cs typeface="Times New Roman"/>
              </a:rPr>
              <a:t>машини</a:t>
            </a:r>
            <a:r>
              <a:rPr lang="ru-RU" sz="2800" dirty="0" smtClean="0">
                <a:ea typeface="Times New Roman"/>
                <a:cs typeface="Times New Roman"/>
              </a:rPr>
              <a:t/>
            </a:r>
            <a:br>
              <a:rPr lang="ru-RU" sz="2800" dirty="0" smtClean="0">
                <a:ea typeface="Times New Roman"/>
                <a:cs typeface="Times New Roman"/>
              </a:rPr>
            </a:br>
            <a:r>
              <a:rPr lang="ru-RU" sz="2000" dirty="0" smtClean="0">
                <a:ea typeface="Times New Roman"/>
                <a:cs typeface="Times New Roman"/>
              </a:rPr>
              <a:t>1. </a:t>
            </a:r>
            <a:r>
              <a:rPr lang="uk-UA" sz="2000" dirty="0" smtClean="0">
                <a:latin typeface="Times New Roman"/>
                <a:ea typeface="Times New Roman"/>
                <a:cs typeface="Times New Roman"/>
              </a:rPr>
              <a:t>Способи </a:t>
            </a:r>
            <a:r>
              <a:rPr lang="uk-UA" sz="2000" dirty="0">
                <a:latin typeface="Times New Roman"/>
                <a:ea typeface="Times New Roman"/>
                <a:cs typeface="Times New Roman"/>
              </a:rPr>
              <a:t>посіву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 smtClean="0">
                <a:ea typeface="Calibri"/>
                <a:cs typeface="Times New Roman"/>
              </a:rPr>
              <a:t>2. </a:t>
            </a:r>
            <a:r>
              <a:rPr lang="uk-UA" sz="2000" dirty="0" smtClean="0">
                <a:latin typeface="Times New Roman"/>
                <a:ea typeface="Times New Roman"/>
                <a:cs typeface="Times New Roman"/>
              </a:rPr>
              <a:t>Машини </a:t>
            </a:r>
            <a:r>
              <a:rPr lang="uk-UA" sz="2000" dirty="0">
                <a:latin typeface="Times New Roman"/>
                <a:ea typeface="Times New Roman"/>
                <a:cs typeface="Times New Roman"/>
              </a:rPr>
              <a:t>для посіву</a:t>
            </a:r>
            <a:endParaRPr lang="ru-RU" sz="2000" dirty="0">
              <a:ea typeface="Calibri"/>
              <a:cs typeface="Times New Roman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397" y="3789040"/>
            <a:ext cx="21145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83724"/>
            <a:ext cx="179085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3573016"/>
            <a:ext cx="2049773" cy="1227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129246"/>
            <a:ext cx="1944216" cy="127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509" y="5140136"/>
            <a:ext cx="1888982" cy="127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8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76"/>
    </mc:Choice>
    <mc:Fallback xmlns="">
      <p:transition spd="slow" advTm="10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056" y="304800"/>
            <a:ext cx="4067944" cy="60325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Також сівалки відрізняються за способом (схемою) посіву, який вибирається в залежності від виду культури, особливостей її вегетації, а також від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грунтових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і кліматичних умов. Відповідно до цієї класифікації в агрономії розрізняють сівалки: рядові, гніздові або квадратно-гніздові, пунктирні (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однозернового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або точного висіву), розкидні.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64" y="116632"/>
            <a:ext cx="5220072" cy="5915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62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971"/>
    </mc:Choice>
    <mc:Fallback xmlns="">
      <p:transition spd="slow" advTm="26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7924800" cy="5195788"/>
          </a:xfrm>
        </p:spPr>
        <p:txBody>
          <a:bodyPr>
            <a:noAutofit/>
          </a:bodyPr>
          <a:lstStyle/>
          <a:p>
            <a:pPr indent="460375"/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Рядовий 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- спосіб посіву, при якому насіння з кожного </a:t>
            </a:r>
            <a:r>
              <a:rPr lang="uk-UA" sz="2400" i="1" dirty="0" err="1">
                <a:latin typeface="Times New Roman" pitchFamily="18" charset="0"/>
                <a:cs typeface="Times New Roman" pitchFamily="18" charset="0"/>
              </a:rPr>
              <a:t>насіннепровода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висіваються в </a:t>
            </a:r>
            <a:r>
              <a:rPr lang="uk-UA" sz="2400" i="1" dirty="0" err="1">
                <a:latin typeface="Times New Roman" pitchFamily="18" charset="0"/>
                <a:cs typeface="Times New Roman" pitchFamily="18" charset="0"/>
              </a:rPr>
              <a:t>грунт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рівними рядами, на однакову глибину, з точно встановленими міжряддями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82588">
              <a:buNone/>
            </a:pP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На сьогодні це основний спосіб посіву сільськогосподарських рослин. Він підходить як для зернових культур суцільної сівби (звичайний, вузькорядного, перехресний перехресно-діагональний), так і для просапних (широкорядний, стрічковий рядковий). Для 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рядового звичайного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посіву ширина міжрядь становить від 10 см до 25 см. При значних посівних площах встановлюється ширина міжрядь, рівна 13,5 - 15 см, а крок між насінням в ряду становить не більше 1,5 - 2 см. 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572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369"/>
    </mc:Choice>
    <mc:Fallback xmlns="">
      <p:transition spd="slow" advTm="263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7924800" cy="4114800"/>
          </a:xfrm>
        </p:spPr>
        <p:txBody>
          <a:bodyPr>
            <a:normAutofit/>
          </a:bodyPr>
          <a:lstStyle/>
          <a:p>
            <a:pPr algn="just"/>
            <a:r>
              <a:rPr lang="uk-UA" sz="2800" b="1" i="1" dirty="0" err="1">
                <a:latin typeface="Times New Roman" pitchFamily="18" charset="0"/>
                <a:cs typeface="Times New Roman" pitchFamily="18" charset="0"/>
              </a:rPr>
              <a:t>Стрічковий 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або </a:t>
            </a:r>
            <a:r>
              <a:rPr lang="uk-UA" sz="2800" i="1" dirty="0" err="1">
                <a:latin typeface="Times New Roman" pitchFamily="18" charset="0"/>
                <a:cs typeface="Times New Roman" pitchFamily="18" charset="0"/>
              </a:rPr>
              <a:t>рядк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овий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спосіб сівби відрізняється від звичайного рядового тим, що між певною кількістю рядів робиться широке міжряддя (30 - 40 см),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що дає можливість проведення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підгодівки,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розпушування і додаткових обробок при великій засміченості посівів. Застосовується для таких культур як морква, цибуля, просо,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бурячки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і деяких видів лікарських рослин. 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832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77"/>
    </mc:Choice>
    <mc:Fallback xmlns="">
      <p:transition spd="slow" advTm="157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7992888" cy="5555828"/>
          </a:xfrm>
        </p:spPr>
        <p:txBody>
          <a:bodyPr>
            <a:normAutofit/>
          </a:bodyPr>
          <a:lstStyle/>
          <a:p>
            <a:pPr algn="just"/>
            <a:r>
              <a:rPr lang="uk-UA" sz="2400" b="1" i="1" dirty="0">
                <a:latin typeface="Times New Roman" pitchFamily="18" charset="0"/>
                <a:cs typeface="Times New Roman" pitchFamily="18" charset="0"/>
              </a:rPr>
              <a:t>Гніздовий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у т. ч. квадратно-гніздовий, шаховий) спосіб полягає в посіві насіння групами, рівновіддаленими один від одного в рядах. </a:t>
            </a:r>
            <a:endParaRPr lang="uk-UA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Але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якщо в простому гніздовому ці групи зміщуються відносно один одного в кожному новому проході сівалки, то в квадратно-гніздовий вони розташовуються строго в вершинах умовних квадратів заданого розміру. Такий спосіб виконується лише фахівцями високої кваліфікації і застосовується нечасто, хоча дозволяє проводити обробку поля в будь-якому напрямку (вздовж рядів і перпендикулярно їм),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задіюючи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техніку і спеціальні механізми</a:t>
            </a:r>
            <a:r>
              <a:rPr lang="uk-UA" sz="2400" dirty="0"/>
              <a:t>.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0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48"/>
    </mc:Choice>
    <mc:Fallback xmlns="">
      <p:transition spd="slow" advTm="30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80728"/>
            <a:ext cx="7924800" cy="4114800"/>
          </a:xfrm>
        </p:spPr>
        <p:txBody>
          <a:bodyPr>
            <a:normAutofit/>
          </a:bodyPr>
          <a:lstStyle/>
          <a:p>
            <a:pPr algn="just"/>
            <a:r>
              <a:rPr lang="uk-UA" sz="2800" b="1" i="1" dirty="0">
                <a:latin typeface="Times New Roman" pitchFamily="18" charset="0"/>
                <a:cs typeface="Times New Roman" pitchFamily="18" charset="0"/>
              </a:rPr>
              <a:t>Пунктирний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sz="2800" i="1" dirty="0" err="1">
                <a:latin typeface="Times New Roman" pitchFamily="18" charset="0"/>
                <a:cs typeface="Times New Roman" pitchFamily="18" charset="0"/>
              </a:rPr>
              <a:t>однозерновий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 посів проводиться спеціальними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широкорядними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сівалками точного висіву і забезпечує рівномірні,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не загущені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сходи, що не вимагає додаткових робіт по їх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проріджуванню. </a:t>
            </a:r>
          </a:p>
          <a:p>
            <a:pPr marL="0" indent="0" algn="just">
              <a:buNone/>
            </a:pP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Цей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спосіб більш досконалий, ніж рядовий. Застосовується для висіву кукурудзи, буряків та інших культур.</a:t>
            </a: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7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455"/>
    </mc:Choice>
    <mc:Fallback xmlns="">
      <p:transition spd="slow" advTm="184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90872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При виборі потрібної моделі посівного агрегату слід враховувати його надійність в експлуатації, продуктивність, якість і точність виконання посіву, простоту і економічність в обслуговуванні. </a:t>
            </a:r>
          </a:p>
          <a:p>
            <a:pPr marL="0" indent="0">
              <a:buNone/>
            </a:pPr>
            <a:r>
              <a:rPr lang="uk-UA" sz="2800" dirty="0"/>
              <a:t/>
            </a:r>
            <a:br>
              <a:rPr lang="uk-UA" sz="2800" dirty="0"/>
            </a:br>
            <a:endParaRPr lang="uk-UA" sz="2800" dirty="0"/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2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81"/>
    </mc:Choice>
    <mc:Fallback xmlns="">
      <p:transition spd="slow" advTm="119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5256584" cy="4211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4669398"/>
            <a:ext cx="547260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Рис. 1. Сівалка </a:t>
            </a:r>
            <a:r>
              <a:rPr lang="uk-UA" sz="1400" b="1" i="1" dirty="0" err="1" smtClean="0">
                <a:latin typeface="Times New Roman" pitchFamily="18" charset="0"/>
                <a:cs typeface="Times New Roman" pitchFamily="18" charset="0"/>
              </a:rPr>
              <a:t>розсадникова</a:t>
            </a:r>
            <a:r>
              <a:rPr lang="uk-UA" sz="1400" b="1" i="1" dirty="0" smtClean="0">
                <a:latin typeface="Times New Roman" pitchFamily="18" charset="0"/>
                <a:cs typeface="Times New Roman" pitchFamily="18" charset="0"/>
              </a:rPr>
              <a:t> навісна чотирирядна СПН-4: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1 - підвіска; 2 - стійка сошника; 3 - наральник; 4 - корпус,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5 - загортачі; 6 - </a:t>
            </a:r>
            <a:r>
              <a:rPr lang="uk-UA" sz="1400" i="1" dirty="0" err="1" smtClean="0">
                <a:latin typeface="Times New Roman" pitchFamily="18" charset="0"/>
                <a:cs typeface="Times New Roman" pitchFamily="18" charset="0"/>
              </a:rPr>
              <a:t>насінепровід</a:t>
            </a:r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; 7 - штанга, 8 - натяжна пружина;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9 - маркер; 10 - блокуючий механізм; 11 - рама, 12 - колесо,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13 - механізм передачі; 14 - </a:t>
            </a:r>
            <a:r>
              <a:rPr lang="uk-UA" sz="1400" i="1" dirty="0" err="1" smtClean="0">
                <a:latin typeface="Times New Roman" pitchFamily="18" charset="0"/>
                <a:cs typeface="Times New Roman" pitchFamily="18" charset="0"/>
              </a:rPr>
              <a:t>насіневий</a:t>
            </a:r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 ящик; 15 - регулятор висіву;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16-шкала регулятора висіву; 17 - висівні котушки; </a:t>
            </a:r>
            <a:endParaRPr lang="uk-UA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18 - вал з </a:t>
            </a:r>
            <a:r>
              <a:rPr lang="uk-UA" sz="1400" i="1" dirty="0" err="1" smtClean="0">
                <a:latin typeface="Times New Roman" pitchFamily="18" charset="0"/>
                <a:cs typeface="Times New Roman" pitchFamily="18" charset="0"/>
              </a:rPr>
              <a:t>ворушилка</a:t>
            </a:r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; 19 - </a:t>
            </a:r>
            <a:r>
              <a:rPr lang="uk-UA" sz="1400" i="1" dirty="0" err="1" smtClean="0">
                <a:latin typeface="Times New Roman" pitchFamily="18" charset="0"/>
                <a:cs typeface="Times New Roman" pitchFamily="18" charset="0"/>
              </a:rPr>
              <a:t>копіюючий</a:t>
            </a:r>
            <a:r>
              <a:rPr lang="uk-UA" sz="1400" i="1" dirty="0" smtClean="0">
                <a:latin typeface="Times New Roman" pitchFamily="18" charset="0"/>
                <a:cs typeface="Times New Roman" pitchFamily="18" charset="0"/>
              </a:rPr>
              <a:t> каток.</a:t>
            </a:r>
            <a:endParaRPr lang="uk-UA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422081"/>
            <a:ext cx="327585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Сівалка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розсадникова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навісна чотирирядна СПН-4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(рис. 1) призначена для посіву великих і дрібних насінин зерняткових і кісточкових культур в плодових розплідниках, агрегатується з трактором 0,25 класу. Сівалка забезпечує висів за наступними схемами: широкорядний з відстанню між стрічками 460...580мм і 820...940мм, стрічковий дворядний з відстанями між рядками 120...140мм. Ширина захвату сівалки 1,4...1,8м; продуктивність 0,6...1 га /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число засіяних рядків 2...4. Габарити сівалки в робочому положенні: довжина 1300мм, ширина 1900мм, висота 1830мм. Маса сівалки 325кг.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679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7" y="980728"/>
            <a:ext cx="5392639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80112" y="476672"/>
            <a:ext cx="32038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Основні вузли сівалки: рама 11, насіннєвий ящик 14, механізм передачі 13,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насінепроводи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6, загортачами 5, маркери 9, блокувальний механізм 10, опорно-привідні колеса 12 і сошники. </a:t>
            </a:r>
          </a:p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Рама зварна з квадратних труб, має кронштейн для навісного пристрою і піввісь ходових коліс. </a:t>
            </a:r>
          </a:p>
          <a:p>
            <a:pPr algn="just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Насіневий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ящик - металевий, розділений на дві частини: одна з них ємністю 110 дм</a:t>
            </a:r>
            <a:r>
              <a:rPr lang="uk-UA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під велике насіння та інша - 45 дм</a:t>
            </a:r>
            <a:r>
              <a:rPr lang="uk-UA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під дрібне насіння. У нижній частині ящика розміщені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висіваючі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апарати 17, для дрібного насіння - котушкові, для великого - з резиновими пелюстками.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75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6917724"/>
              </p:ext>
            </p:extLst>
          </p:nvPr>
        </p:nvGraphicFramePr>
        <p:xfrm>
          <a:off x="683568" y="764709"/>
          <a:ext cx="8064895" cy="57606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3334"/>
                <a:gridCol w="1294611"/>
                <a:gridCol w="2608195"/>
                <a:gridCol w="1648755"/>
              </a:tblGrid>
              <a:tr h="582866">
                <a:tc>
                  <a:txBody>
                    <a:bodyPr/>
                    <a:lstStyle/>
                    <a:p>
                      <a:pPr marL="5207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Порода</a:t>
                      </a:r>
                      <a:endParaRPr lang="ru-RU" sz="6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413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кг/га</a:t>
                      </a:r>
                      <a:endParaRPr lang="ru-RU" sz="6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191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Порода</a:t>
                      </a:r>
                      <a:endParaRPr lang="ru-RU" sz="6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кг/га</a:t>
                      </a:r>
                      <a:endParaRPr lang="ru-RU" sz="6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Ябл</a:t>
                      </a:r>
                      <a:r>
                        <a:rPr lang="uk-UA" sz="1600">
                          <a:effectLst/>
                        </a:rPr>
                        <a:t>уня</a:t>
                      </a:r>
                      <a:r>
                        <a:rPr lang="ru-RU" sz="1600">
                          <a:effectLst/>
                        </a:rPr>
                        <a:t> с</a:t>
                      </a:r>
                      <a:r>
                        <a:rPr lang="uk-UA" sz="1600">
                          <a:effectLst/>
                        </a:rPr>
                        <a:t>і</a:t>
                      </a:r>
                      <a:r>
                        <a:rPr lang="ru-RU" sz="1600">
                          <a:effectLst/>
                        </a:rPr>
                        <a:t>б</a:t>
                      </a:r>
                      <a:r>
                        <a:rPr lang="uk-UA" sz="1600">
                          <a:effectLst/>
                        </a:rPr>
                        <a:t>і</a:t>
                      </a:r>
                      <a:r>
                        <a:rPr lang="ru-RU" sz="1600">
                          <a:effectLst/>
                        </a:rPr>
                        <a:t>рс</a:t>
                      </a:r>
                      <a:r>
                        <a:rPr lang="uk-UA" sz="1600">
                          <a:effectLst/>
                        </a:rPr>
                        <a:t>ь</a:t>
                      </a:r>
                      <a:r>
                        <a:rPr lang="ru-RU" sz="1600">
                          <a:effectLst/>
                        </a:rPr>
                        <a:t>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.15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Ант</a:t>
                      </a:r>
                      <a:r>
                        <a:rPr lang="uk-UA" sz="1600">
                          <a:effectLst/>
                        </a:rPr>
                        <a:t>и</a:t>
                      </a:r>
                      <a:r>
                        <a:rPr lang="ru-RU" sz="1600">
                          <a:effectLst/>
                        </a:rPr>
                        <a:t>пка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150...200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Ранетка с</a:t>
                      </a:r>
                      <a:r>
                        <a:rPr lang="uk-UA" sz="1600">
                          <a:effectLst/>
                        </a:rPr>
                        <a:t>і</a:t>
                      </a:r>
                      <a:r>
                        <a:rPr lang="ru-RU" sz="1600">
                          <a:effectLst/>
                        </a:rPr>
                        <a:t>б</a:t>
                      </a:r>
                      <a:r>
                        <a:rPr lang="uk-UA" sz="1600">
                          <a:effectLst/>
                        </a:rPr>
                        <a:t>і</a:t>
                      </a:r>
                      <a:r>
                        <a:rPr lang="ru-RU" sz="1600">
                          <a:effectLst/>
                        </a:rPr>
                        <a:t>рс</a:t>
                      </a:r>
                      <a:r>
                        <a:rPr lang="uk-UA" sz="1600">
                          <a:effectLst/>
                        </a:rPr>
                        <a:t>ь</a:t>
                      </a:r>
                      <a:r>
                        <a:rPr lang="ru-RU" sz="1600">
                          <a:effectLst/>
                        </a:rPr>
                        <a:t>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.20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Черешня дика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250...300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Китайка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15.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.25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Слива культурна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500...600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Ябл</a:t>
                      </a:r>
                      <a:r>
                        <a:rPr lang="uk-UA" sz="1600">
                          <a:effectLst/>
                        </a:rPr>
                        <a:t>у</a:t>
                      </a:r>
                      <a:r>
                        <a:rPr lang="ru-RU" sz="1600">
                          <a:effectLst/>
                        </a:rPr>
                        <a:t>ня л</a:t>
                      </a:r>
                      <a:r>
                        <a:rPr lang="uk-UA" sz="1600">
                          <a:effectLst/>
                        </a:rPr>
                        <a:t>і</a:t>
                      </a:r>
                      <a:r>
                        <a:rPr lang="ru-RU" sz="1600">
                          <a:effectLst/>
                        </a:rPr>
                        <a:t>сна дика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30.</a:t>
                      </a:r>
                      <a:r>
                        <a:rPr lang="uk-UA" sz="1600" dirty="0">
                          <a:effectLst/>
                        </a:rPr>
                        <a:t>.</a:t>
                      </a:r>
                      <a:r>
                        <a:rPr lang="ru-RU" sz="1600" dirty="0">
                          <a:effectLst/>
                        </a:rPr>
                        <a:t>.40</a:t>
                      </a:r>
                      <a:endParaRPr lang="ru-RU" sz="7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Ал</a:t>
                      </a:r>
                      <a:r>
                        <a:rPr lang="uk-UA" sz="1600">
                          <a:effectLst/>
                        </a:rPr>
                        <a:t>и</a:t>
                      </a:r>
                      <a:r>
                        <a:rPr lang="ru-RU" sz="1600">
                          <a:effectLst/>
                        </a:rPr>
                        <a:t>ча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400...500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Ябл</a:t>
                      </a:r>
                      <a:r>
                        <a:rPr lang="uk-UA" sz="1600">
                          <a:effectLst/>
                        </a:rPr>
                        <a:t>у</a:t>
                      </a:r>
                      <a:r>
                        <a:rPr lang="ru-RU" sz="1600">
                          <a:effectLst/>
                        </a:rPr>
                        <a:t>ня культурна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.40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Тернослива и терн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300...400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Груша л</a:t>
                      </a:r>
                      <a:r>
                        <a:rPr lang="uk-UA" sz="1600">
                          <a:effectLst/>
                        </a:rPr>
                        <a:t>і</a:t>
                      </a:r>
                      <a:r>
                        <a:rPr lang="ru-RU" sz="1600">
                          <a:effectLst/>
                        </a:rPr>
                        <a:t>сна дика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.40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Вишня песчана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120...150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Груша уссур</a:t>
                      </a:r>
                      <a:r>
                        <a:rPr lang="uk-UA" sz="1600">
                          <a:effectLst/>
                        </a:rPr>
                        <a:t>і</a:t>
                      </a:r>
                      <a:r>
                        <a:rPr lang="ru-RU" sz="1600">
                          <a:effectLst/>
                        </a:rPr>
                        <a:t>й</a:t>
                      </a:r>
                      <a:r>
                        <a:rPr lang="uk-UA" sz="1600">
                          <a:effectLst/>
                        </a:rPr>
                        <a:t>ь</a:t>
                      </a:r>
                      <a:r>
                        <a:rPr lang="ru-RU" sz="1600">
                          <a:effectLst/>
                        </a:rPr>
                        <a:t>ска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.25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Слива </a:t>
                      </a:r>
                      <a:r>
                        <a:rPr lang="ru-RU" sz="1600" dirty="0" err="1">
                          <a:effectLst/>
                        </a:rPr>
                        <a:t>уссур</a:t>
                      </a:r>
                      <a:r>
                        <a:rPr lang="uk-UA" sz="1600" dirty="0">
                          <a:effectLst/>
                        </a:rPr>
                        <a:t>і</a:t>
                      </a:r>
                      <a:r>
                        <a:rPr lang="ru-RU" sz="1600" dirty="0" err="1">
                          <a:effectLst/>
                        </a:rPr>
                        <a:t>йс</a:t>
                      </a:r>
                      <a:r>
                        <a:rPr lang="uk-UA" sz="1600" dirty="0">
                          <a:effectLst/>
                        </a:rPr>
                        <a:t>ь</a:t>
                      </a:r>
                      <a:r>
                        <a:rPr lang="ru-RU" sz="1600" dirty="0">
                          <a:effectLst/>
                        </a:rPr>
                        <a:t>ка</a:t>
                      </a:r>
                      <a:endParaRPr lang="ru-RU" sz="750" dirty="0">
                        <a:effectLst/>
                      </a:endParaRPr>
                    </a:p>
                    <a:p>
                      <a:pPr marL="2032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и </a:t>
                      </a:r>
                      <a:r>
                        <a:rPr lang="ru-RU" sz="1600" dirty="0" err="1">
                          <a:effectLst/>
                        </a:rPr>
                        <a:t>канадс</a:t>
                      </a:r>
                      <a:r>
                        <a:rPr lang="uk-UA" sz="1600" dirty="0">
                          <a:effectLst/>
                        </a:rPr>
                        <a:t>ь</a:t>
                      </a:r>
                      <a:r>
                        <a:rPr lang="ru-RU" sz="1600" dirty="0">
                          <a:effectLst/>
                        </a:rPr>
                        <a:t>ка</a:t>
                      </a:r>
                      <a:endParaRPr lang="ru-RU" sz="7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200...250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72921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Айва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.40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Вишня кисла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250.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.300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Абрикос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600...800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511650">
                <a:tc>
                  <a:txBody>
                    <a:bodyPr/>
                    <a:lstStyle/>
                    <a:p>
                      <a:pPr marL="5207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Вишня степ</a:t>
                      </a:r>
                      <a:r>
                        <a:rPr lang="uk-UA" sz="1600">
                          <a:effectLst/>
                        </a:rPr>
                        <a:t>ова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8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100.</a:t>
                      </a:r>
                      <a:r>
                        <a:rPr lang="uk-UA" sz="1600">
                          <a:effectLst/>
                        </a:rPr>
                        <a:t>.</a:t>
                      </a:r>
                      <a:r>
                        <a:rPr lang="ru-RU" sz="1600">
                          <a:effectLst/>
                        </a:rPr>
                        <a:t>.120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89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Персик</a:t>
                      </a:r>
                      <a:endParaRPr lang="ru-RU" sz="75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 4000</a:t>
                      </a:r>
                      <a:endParaRPr lang="ru-RU" sz="75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75656" y="342735"/>
            <a:ext cx="5903640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365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Норма висіву насіння плодових дерев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94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640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uk-UA" sz="2400" b="1" i="1" dirty="0" smtClean="0">
                <a:latin typeface="Times New Roman" pitchFamily="18" charset="0"/>
                <a:cs typeface="Times New Roman" pitchFamily="18" charset="0"/>
              </a:rPr>
              <a:t>Сівалка  «Литва-25»  призначена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для рядкового висіву дрібного сипучого насіння деревних та чагарникових порід з підвищеною точністю у розсадниках. </a:t>
            </a:r>
            <a:endParaRPr lang="uk-UA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62" y="2708920"/>
            <a:ext cx="5886450" cy="394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412776"/>
            <a:ext cx="8640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Основними частинами є: рама  12,  на якій встановлено всі основні та допоміжні механізми і пристрої сівалки: бункер 4, висівний апарат  5, насіннєпроводи,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борозноутворюючий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коток  8,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вдавлюючий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коток  18,  загортальна гребінка  2,  волокуша  1, планувальний пристрій 11 та привід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висіваючого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апарата. У верхній частині рами 12 розташовано кронштейни навіски сівалки на самохідне шасі.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 rot="10800000" flipV="1">
            <a:off x="5612008" y="2910880"/>
            <a:ext cx="338437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Основна схема роботи сівалки  – 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п’ятистрічкова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двадцяти-п’ятирядкова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при ширині стрічки 12 см і такій самій відстані між ними. Сівалку комплектують пластинками, якими можна закривати окремі секції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висіваючого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апарата.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uk-UA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Маса сівалки – 258 кг. Місткість насіннєвого ящика – 80 дм3. Ширина захвату – 1,5 м. Глибина висіву – до 2 см. Продуктивність – 0,4 га за годину.</a:t>
            </a:r>
            <a:endParaRPr lang="uk-UA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696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7772400" cy="225968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Мета роботи:  вивчити будову сівалок для дрібного та крупного насіння деревних порід.</a:t>
            </a:r>
            <a:br>
              <a:rPr lang="uk-UA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</a:t>
            </a:r>
            <a:r>
              <a:rPr lang="uk-UA" b="1" dirty="0" err="1" smtClean="0"/>
              <a:t>іва́лка</a:t>
            </a:r>
            <a:r>
              <a:rPr lang="uk-UA" b="1" dirty="0" err="1"/>
              <a:t> </a:t>
            </a:r>
            <a:r>
              <a:rPr lang="uk-UA" b="1" dirty="0"/>
              <a:t>— </a:t>
            </a:r>
            <a:r>
              <a:rPr lang="uk-UA" b="1" dirty="0">
                <a:hlinkClick r:id="rId4" tooltip="Машина"/>
              </a:rPr>
              <a:t>машина</a:t>
            </a:r>
            <a:r>
              <a:rPr lang="uk-UA" b="1" dirty="0"/>
              <a:t>, призначена для засівання у ґрунт </a:t>
            </a:r>
            <a:r>
              <a:rPr lang="uk-UA" b="1" dirty="0">
                <a:hlinkClick r:id="rId5" tooltip="Зерно"/>
              </a:rPr>
              <a:t>зерна</a:t>
            </a:r>
            <a:r>
              <a:rPr lang="uk-UA" b="1" dirty="0"/>
              <a:t> або </a:t>
            </a:r>
            <a:r>
              <a:rPr lang="uk-UA" b="1" dirty="0">
                <a:hlinkClick r:id="rId6" tooltip="Мінеральні добрива"/>
              </a:rPr>
              <a:t>мінеральних добрив</a:t>
            </a:r>
            <a:r>
              <a:rPr lang="ru-RU" dirty="0"/>
              <a:t>.</a:t>
            </a:r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6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2"/>
    </mc:Choice>
    <mc:Fallback xmlns="">
      <p:transition spd="slow" advTm="10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404664"/>
            <a:ext cx="6696744" cy="379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4509120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Схема конструкції сівалки «Литва-25»</a:t>
            </a: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1  – волокуша;  2  – загортачі;  3  – вантаж;  4  – бункер;  5  – секція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висіваючого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апарата; 6 – рукоятка;   7 – ведуче колесо;  8 – 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борозноутворювач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;  9 – відвал;  10 – гумова втулка; 11 – планувальний ніж; 12 – рама; 13 – ведуча зірочка; 14 – натяжна зірочка; 15 – ведена зірочка; 16 – болт; 17 – держак; 18 – коток-ущільнювач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88640"/>
            <a:ext cx="24153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Норму висіву регулюють заміною ведучої  13  або веденої зірочки  14. Для  цього в комплекті є зірочки із різною кількістю зубців (10, 15, 19, 22, 26 та 30). Насіннєпроводи сівалки  –  пластмасові, п’ятисекційні, тобто кожен з них має п’ять відділень, розрахованих на проходження насіння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6411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562074"/>
          </a:xfrm>
        </p:spPr>
        <p:txBody>
          <a:bodyPr>
            <a:norm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Сівалка жолудева універсальна  однорядна  СЖУ-1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5338918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980728"/>
            <a:ext cx="34563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1 – навісний пристрій; 2 – запасна ведена зірочка; 3 – бункер для насіння; 4 – гак зачіпний; 5 – висувна площадка для додаткового запасу насіння; 6 – рама; 7 – кулачково-напірний механізм;   8   – опорні колеса;   9   – барабан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висіваючого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апарата;   10   – насіннєпровід; 11 – дозувальна коробка; 12 – змінний похилий лоток; 13 – сошник; 14 – </a:t>
            </a:r>
            <a:r>
              <a:rPr lang="uk-UA" sz="1600" i="1" dirty="0" err="1" smtClean="0">
                <a:latin typeface="Times New Roman" pitchFamily="18" charset="0"/>
                <a:cs typeface="Times New Roman" pitchFamily="18" charset="0"/>
              </a:rPr>
              <a:t>чересловий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ніж; 15 – пружина; 16 – гряділь; 17 – кронштейн; 18 – штанга </a:t>
            </a:r>
          </a:p>
          <a:p>
            <a:endParaRPr lang="uk-UA" sz="1600" i="1" dirty="0">
              <a:latin typeface="Times New Roman" pitchFamily="18" charset="0"/>
              <a:cs typeface="Times New Roman" pitchFamily="18" charset="0"/>
            </a:endParaRPr>
          </a:p>
          <a:p>
            <a:pPr indent="268288" algn="just"/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Використовується для висівання жолудів у завчасно підготовлений ґрунт при захисному лісорозведенні, тобто на площах без пнів, оброблених смугами або суцільно.  </a:t>
            </a:r>
          </a:p>
          <a:p>
            <a:pPr algn="just"/>
            <a:endParaRPr lang="uk-UA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678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20688"/>
            <a:ext cx="8229600" cy="4525963"/>
          </a:xfrm>
        </p:spPr>
        <p:txBody>
          <a:bodyPr>
            <a:normAutofit fontScale="47500" lnSpcReduction="20000"/>
          </a:bodyPr>
          <a:lstStyle/>
          <a:p>
            <a:pPr indent="460375" algn="just">
              <a:lnSpc>
                <a:spcPct val="12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Жолуді та інше насіння подібної форми і розмірів висівають рядковим, лунковим (відстань між центрами лунок 30 і 90  см) та груповим способами (три лунки у ґрунті по ходу сівалки, відстань між центрами груп 3,75; 4,0 і 4,5 м). Одну сівалку можна агрегатувати з тракторами класів 0,6 і 0,9, а три – з тракторами класів 1,4 та 3,0 за допомогою спеціальних напівнавісних зчіпок. При одночасному висіванні і садінні сівалка може бути використана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вагрегаті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з навісними лісосадивними машинами. Насіння висівають у борозенки, утворені сошниками. Спочатку воно загортається вологим ґрунтом зі зрізаних сошником кромок, а потім  – волокушею. Використання двобічних (двокамерних) дозувальних коробок у </a:t>
            </a:r>
            <a:r>
              <a:rPr lang="uk-UA" sz="3600" dirty="0" err="1" smtClean="0">
                <a:latin typeface="Times New Roman" pitchFamily="18" charset="0"/>
                <a:cs typeface="Times New Roman" pitchFamily="18" charset="0"/>
              </a:rPr>
              <a:t>висіваючому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 апараті сівалки дає змогу дотримувати норми висіву під час посіву впоперек схилів. Щоб запобігти сповзанню волокуші на схилах, застосовують розпірний пристрій у вигляді складної штанги, один кінець якої прикріплюється до рами сівалки, а другий – до торця волокуші. Ширина міжрядь при висіванні жолудів становить 1,5-5 м і більше. Кількість жолудів, які висівають на 1 м довжини рядка становить 2-39 шт., при лунковому в одну лунку – 3-13 шт. Глибина ходу сошника – 5-15 см.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43115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536575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Сівалка жолудева начіпна СЖН-1 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призначена для однорядної сівби жолудів на зрубах по дну борозен, підготовлених лісовими </a:t>
            </a:r>
            <a:r>
              <a:rPr lang="uk-UA" sz="2000" i="1" dirty="0" err="1">
                <a:latin typeface="Times New Roman" pitchFamily="18" charset="0"/>
                <a:cs typeface="Times New Roman" pitchFamily="18" charset="0"/>
              </a:rPr>
              <a:t>двополицевими</a:t>
            </a:r>
            <a:r>
              <a:rPr lang="uk-UA" sz="2000" i="1" dirty="0">
                <a:latin typeface="Times New Roman" pitchFamily="18" charset="0"/>
                <a:cs typeface="Times New Roman" pitchFamily="18" charset="0"/>
              </a:rPr>
              <a:t> плугами з попереднім розпушуванням смуг відповідними розпушувачами або фрезами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469048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425828" y="1371082"/>
            <a:ext cx="3456384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Висівний апарат — котушково-лопатевий. Лопаті котушки еластичні, капронові. Норма висіву жолудів регулюється зміненням довжини робочої частини котушки за рахунок висування її з корпусу висівного апарата.</a:t>
            </a:r>
            <a:endParaRPr kumimoji="0" lang="uk-UA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Сошник — коробчастої форми, з тупим кутом входження у ґрунт. Щоки в нижній частині сошника відігнуті в боки й утворюють похилі у вертикальній і горизонтальній площинах клини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910512"/>
            <a:ext cx="84146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 дає можливість при порівняно вузькій внутрішній порожнині сошника (35 мм) утворювати посівну борозну 100 мм завширшки. Закріплений у нижній частині сошника розсіювач рівномірно розподіляє жолуді по всій ширині борозни. Глибина ходу сошника (3-10 см) обмежується </a:t>
            </a:r>
            <a:r>
              <a:rPr lang="uk-UA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полозо-подібними</a:t>
            </a:r>
            <a:r>
              <a:rPr lang="uk-UA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опорами, що встановлені на його щоках. На 1 м довжини висівається від 3 до 15 жолудів. Агрегатується з тракторами класів 1,4 та 2,0.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6921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7992888" cy="518457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Сівалка СЛП-1,3 застосовується для лункового посіву насіння хвойних порід на вирубках по пластах, утвореним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плугами-канавокопателями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Складається з двох секцій, приєднаних до бруса навісним пристроєм. При русі агрегату трактор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болотоходный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тягового класу 60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 гусеницями накочує пласти, на них дискові сошники утворюють доріжки глиб. 1-12 см,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висіваючі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апарати лабіринтового типу висівають насіння через 0,5 або 1 м. Ширина міжрядь регулюється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безступінчасто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від 1,4 до 2 м. Продуктивність 2,5—4,5 км/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маса 518 кг.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83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истратор\Desktop\slp3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732" y="2420888"/>
            <a:ext cx="5795268" cy="4437112"/>
          </a:xfrm>
          <a:prstGeom prst="rect">
            <a:avLst/>
          </a:prstGeom>
          <a:noFill/>
        </p:spPr>
      </p:pic>
      <p:pic>
        <p:nvPicPr>
          <p:cNvPr id="11267" name="Picture 3" descr="C:\Users\Администратор\Desktop\b3a1921c833397ebc5d5f66740fa84a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-171400"/>
            <a:ext cx="5790881" cy="43793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4878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332656"/>
            <a:ext cx="8229600" cy="62373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Контрольні запитання </a:t>
            </a:r>
          </a:p>
          <a:p>
            <a:pPr marL="0" indent="0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1. З яких вузлів та елементів складаються сівалки?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2. В чому відмінності сівалок.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3. Призначення, загальна будова та особливості сівалки СЗ-3,6. 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4. Які бувають сівалки за призначенням, за способом посіву?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5. Охарактеризуйте способи посіву.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6. Призначення, загальна будова та особливості сівалки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розсадникової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навісної чотирирядної СПН-4.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7. Призначення, загальна будова та особливості сівалки «Литва-25».</a:t>
            </a:r>
          </a:p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8. Призначення, загальна будова та особливості сівалки СЖУ-1. 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890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80728"/>
            <a:ext cx="7924800" cy="4248472"/>
          </a:xfrm>
        </p:spPr>
        <p:txBody>
          <a:bodyPr>
            <a:normAutofit fontScale="92500" lnSpcReduction="20000"/>
          </a:bodyPr>
          <a:lstStyle/>
          <a:p>
            <a:pPr indent="457200" algn="just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За своєю конструкцією всі сівалки схожі. Вони оснащені такими основними вузлами і елементами як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552450" algn="just"/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бункер для зберігання посівного матеріалу (насіння),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висівний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апарат,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насінняпроводи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- сошники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закладаючі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пристосування.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Але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разом з тим сівалки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відрізняються:</a:t>
            </a:r>
          </a:p>
          <a:p>
            <a:pPr indent="552450" algn="just">
              <a:buFontTx/>
              <a:buChar char="-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типом сошників (дискові, лемішного типу, катки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бороздоутворюючі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),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>
              <a:buFontTx/>
              <a:buChar char="-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виду </a:t>
            </a:r>
            <a:r>
              <a:rPr lang="uk-UA" sz="2400" dirty="0" err="1">
                <a:latin typeface="Times New Roman" pitchFamily="18" charset="0"/>
                <a:cs typeface="Times New Roman" pitchFamily="18" charset="0"/>
              </a:rPr>
              <a:t>насінняпроводи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 (трубчасті, воронкоподібні, гофровані, спірально-стрічкові, спірально-дротові), </a:t>
            </a: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552450" algn="just">
              <a:buFontTx/>
              <a:buChar char="-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принципу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дії дозуючих апаратів (механічний, пневматичний) і інших особливостей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пристрою.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5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43"/>
    </mc:Choice>
    <mc:Fallback xmlns="">
      <p:transition spd="slow" advTm="212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40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60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20"/>
    </mc:Choice>
    <mc:Fallback xmlns="">
      <p:transition spd="slow" advTm="114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388548" cy="5411812"/>
          </a:xfrm>
        </p:spPr>
        <p:txBody>
          <a:bodyPr>
            <a:normAutofit/>
          </a:bodyPr>
          <a:lstStyle/>
          <a:p>
            <a:pPr indent="723900" algn="l"/>
            <a:r>
              <a:rPr lang="uk-UA" sz="2800" dirty="0"/>
              <a:t>Сівалки розрізняють</a:t>
            </a:r>
            <a:r>
              <a:rPr lang="uk-UA" sz="2800" dirty="0" smtClean="0"/>
              <a:t>:</a:t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- </a:t>
            </a:r>
            <a:r>
              <a:rPr lang="uk-UA" sz="2800" i="1" dirty="0" smtClean="0"/>
              <a:t>за </a:t>
            </a:r>
            <a:r>
              <a:rPr lang="uk-UA" sz="2800" i="1" dirty="0"/>
              <a:t>способом посіву</a:t>
            </a:r>
            <a:r>
              <a:rPr lang="uk-UA" sz="2800" dirty="0"/>
              <a:t> — рядкові, гніздові, пунктирні, розкидні</a:t>
            </a:r>
            <a:r>
              <a:rPr lang="uk-UA" sz="2800" dirty="0" smtClean="0"/>
              <a:t>;</a:t>
            </a:r>
            <a:br>
              <a:rPr lang="uk-UA" sz="2800" dirty="0" smtClean="0"/>
            </a:br>
            <a:r>
              <a:rPr lang="uk-UA" sz="2800" dirty="0" smtClean="0"/>
              <a:t>- </a:t>
            </a:r>
            <a:r>
              <a:rPr lang="uk-UA" sz="2800" i="1" dirty="0" smtClean="0"/>
              <a:t>за </a:t>
            </a:r>
            <a:r>
              <a:rPr lang="uk-UA" sz="2800" i="1" dirty="0"/>
              <a:t>видом тяги</a:t>
            </a:r>
            <a:r>
              <a:rPr lang="uk-UA" sz="2800" dirty="0"/>
              <a:t> </a:t>
            </a:r>
            <a:r>
              <a:rPr lang="uk-UA" sz="2800" dirty="0" smtClean="0"/>
              <a:t>;</a:t>
            </a:r>
            <a:br>
              <a:rPr lang="uk-UA" sz="2800" dirty="0" smtClean="0"/>
            </a:br>
            <a:r>
              <a:rPr lang="uk-UA" sz="2800" dirty="0" smtClean="0"/>
              <a:t>- </a:t>
            </a:r>
            <a:r>
              <a:rPr lang="uk-UA" sz="2800" i="1" dirty="0" smtClean="0"/>
              <a:t>за </a:t>
            </a:r>
            <a:r>
              <a:rPr lang="uk-UA" sz="2800" i="1" dirty="0"/>
              <a:t>призначенням</a:t>
            </a:r>
            <a:r>
              <a:rPr lang="uk-UA" sz="2800" dirty="0"/>
              <a:t> — </a:t>
            </a:r>
            <a:r>
              <a:rPr lang="uk-UA" sz="2800" dirty="0" smtClean="0"/>
              <a:t>1. універсальні </a:t>
            </a:r>
            <a:r>
              <a:rPr lang="uk-UA" sz="2800" dirty="0"/>
              <a:t>(для посіву насіння різних культур), </a:t>
            </a:r>
            <a:r>
              <a:rPr lang="uk-UA" sz="2800" dirty="0" smtClean="0"/>
              <a:t> 2. спеціалізовані (</a:t>
            </a:r>
            <a:r>
              <a:rPr lang="uk-UA" sz="2800" dirty="0" smtClean="0">
                <a:hlinkClick r:id="rId4" tooltip="Кукурудза"/>
              </a:rPr>
              <a:t>кукурудзяні</a:t>
            </a:r>
            <a:r>
              <a:rPr lang="uk-UA" sz="2800" dirty="0"/>
              <a:t>, </a:t>
            </a:r>
            <a:r>
              <a:rPr lang="uk-UA" sz="2800" dirty="0">
                <a:hlinkClick r:id="rId5" tooltip="Овочі"/>
              </a:rPr>
              <a:t>овочеві</a:t>
            </a:r>
            <a:r>
              <a:rPr lang="uk-UA" sz="2800" dirty="0"/>
              <a:t>, </a:t>
            </a:r>
            <a:r>
              <a:rPr lang="uk-UA" sz="2800" dirty="0">
                <a:hlinkClick r:id="rId6" tooltip="Буряк цукровий"/>
              </a:rPr>
              <a:t>бурякові</a:t>
            </a:r>
            <a:r>
              <a:rPr lang="uk-UA" sz="2800" dirty="0"/>
              <a:t>, </a:t>
            </a:r>
            <a:r>
              <a:rPr lang="uk-UA" sz="28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тукові</a:t>
            </a:r>
            <a:r>
              <a:rPr lang="uk-UA" sz="2800" dirty="0"/>
              <a:t> тощо), </a:t>
            </a:r>
            <a:r>
              <a:rPr lang="uk-UA" sz="2800" dirty="0" smtClean="0"/>
              <a:t>3.комбіновані </a:t>
            </a:r>
            <a:r>
              <a:rPr lang="uk-UA" sz="2800" dirty="0"/>
              <a:t>(для одночасного висівання </a:t>
            </a:r>
            <a:r>
              <a:rPr lang="uk-UA" sz="2800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насіння</a:t>
            </a:r>
            <a:r>
              <a:rPr lang="uk-UA" sz="2800" dirty="0"/>
              <a:t> та внесення </a:t>
            </a:r>
            <a:r>
              <a:rPr lang="uk-UA" sz="2800" dirty="0">
                <a:hlinkClick r:id="rId7" tooltip="Мінеральні добрива"/>
              </a:rPr>
              <a:t>мінеральних добрив</a:t>
            </a:r>
            <a:r>
              <a:rPr lang="uk-UA" sz="2800" dirty="0"/>
              <a:t>).</a:t>
            </a:r>
            <a:br>
              <a:rPr lang="uk-UA" sz="2800" dirty="0"/>
            </a:br>
            <a:endParaRPr lang="uk-UA" sz="2800" dirty="0"/>
          </a:p>
        </p:txBody>
      </p:sp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16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98"/>
    </mc:Choice>
    <mc:Fallback xmlns="">
      <p:transition spd="slow" advTm="158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3672408" cy="5616624"/>
          </a:xfrm>
        </p:spPr>
        <p:txBody>
          <a:bodyPr>
            <a:normAutofit fontScale="90000"/>
          </a:bodyPr>
          <a:lstStyle/>
          <a:p>
            <a:r>
              <a:rPr lang="uk-UA" sz="2400" dirty="0"/>
              <a:t>Залежно від </a:t>
            </a:r>
            <a:r>
              <a:rPr lang="uk-UA" sz="2400" i="1" dirty="0"/>
              <a:t>виду тяглової сили</a:t>
            </a:r>
            <a:r>
              <a:rPr lang="uk-UA" sz="2400" dirty="0"/>
              <a:t>, що приводить сівалку в рух, бувають: </a:t>
            </a:r>
            <a:br>
              <a:rPr lang="uk-UA" sz="2400" dirty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 err="1"/>
              <a:t>- </a:t>
            </a:r>
            <a:r>
              <a:rPr lang="uk-UA" sz="2400" i="1" dirty="0" err="1"/>
              <a:t>ручні та кінні </a:t>
            </a:r>
            <a:r>
              <a:rPr lang="uk-UA" sz="2400" i="1" dirty="0" err="1" smtClean="0"/>
              <a:t>сівал</a:t>
            </a:r>
            <a:r>
              <a:rPr lang="uk-UA" sz="2400" i="1" dirty="0" smtClean="0"/>
              <a:t>ки (</a:t>
            </a:r>
            <a:r>
              <a:rPr lang="uk-UA" sz="2400" dirty="0" smtClean="0"/>
              <a:t> </a:t>
            </a:r>
            <a:r>
              <a:rPr lang="uk-UA" sz="2400" dirty="0"/>
              <a:t>вже втратили свою актуальність в сучасному </a:t>
            </a:r>
            <a:r>
              <a:rPr lang="uk-UA" sz="2400" dirty="0" smtClean="0"/>
              <a:t>землеробстві);</a:t>
            </a:r>
            <a:r>
              <a:rPr lang="uk-UA" sz="2400" dirty="0"/>
              <a:t> </a:t>
            </a:r>
            <a:br>
              <a:rPr lang="uk-UA" sz="2400" dirty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>- </a:t>
            </a:r>
            <a:r>
              <a:rPr lang="uk-UA" sz="2400" i="1" dirty="0"/>
              <a:t>тракторні</a:t>
            </a:r>
            <a:r>
              <a:rPr lang="uk-UA" sz="2400" dirty="0"/>
              <a:t>, які в свою чергу поділяються на </a:t>
            </a:r>
            <a:r>
              <a:rPr lang="uk-UA" sz="2400" i="1" dirty="0"/>
              <a:t>причіпні</a:t>
            </a:r>
            <a:r>
              <a:rPr lang="uk-UA" sz="2400" dirty="0"/>
              <a:t> та </a:t>
            </a:r>
            <a:r>
              <a:rPr lang="uk-UA" sz="2400" i="1" dirty="0"/>
              <a:t>навісні</a:t>
            </a:r>
            <a:r>
              <a:rPr lang="uk-UA" sz="2400" dirty="0"/>
              <a:t>; </a:t>
            </a:r>
            <a:br>
              <a:rPr lang="uk-UA" sz="2400" dirty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>- </a:t>
            </a:r>
            <a:r>
              <a:rPr lang="uk-UA" sz="2400" i="1" dirty="0"/>
              <a:t>самохідні</a:t>
            </a:r>
            <a:r>
              <a:rPr lang="uk-UA" sz="2400" dirty="0"/>
              <a:t> сівалки.</a:t>
            </a:r>
            <a:br>
              <a:rPr lang="uk-UA" sz="2400" dirty="0"/>
            </a:br>
            <a:endParaRPr lang="uk-UA" sz="2400" dirty="0"/>
          </a:p>
        </p:txBody>
      </p:sp>
      <p:sp>
        <p:nvSpPr>
          <p:cNvPr id="4" name="AutoShape 2" descr="Тракторная сеял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Тракторная сеял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56937"/>
            <a:ext cx="3524169" cy="197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7" descr="Сеялк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28661"/>
            <a:ext cx="3096344" cy="199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7126"/>
            <a:ext cx="3079932" cy="184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78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5"/>
    </mc:Choice>
    <mc:Fallback xmlns="">
      <p:transition spd="slow" advTm="160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1"/>
            <a:ext cx="4752528" cy="5727901"/>
          </a:xfrm>
        </p:spPr>
        <p:txBody>
          <a:bodyPr>
            <a:noAutofit/>
          </a:bodyPr>
          <a:lstStyle/>
          <a:p>
            <a:r>
              <a:rPr lang="uk-UA" sz="2400" dirty="0"/>
              <a:t>На сьогоднішній день в аграрному секторі найбільшого поширення набули тракторні сівалки. За своїм призначенням вони поділяються на: </a:t>
            </a:r>
          </a:p>
          <a:p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/>
              <a:t>- </a:t>
            </a:r>
            <a:r>
              <a:rPr lang="uk-UA" sz="2400" b="1" i="1" dirty="0"/>
              <a:t>універсальні</a:t>
            </a:r>
            <a:r>
              <a:rPr lang="uk-UA" sz="2400" dirty="0"/>
              <a:t>, які застосовуються для посіву зернових, зернобобових, олійних, технічних культур, кормових трав та </a:t>
            </a:r>
            <a:r>
              <a:rPr lang="uk-UA" sz="2400" dirty="0" err="1"/>
              <a:t>ін</a:t>
            </a:r>
            <a:r>
              <a:rPr lang="uk-UA" sz="2400" dirty="0"/>
              <a:t> .; також їх можна задіяти для розкидання мінеральних добрив гранульованої або порошкоподібної форми, вапна; </a:t>
            </a:r>
          </a:p>
          <a:p>
            <a:r>
              <a:rPr lang="uk-UA" sz="2400" dirty="0"/>
              <a:t/>
            </a:r>
            <a:br>
              <a:rPr lang="uk-UA" sz="2400" dirty="0"/>
            </a:br>
            <a:endParaRPr lang="uk-UA" sz="2400" dirty="0"/>
          </a:p>
          <a:p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174" y="423512"/>
            <a:ext cx="413982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174" y="3356992"/>
            <a:ext cx="4139826" cy="2173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2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17"/>
    </mc:Choice>
    <mc:Fallback xmlns="">
      <p:transition spd="slow" advTm="15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4104456" cy="5229200"/>
          </a:xfrm>
        </p:spPr>
        <p:txBody>
          <a:bodyPr/>
          <a:lstStyle/>
          <a:p>
            <a:r>
              <a:rPr lang="ru-RU" dirty="0"/>
              <a:t>- </a:t>
            </a:r>
            <a:r>
              <a:rPr lang="uk-UA" sz="2800" b="1" i="1" dirty="0"/>
              <a:t>спеціальні</a:t>
            </a:r>
            <a:r>
              <a:rPr lang="uk-UA" sz="2800" dirty="0"/>
              <a:t>, які використовуються для посіву культур одного будь-якого конкретного виду (картоплі, буряка, кукурудзи, овочевих культур, льону, бавовни, </a:t>
            </a:r>
            <a:r>
              <a:rPr lang="uk-UA" sz="2800" dirty="0" smtClean="0"/>
              <a:t>арахісу, лісових, кісточкових і листяних культур </a:t>
            </a:r>
            <a:r>
              <a:rPr lang="uk-UA" sz="2800" dirty="0"/>
              <a:t>і ін.) Або декількох з них;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45484"/>
            <a:ext cx="4460980" cy="257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140968"/>
            <a:ext cx="287680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8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14"/>
    </mc:Choice>
    <mc:Fallback xmlns="">
      <p:transition spd="slow" advTm="16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3744416" cy="5112568"/>
          </a:xfrm>
        </p:spPr>
        <p:txBody>
          <a:bodyPr/>
          <a:lstStyle/>
          <a:p>
            <a:r>
              <a:rPr lang="ru-RU" dirty="0"/>
              <a:t>-</a:t>
            </a:r>
            <a:r>
              <a:rPr lang="uk-UA" sz="2800" dirty="0"/>
              <a:t> </a:t>
            </a:r>
            <a:r>
              <a:rPr lang="uk-UA" sz="2800" b="1" i="1" dirty="0"/>
              <a:t>комбіновані</a:t>
            </a:r>
            <a:r>
              <a:rPr lang="uk-UA" sz="2800" dirty="0"/>
              <a:t>, оснащені крім насіннєвого </a:t>
            </a:r>
            <a:r>
              <a:rPr lang="uk-UA" sz="2800" dirty="0" smtClean="0"/>
              <a:t>апарату, ще туковисівним апаратом, </a:t>
            </a:r>
            <a:r>
              <a:rPr lang="uk-UA" sz="2800" dirty="0"/>
              <a:t>завдяки чому можуть здійснювати одночасне внесення в </a:t>
            </a:r>
            <a:r>
              <a:rPr lang="uk-UA" sz="2800" dirty="0" err="1"/>
              <a:t>грунт</a:t>
            </a:r>
            <a:r>
              <a:rPr lang="uk-UA" sz="2800" dirty="0"/>
              <a:t> насіння і добрив. 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0825"/>
            <a:ext cx="3681759" cy="2757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636912"/>
            <a:ext cx="368175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Звук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11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289"/>
    </mc:Choice>
    <mc:Fallback xmlns="">
      <p:transition spd="slow" advTm="212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310</TotalTime>
  <Words>1528</Words>
  <Application>Microsoft Office PowerPoint</Application>
  <PresentationFormat>Экран (4:3)</PresentationFormat>
  <Paragraphs>121</Paragraphs>
  <Slides>26</Slides>
  <Notes>1</Notes>
  <HiddenSlides>0</HiddenSlides>
  <MMClips>15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Лекція 10 Посівні машини 1. Способи посіву 2. Машини для посіву</vt:lpstr>
      <vt:lpstr>Мета роботи:  вивчити будову сівалок для дрібного та крупного насіння деревних порід.  Сіва́лка — машина, призначена для засівання у ґрунт зерна або мінеральних добрив.</vt:lpstr>
      <vt:lpstr>Презентация PowerPoint</vt:lpstr>
      <vt:lpstr>Презентация PowerPoint</vt:lpstr>
      <vt:lpstr>Сівалки розрізняють:  - за способом посіву — рядкові, гніздові, пунктирні, розкидні; - за видом тяги ; - за призначенням — 1. універсальні (для посіву насіння різних культур),  2. спеціалізовані (кукурудзяні, овочеві, бурякові, тукові тощо), 3.комбіновані (для одночасного висівання насіння та внесення мінеральних добрив). </vt:lpstr>
      <vt:lpstr>Залежно від виду тяглової сили, що приводить сівалку в рух, бувають:   - ручні та кінні сівалки ( вже втратили свою актуальність в сучасному землеробстві);   - тракторні, які в свою чергу поділяються на причіпні та навісні;   - самохідні сівалки. </vt:lpstr>
      <vt:lpstr>Презентация PowerPoint</vt:lpstr>
      <vt:lpstr>- спеціальні, які використовуються для посіву культур одного будь-якого конкретного виду (картоплі, буряка, кукурудзи, овочевих культур, льону, бавовни, арахісу, лісових, кісточкових і листяних культур і ін.) Або декількох з них;</vt:lpstr>
      <vt:lpstr>- комбіновані, оснащені крім насіннєвого апарату, ще туковисівним апаратом, завдяки чому можуть здійснювати одночасне внесення в грунт насіння і добрив.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.</vt:lpstr>
      <vt:lpstr>.</vt:lpstr>
      <vt:lpstr>.</vt:lpstr>
      <vt:lpstr>.</vt:lpstr>
      <vt:lpstr>.</vt:lpstr>
      <vt:lpstr>Сівалка жолудева універсальна  однорядна  СЖУ-1</vt:lpstr>
      <vt:lpstr>.</vt:lpstr>
      <vt:lpstr> Сівалка жолудева начіпна СЖН-1 призначена для однорядної сівби жолудів на зрубах по дну борозен, підготовлених лісовими двополицевими плугами з попереднім розпушуванням смуг відповідними розпушувачами або фрезами </vt:lpstr>
      <vt:lpstr>.</vt:lpstr>
      <vt:lpstr>Презентация PowerPoint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Сі́валка або сіва́лка — машина, призначена для засівання у ґрунт зерна або мінеральних добрив.</dc:title>
  <dc:creator>777</dc:creator>
  <cp:lastModifiedBy>adm</cp:lastModifiedBy>
  <cp:revision>40</cp:revision>
  <dcterms:created xsi:type="dcterms:W3CDTF">2020-03-25T14:53:48Z</dcterms:created>
  <dcterms:modified xsi:type="dcterms:W3CDTF">2021-09-23T16:39:13Z</dcterms:modified>
</cp:coreProperties>
</file>