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59" r:id="rId6"/>
    <p:sldId id="262" r:id="rId7"/>
    <p:sldId id="278" r:id="rId8"/>
    <p:sldId id="263" r:id="rId9"/>
    <p:sldId id="279" r:id="rId10"/>
    <p:sldId id="264" r:id="rId11"/>
    <p:sldId id="280" r:id="rId12"/>
    <p:sldId id="265" r:id="rId13"/>
    <p:sldId id="266" r:id="rId14"/>
    <p:sldId id="267" r:id="rId15"/>
    <p:sldId id="284" r:id="rId16"/>
    <p:sldId id="281" r:id="rId17"/>
    <p:sldId id="282" r:id="rId18"/>
    <p:sldId id="283" r:id="rId19"/>
    <p:sldId id="268" r:id="rId20"/>
    <p:sldId id="269" r:id="rId21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-90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C76036-7939-441D-A845-03D14C5BAFCC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uk-UA"/>
        </a:p>
      </dgm:t>
    </dgm:pt>
    <dgm:pt modelId="{6B47EC66-216B-4180-A0F9-125D2B7E4182}">
      <dgm:prSet/>
      <dgm:spPr/>
      <dgm:t>
        <a:bodyPr/>
        <a:lstStyle/>
        <a:p>
          <a:pPr algn="ctr" rtl="0"/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 </a:t>
          </a:r>
          <a:endParaRPr lang="uk-UA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107451-BD00-4848-805D-AD466E9CA293}" type="parTrans" cxnId="{C139D586-9D72-45F0-BBA7-6EFF5A58E562}">
      <dgm:prSet/>
      <dgm:spPr/>
      <dgm:t>
        <a:bodyPr/>
        <a:lstStyle/>
        <a:p>
          <a:endParaRPr lang="uk-UA"/>
        </a:p>
      </dgm:t>
    </dgm:pt>
    <dgm:pt modelId="{8F63D265-1014-44FC-9576-D4263564C30B}" type="sibTrans" cxnId="{C139D586-9D72-45F0-BBA7-6EFF5A58E562}">
      <dgm:prSet/>
      <dgm:spPr/>
      <dgm:t>
        <a:bodyPr/>
        <a:lstStyle/>
        <a:p>
          <a:endParaRPr lang="uk-UA"/>
        </a:p>
      </dgm:t>
    </dgm:pt>
    <dgm:pt modelId="{D9E0640F-748C-48BB-8DEC-E30C7B9AD864}" type="pres">
      <dgm:prSet presAssocID="{73C76036-7939-441D-A845-03D14C5BAF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D8C9C31-5359-48C8-845F-F085D99F19CB}" type="pres">
      <dgm:prSet presAssocID="{6B47EC66-216B-4180-A0F9-125D2B7E4182}" presName="parentText" presStyleLbl="node1" presStyleIdx="0" presStyleCnt="1" custFlipHor="1" custScaleX="9796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2F1FBB7-98B3-4984-B3BA-5A0CB7D3250E}" type="presOf" srcId="{6B47EC66-216B-4180-A0F9-125D2B7E4182}" destId="{6D8C9C31-5359-48C8-845F-F085D99F19CB}" srcOrd="0" destOrd="0" presId="urn:microsoft.com/office/officeart/2005/8/layout/vList2"/>
    <dgm:cxn modelId="{C139D586-9D72-45F0-BBA7-6EFF5A58E562}" srcId="{73C76036-7939-441D-A845-03D14C5BAFCC}" destId="{6B47EC66-216B-4180-A0F9-125D2B7E4182}" srcOrd="0" destOrd="0" parTransId="{86107451-BD00-4848-805D-AD466E9CA293}" sibTransId="{8F63D265-1014-44FC-9576-D4263564C30B}"/>
    <dgm:cxn modelId="{49CEBFF0-EF4C-49F9-A19B-E55E27F78801}" type="presOf" srcId="{73C76036-7939-441D-A845-03D14C5BAFCC}" destId="{D9E0640F-748C-48BB-8DEC-E30C7B9AD864}" srcOrd="0" destOrd="0" presId="urn:microsoft.com/office/officeart/2005/8/layout/vList2"/>
    <dgm:cxn modelId="{7955928F-8070-437F-B956-E736C6A80A7C}" type="presParOf" srcId="{D9E0640F-748C-48BB-8DEC-E30C7B9AD864}" destId="{6D8C9C31-5359-48C8-845F-F085D99F19C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3376D1-F826-4E9C-8F50-7A3D7E339006}" type="doc">
      <dgm:prSet loTypeId="urn:microsoft.com/office/officeart/2005/8/layout/vList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uk-UA"/>
        </a:p>
      </dgm:t>
    </dgm:pt>
    <dgm:pt modelId="{4EDB90AB-CF4B-491A-85DB-A7E72BB66EE7}">
      <dgm:prSet custT="1"/>
      <dgm:spPr/>
      <dgm:t>
        <a:bodyPr/>
        <a:lstStyle/>
        <a:p>
          <a:pPr rtl="0"/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1.Машини для </a:t>
          </a:r>
          <a:r>
            <a:rPr lang="ru-RU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внесення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органо-</a:t>
          </a:r>
          <a:r>
            <a:rPr lang="ru-RU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мінеральних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добрив</a:t>
          </a:r>
        </a:p>
      </dgm:t>
    </dgm:pt>
    <dgm:pt modelId="{CCC7D1B3-2D39-4848-A1BB-8C504029A82A}" type="parTrans" cxnId="{4F676FFC-C792-4D57-B8CC-00F7A0E102AE}">
      <dgm:prSet/>
      <dgm:spPr/>
      <dgm:t>
        <a:bodyPr/>
        <a:lstStyle/>
        <a:p>
          <a:endParaRPr lang="uk-UA"/>
        </a:p>
      </dgm:t>
    </dgm:pt>
    <dgm:pt modelId="{8D43ECE8-8149-458F-9595-2D410F67682E}" type="sibTrans" cxnId="{4F676FFC-C792-4D57-B8CC-00F7A0E102AE}">
      <dgm:prSet/>
      <dgm:spPr/>
      <dgm:t>
        <a:bodyPr/>
        <a:lstStyle/>
        <a:p>
          <a:endParaRPr lang="uk-UA"/>
        </a:p>
      </dgm:t>
    </dgm:pt>
    <dgm:pt modelId="{48CAA912-53B9-4887-A859-2F4478434175}">
      <dgm:prSet custT="1"/>
      <dgm:spPr/>
      <dgm:t>
        <a:bodyPr/>
        <a:lstStyle/>
        <a:p>
          <a:pPr rtl="0"/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2.Машини для </a:t>
          </a:r>
          <a:r>
            <a:rPr lang="ru-RU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підготовки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навантаження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і </a:t>
          </a:r>
          <a:r>
            <a:rPr lang="ru-RU" sz="3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транспортування</a:t>
          </a:r>
          <a:r>
            <a: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добрив</a:t>
          </a:r>
          <a:endParaRPr lang="uk-UA" sz="3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8C8C2A-8760-40CF-9699-3F404F8A9729}" type="parTrans" cxnId="{110FA9C2-5FD4-47C7-A19F-08A707111C2D}">
      <dgm:prSet/>
      <dgm:spPr/>
      <dgm:t>
        <a:bodyPr/>
        <a:lstStyle/>
        <a:p>
          <a:endParaRPr lang="uk-UA"/>
        </a:p>
      </dgm:t>
    </dgm:pt>
    <dgm:pt modelId="{10A0847C-FA3E-4F63-8781-EBF3C3B204FA}" type="sibTrans" cxnId="{110FA9C2-5FD4-47C7-A19F-08A707111C2D}">
      <dgm:prSet/>
      <dgm:spPr/>
      <dgm:t>
        <a:bodyPr/>
        <a:lstStyle/>
        <a:p>
          <a:endParaRPr lang="uk-UA"/>
        </a:p>
      </dgm:t>
    </dgm:pt>
    <dgm:pt modelId="{C1AB14F1-A9CE-48EB-AB25-6E8DEB87DFD1}" type="pres">
      <dgm:prSet presAssocID="{293376D1-F826-4E9C-8F50-7A3D7E3390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BBA8530-FE17-42D2-9A10-B28AD7AC2F1A}" type="pres">
      <dgm:prSet presAssocID="{4EDB90AB-CF4B-491A-85DB-A7E72BB66EE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2EDA515-D661-4253-B949-E833D937C300}" type="pres">
      <dgm:prSet presAssocID="{8D43ECE8-8149-458F-9595-2D410F67682E}" presName="spacer" presStyleCnt="0"/>
      <dgm:spPr/>
    </dgm:pt>
    <dgm:pt modelId="{ED34732C-9B87-4072-AD35-D54D32537830}" type="pres">
      <dgm:prSet presAssocID="{48CAA912-53B9-4887-A859-2F447843417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10FA9C2-5FD4-47C7-A19F-08A707111C2D}" srcId="{293376D1-F826-4E9C-8F50-7A3D7E339006}" destId="{48CAA912-53B9-4887-A859-2F4478434175}" srcOrd="1" destOrd="0" parTransId="{C28C8C2A-8760-40CF-9699-3F404F8A9729}" sibTransId="{10A0847C-FA3E-4F63-8781-EBF3C3B204FA}"/>
    <dgm:cxn modelId="{C0C621CC-9027-4AA3-8740-FB28434CB2BF}" type="presOf" srcId="{293376D1-F826-4E9C-8F50-7A3D7E339006}" destId="{C1AB14F1-A9CE-48EB-AB25-6E8DEB87DFD1}" srcOrd="0" destOrd="0" presId="urn:microsoft.com/office/officeart/2005/8/layout/vList2"/>
    <dgm:cxn modelId="{7993B820-1091-4E92-B62C-211475B3D9A3}" type="presOf" srcId="{48CAA912-53B9-4887-A859-2F4478434175}" destId="{ED34732C-9B87-4072-AD35-D54D32537830}" srcOrd="0" destOrd="0" presId="urn:microsoft.com/office/officeart/2005/8/layout/vList2"/>
    <dgm:cxn modelId="{4F676FFC-C792-4D57-B8CC-00F7A0E102AE}" srcId="{293376D1-F826-4E9C-8F50-7A3D7E339006}" destId="{4EDB90AB-CF4B-491A-85DB-A7E72BB66EE7}" srcOrd="0" destOrd="0" parTransId="{CCC7D1B3-2D39-4848-A1BB-8C504029A82A}" sibTransId="{8D43ECE8-8149-458F-9595-2D410F67682E}"/>
    <dgm:cxn modelId="{D2F2239E-1819-4E66-8C72-7FF4B1A9D405}" type="presOf" srcId="{4EDB90AB-CF4B-491A-85DB-A7E72BB66EE7}" destId="{4BBA8530-FE17-42D2-9A10-B28AD7AC2F1A}" srcOrd="0" destOrd="0" presId="urn:microsoft.com/office/officeart/2005/8/layout/vList2"/>
    <dgm:cxn modelId="{11B7DE71-CE5E-4271-803E-C8E18B7EE2FD}" type="presParOf" srcId="{C1AB14F1-A9CE-48EB-AB25-6E8DEB87DFD1}" destId="{4BBA8530-FE17-42D2-9A10-B28AD7AC2F1A}" srcOrd="0" destOrd="0" presId="urn:microsoft.com/office/officeart/2005/8/layout/vList2"/>
    <dgm:cxn modelId="{4D03FC20-87B1-4536-94B4-9EB915B4E33E}" type="presParOf" srcId="{C1AB14F1-A9CE-48EB-AB25-6E8DEB87DFD1}" destId="{B2EDA515-D661-4253-B949-E833D937C300}" srcOrd="1" destOrd="0" presId="urn:microsoft.com/office/officeart/2005/8/layout/vList2"/>
    <dgm:cxn modelId="{9DFF851C-4CC9-40B3-889B-B11EB2425F73}" type="presParOf" srcId="{C1AB14F1-A9CE-48EB-AB25-6E8DEB87DFD1}" destId="{ED34732C-9B87-4072-AD35-D54D3253783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8C9C31-5359-48C8-845F-F085D99F19CB}">
      <dsp:nvSpPr>
        <dsp:cNvPr id="0" name=""/>
        <dsp:cNvSpPr/>
      </dsp:nvSpPr>
      <dsp:spPr>
        <a:xfrm flipH="1">
          <a:off x="30481" y="11264"/>
          <a:ext cx="2936236" cy="1404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 </a:t>
          </a:r>
          <a:endParaRPr lang="uk-UA" sz="6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9019" y="79802"/>
        <a:ext cx="2799160" cy="1266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BA8530-FE17-42D2-9A10-B28AD7AC2F1A}">
      <dsp:nvSpPr>
        <dsp:cNvPr id="0" name=""/>
        <dsp:cNvSpPr/>
      </dsp:nvSpPr>
      <dsp:spPr>
        <a:xfrm>
          <a:off x="0" y="865269"/>
          <a:ext cx="10515600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1.Машини для </a:t>
          </a:r>
          <a:r>
            <a:rPr lang="ru-RU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внесення</a:t>
          </a: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органо-</a:t>
          </a:r>
          <a:r>
            <a:rPr lang="ru-RU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мінеральних</a:t>
          </a: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добрив</a:t>
          </a:r>
        </a:p>
      </dsp:txBody>
      <dsp:txXfrm>
        <a:off x="59399" y="924668"/>
        <a:ext cx="10396802" cy="1098002"/>
      </dsp:txXfrm>
    </dsp:sp>
    <dsp:sp modelId="{ED34732C-9B87-4072-AD35-D54D32537830}">
      <dsp:nvSpPr>
        <dsp:cNvPr id="0" name=""/>
        <dsp:cNvSpPr/>
      </dsp:nvSpPr>
      <dsp:spPr>
        <a:xfrm>
          <a:off x="0" y="2269269"/>
          <a:ext cx="10515600" cy="12168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2.Машини для </a:t>
          </a:r>
          <a:r>
            <a:rPr lang="ru-RU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підготовки</a:t>
          </a: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навантаження</a:t>
          </a: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і </a:t>
          </a:r>
          <a:r>
            <a:rPr lang="ru-RU" sz="32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транспортування</a:t>
          </a:r>
          <a:r>
            <a:rPr lang="ru-RU" sz="3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добрив</a:t>
          </a:r>
          <a:endParaRPr lang="uk-UA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399" y="2328668"/>
        <a:ext cx="10396802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35435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02574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1794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8279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4277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1506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8034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625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9895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0411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1012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B594-5865-484D-918A-4437B58E5A3E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267AA-B646-47E4-ADD9-E29F4E2FAC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6339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524000" y="321754"/>
            <a:ext cx="9144000" cy="1943926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524000" y="625855"/>
            <a:ext cx="9144000" cy="1639825"/>
          </a:xfrm>
        </p:spPr>
        <p:txBody>
          <a:bodyPr>
            <a:noAutofit/>
          </a:bodyPr>
          <a:lstStyle/>
          <a:p>
            <a:r>
              <a:rPr lang="uk-UA" sz="3600" b="1"/>
              <a:t>Лекція </a:t>
            </a:r>
            <a:r>
              <a:rPr lang="uk-UA" sz="3600" b="1" smtClean="0"/>
              <a:t>14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uk-UA" sz="3600" b="1" dirty="0"/>
              <a:t>Машини для внесення </a:t>
            </a:r>
            <a:r>
              <a:rPr lang="uk-UA" sz="3600" b="1" dirty="0"/>
              <a:t>мінеральних</a:t>
            </a:r>
            <a:r>
              <a:rPr lang="uk-UA" sz="3600" b="1" dirty="0" smtClean="0"/>
              <a:t> </a:t>
            </a:r>
            <a:r>
              <a:rPr lang="uk-UA" sz="3600" b="1" dirty="0"/>
              <a:t>добрив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261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995680" y="843280"/>
            <a:ext cx="9712960" cy="472440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транспортування 2000 кг добрив до місця їх внесення використовують напівпричіп-самоскид одновісний ГКБ-95011, що агрегатується з колісними тракторами класів 0,9 і 1,4, а 4000 кг добрив — причіп самоскидний двовісний ГКБ-887Б, що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буксується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колісним трактором класу 1,4.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37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" y="0"/>
            <a:ext cx="11308080" cy="688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1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838200" y="609600"/>
            <a:ext cx="9941560" cy="524256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ctr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добрив. 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лі­совому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господарстві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МВУ-1, НРУ-0,5, РМУ-0,5 та РТТ-4.2А.</a:t>
            </a:r>
          </a:p>
          <a:p>
            <a:pPr indent="457200"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Машина для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МВУ-1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по­верхневого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деревостанах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переміщення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волоках,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просіках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лісових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дорогах.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Ос­новними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двосекційний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бункер для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одно­часного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та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завантажувальний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дозувальний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розкиду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вальний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Останній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являє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собою два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обертові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диски з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лопатями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вала приводу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лебідки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трелювального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трактора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3,0. При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диски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обертаються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різні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боки.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Робоча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ширина захвату на два боки становить 40 м, 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продуктивність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4—10 га/год.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0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4737" b="15395"/>
          <a:stretch/>
        </p:blipFill>
        <p:spPr>
          <a:xfrm>
            <a:off x="254000" y="-1"/>
            <a:ext cx="11612880" cy="68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5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28320" y="863600"/>
            <a:ext cx="10728960" cy="5313363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Розкидач мульчі і добрив РМУ-0,5 використовують для мульчування посівів торфокришкою, сумішшю торфу з піском, тирсою, а також для смугового розкидання мінеральних, органо-мінеральних і органічних добрив. Він являє собою знімне обладнання на самохідному шасі класу 0,6, а приведення у дію робочих органів здійснюється від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відбору потужності шасі.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 частинами розкидача є такі: рама , кузов з транспортером, який є його дном,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розкидувальний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пристрій, механізм приводу  і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пристрійдля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монтажу і демонтажу ку­зова.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Подавальний транспортер - це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дворівчаковий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вантажний зварний ланцюг із закріпленими на ньому скребачками.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Механізм приводу— це карданний вал, двоступінчастий ре­дуктор, три ланцюгові передачі,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проміжнаї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передача та дві за­побіжні муфти.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Пристрій для розкидання добрив і мульчі розміщений під брусами самохідного шасі позаду вантажної платформи і являє собою лопатевий барабан, частоту обертів якого регулюють пе­реставлянням зірочок на валах барабана і редуктора.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Робоча ширина захвату становить 1,1м, продуктивність — до 5,5 т/год.</a:t>
            </a:r>
          </a:p>
          <a:p>
            <a:pPr indent="457200"/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3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2062" y="413204"/>
            <a:ext cx="7809938" cy="62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0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914400" y="863600"/>
            <a:ext cx="10292080" cy="508000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сівалка-розкидач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причіпна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РТТ-4,2А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ґрунту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Вона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складається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рами,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змонтована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пневматичних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хо­дових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колесах, ящика для добрив,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одинад­цять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туковисівних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тарілок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Туковисівні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тарілки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редуктор і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ланцюгові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обертаються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лівого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ходового колеса і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виносять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добрива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ящика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сівалки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Скидають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добрива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кож­ної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тарілки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дволопатеві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скидачі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закріплені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загальному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ва­лу,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приводиться 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ланцюгову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клинопасову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пе­редачу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правого ходового колеса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сівалки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Скидачі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спрямовують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добрива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щити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звідки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вони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рівномірним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ша­ром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падають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землю.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Робоча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ширина захвату становить 4,2 м,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продуктивність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3,15 га/год.</a:t>
            </a:r>
          </a:p>
          <a:p>
            <a:pPr indent="457200"/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Агрегатується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тракторами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0,6.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7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473200" y="904240"/>
            <a:ext cx="9286240" cy="532384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 для внесення порошкоподібних добрив використо­вують для розсіювання пиловидних вапна і гіпсу з метою усу­нення кислотності або засоленості ґрунтів, поліпшення їх структури, мікробіологічної активності й водного режиму.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лісовому господарстві найефективнішою є машина РУП-10. Вона складається з цистерни, пневмосистеми, завантажуваль­ної і розвантажувальної магістралей і штангового дозувально­го пристрою. Цистерна змонтована на двовісному напівпричепі з нахилом назад.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складу пневмосистеми входить компресор-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вакуумнасос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фільтри, запобіжні клапани, дозувальні клапани, комплекти труб та гнучких рукавів, з яких складається нагнітальна і всмоктуваль­на магістралі. Всмоктувальна магістраль призначена для запов­нення цистерни добривами, нагнітальна — для з’єднання внут­рішньої порожнини цистерни із штангою дозувального пристрою.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Штанговий дозувальний пристрій складається з шарнірно сполучених труб, у які вмонтовані аератори, що завихрюють потік і рівномірно розподіляють добрива по всій довжині труби. Ширина захвату становить 11м, продуктивність — до 48 т/год.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Агрегатується з колісними тракторами класу 3,0.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48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168400" y="955040"/>
            <a:ext cx="9763760" cy="512064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 для внесення рідких мінеральних добрив. Най­частіше використовують підживлювач-обприскувач ПОМ-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бЗО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підживлювач-обприскувач універсальний ПОУ 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Підживлювач-обприскувач ПОМ-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бЗО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призначе­ний для внесення у ґрунт водного аміаку і рідких комплексних добрив під час культивації, міжрядного обробітку, а також для суцільного і смугового обробітку насаджень розчинами гербі­цидів і фунгіцидів.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 частинами його є такі: два баки для вико­ристання рідини з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гідромішалками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одержання рідини однакової концентрації, пульт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керування,що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складається з гідроциліндра для переміщення відсічного клапана, штанга з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розбризкувачами,перед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якими встановлені запобіжні (відсічні)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клапани,всмоктувальна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нагнітальна магістралі зі шлангами, трубопроводами та кранами.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Під час заправки баки з'єднують з газоструминним ежекто­ром, завдяки роботі якого рідина надходить у баки. Під час ро­боти підживлювача-обприскувача рідина з баків надхо­дить до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насоса,який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пульт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керуванняподає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її до штанги із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розбризкувачами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Найбільша ширина захвату становить 16,2 м, продук­тивність при роботі з культиватором — 2,5 га за годину ро­боти.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Агрегатується з тракторами класу 1,4. Для внесення рідких мінеральних добрив використовують також дощувальну дале­коструминну начіпну машину ДДН-70.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6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046480" y="1076960"/>
            <a:ext cx="9652000" cy="529336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Машини для внесення рідких органічних добрив. Найбільше поширення має заправник-гноєрозкидач вакуумний ЗЖВ-1,8 з місткістю цистерни 1,8м3. Він призначений для забору добрив або обприскування, а також для перевезення технічної води, відкачування і внесення на поля гноївки.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Основними частинами його є одновісний тракторний при­чіп, цистерна з рівнеміром, пневматична мішалка, затвор,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напірно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-вакуумний пристрій (ежектор), розливний пристрій, забірний та пожежний рукави.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Цистерну або бак обприскувача заправляють рідиною за до­помогою ежектора.</a:t>
            </a:r>
          </a:p>
          <a:p>
            <a:pPr indent="457200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Агрегатується з тракторами класів 0,9 або 1,4.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84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249494958"/>
              </p:ext>
            </p:extLst>
          </p:nvPr>
        </p:nvGraphicFramePr>
        <p:xfrm>
          <a:off x="4226560" y="264160"/>
          <a:ext cx="2997200" cy="1426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213711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91449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5054" y="283845"/>
            <a:ext cx="8343506" cy="626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0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11" name="Скругленный прямоугольник 10"/>
          <p:cNvSpPr/>
          <p:nvPr/>
        </p:nvSpPr>
        <p:spPr>
          <a:xfrm>
            <a:off x="701040" y="2021840"/>
            <a:ext cx="10932160" cy="4511040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 науково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обгрунтованих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доз органічних і мінераль­них добрив є одним із основних заходів підвищення родючості і відтворення структури ґрунту як у період освоєння площ під розсадники, так і під час його наступного використання. Це пояснюється тим, що вирощувані у ньому сіянці і саджанці забирають з ґрунту багато поживних речовин. Отже, при виро­щуванні дворічних сіянців сосни з дерново-підзолистих ґрунтів виноситься 17-20 % загальної кількості рухомих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сполук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азоту, фосфору і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калію.ово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обгрунтованих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доз органічних і мінераль­них добрив є одним із основних заходів підвищення родючості і відтворення структури ґрунту як у період освоєння площ під розсадники, так і під час його наступного використання. Це пояснюється тим, що вирощувані у ньому сіянці і саджанці забирають з ґрунту багато поживних речовин. Отже, при виро­щуванні дворічних сіянців сосни з дерново-підзолистих ґрунтів виноситься 17-20 % загальної кількості рухомих </a:t>
            </a:r>
            <a:r>
              <a:rPr lang="uk-UA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сполук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азоту, фосфору і калію.</a:t>
            </a:r>
            <a:endParaRPr lang="uk-UA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864" y="288421"/>
            <a:ext cx="10516511" cy="140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15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53720" y="365125"/>
            <a:ext cx="11084560" cy="5811838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правильному підборі об'єктів і кваліфікованому вико­нанні робіт одноразове внесення добрив протягом 5-8 років забезпечує додаткове підвищення запасу лісу у розмірі</a:t>
            </a:r>
          </a:p>
          <a:p>
            <a:pPr indent="457200" algn="just">
              <a:buFont typeface="+mj-lt"/>
              <a:buAutoNum type="arabicPeriod" startAt="20"/>
            </a:pPr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b="0" i="0" baseline="300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/га, у 1,7-2,2 </a:t>
            </a:r>
            <a:r>
              <a:rPr lang="uk-UA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раза</a:t>
            </a:r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збільшує врожай насіння, підвищує його схожість, сприяє виникненню і розвитку </a:t>
            </a:r>
            <a:r>
              <a:rPr lang="uk-UA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самовисіяних</a:t>
            </a:r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культур.</a:t>
            </a:r>
          </a:p>
          <a:p>
            <a:pPr indent="457200" algn="just"/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 лісорозсадниках використовують різні добрива: органічні (гній, гноївку, </a:t>
            </a:r>
            <a:r>
              <a:rPr lang="uk-UA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компости</a:t>
            </a:r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торф і зелені добрива), мінеральні (азотні, фосфорні, калійні, складні та мікродобрива), органо- мінеральні суміші, а також мікробіологічні і бактеріальні. Мік­робіологічні і бактеріальні добрива вносять у ґрунт разом з насінням, яке попередньо замочують у їх розчинах або у сумі­ші з органічними і мінеральними добривами.</a:t>
            </a:r>
          </a:p>
          <a:p>
            <a:pPr indent="457200" algn="just"/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 від фізико-механічних і технологічних властивос­тей розрізняють в'язкі (здебільшого органічні), сипкі (мінеральні) і рідкі (аміачна вода, гноївка) розчини добрив.</a:t>
            </a:r>
          </a:p>
          <a:p>
            <a:pPr indent="457200" algn="just"/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Механізоване внесення добрив передбачає такі технологічні операції: готування і навантаження добрив у транспортні засо­би у місцях їх заготівлі або зберігання, транспортування і роз­кидання.</a:t>
            </a:r>
          </a:p>
          <a:p>
            <a:pPr indent="457200" algn="just"/>
            <a:r>
              <a:rPr lang="uk-UA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виконання цих технологічних операцій використову­ють машини для готування, навантаження і транспортування добрив, для внесення твердих мінеральних добрив, порошко­подібних, рідких мінеральних і рідких органічних добрив.</a:t>
            </a:r>
            <a:endParaRPr lang="uk-UA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95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629920" y="1920240"/>
            <a:ext cx="10911840" cy="4653280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38200" y="203200"/>
            <a:ext cx="10515600" cy="16224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Причіпний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культиватор КУ-6,2А з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причіпним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рідких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8040" y="2222182"/>
            <a:ext cx="10515600" cy="4351338"/>
          </a:xfrm>
        </p:spPr>
        <p:txBody>
          <a:bodyPr>
            <a:normAutofit/>
          </a:bodyPr>
          <a:lstStyle/>
          <a:p>
            <a:pPr marL="0" indent="457200">
              <a:lnSpc>
                <a:spcPct val="110000"/>
              </a:lnSpc>
              <a:spcBef>
                <a:spcPts val="0"/>
              </a:spcBef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 культиватора КУ-6,2А дає можливість об'єднати технологічні операції по основній обробці ґрунту та внесенню рідких мінеральних добрив, що дозволяє зменшити експлуатаційні витрати.</a:t>
            </a:r>
          </a:p>
          <a:p>
            <a:pPr marL="0" indent="457200">
              <a:lnSpc>
                <a:spcPct val="110000"/>
              </a:lnSpc>
              <a:spcBef>
                <a:spcPts val="0"/>
              </a:spcBef>
              <a:buNone/>
            </a:pP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роботі культиватора технологічний процес внесення рідких мінеральних добрив здійснюється під тиском 4-6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що повністю виключає забивання трубок, через які добрива подаються на глибину обробки. Подача робочої рідини відбувається через шайби з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калібруючим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отвором, які розміщені на кожній форсунці, та забезпечує рівномірність внесення по ширині захвату. Наявність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відсікаючих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пристроїв на форсунках, які спрацьовують при зменшенні тиску в системі нижче 0,5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запобігає витіканню. Заправлення агрегату здійснюється через </a:t>
            </a:r>
            <a:r>
              <a:rPr lang="uk-UA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швидкознімні</a:t>
            </a:r>
            <a:r>
              <a:rPr lang="uk-U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муфти у закритому циклі, що дозволяє у декілька разів зменшити час заправлення агрегату. Також, завдяки цим з'єднанням, робота з агрегатом стає безпечнішою для обслуговуючого персоналу.</a:t>
            </a:r>
            <a:endParaRPr lang="uk-U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74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815875"/>
              </p:ext>
            </p:extLst>
          </p:nvPr>
        </p:nvGraphicFramePr>
        <p:xfrm>
          <a:off x="1360317" y="951866"/>
          <a:ext cx="9471366" cy="4351335"/>
        </p:xfrm>
        <a:graphic>
          <a:graphicData uri="http://schemas.openxmlformats.org/drawingml/2006/table">
            <a:tbl>
              <a:tblPr/>
              <a:tblGrid>
                <a:gridCol w="4735683"/>
                <a:gridCol w="4735683"/>
              </a:tblGrid>
              <a:tr h="31571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uk-UA" sz="16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Технічні характеристики: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3D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Ширина захвату, м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Маса, кг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3400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791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Продуктивність за 1 годину основного часу, га/год min-max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4,96-8,4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 внесення, л/га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100-1000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Робоча швидкість, км/год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9-14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Мінімальна глибина обробки, см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 глибина обробки, см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Об’єм баку, л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 робочих органів, шт.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насосу, з приводом від гідравліки трактора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Центробіжний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Продуктивність насосу, л/хв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5712">
                <a:tc>
                  <a:txBody>
                    <a:bodyPr/>
                    <a:lstStyle/>
                    <a:p>
                      <a:r>
                        <a:rPr lang="uk-UA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Агрегатування з тракторами, клас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(285 </a:t>
                      </a:r>
                      <a:r>
                        <a:rPr lang="uk-UA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к.с</a:t>
                      </a:r>
                      <a:r>
                        <a:rPr lang="uk-UA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34317" marR="34317" marT="34317" marB="34317" anchor="ctr">
                    <a:lnL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BA0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28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78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93904" y="1838735"/>
            <a:ext cx="11003280" cy="4866866"/>
          </a:xfrm>
          <a:prstGeom prst="roundRect">
            <a:avLst/>
          </a:prstGeom>
          <a:effectLst>
            <a:softEdge rad="63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289" y="323757"/>
            <a:ext cx="10516511" cy="140829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7289" y="2096499"/>
            <a:ext cx="10515600" cy="4351338"/>
          </a:xfrm>
        </p:spPr>
        <p:txBody>
          <a:bodyPr>
            <a:normAutofit/>
          </a:bodyPr>
          <a:lstStyle/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Навантажувач грейферний універсальний ПГО-0,2А вико­ристовують для підготовки і навантаження добрив. Він мон­тується на колісному тракторі класу 0,6або самохідному шасі такого самого класу. </a:t>
            </a:r>
          </a:p>
          <a:p>
            <a:pPr mar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Має такі робочі органи: грейферний та звичайний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ковші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кігті, гак та бульдозерну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начіпку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За їх до­помогою перемішують, перелопачують та вантажать добрива. Вантажопідйомність його — до 200 кг на грейферному </a:t>
            </a:r>
            <a:r>
              <a:rPr lang="uk-UA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ковші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400 кг на гаку.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49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1076"/>
            <a:ext cx="11267440" cy="681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1491</Words>
  <Application>Microsoft Office PowerPoint</Application>
  <PresentationFormat>Произвольный</PresentationFormat>
  <Paragraphs>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Лекція 14 Машини для внесення мінеральних добрив</vt:lpstr>
      <vt:lpstr>Презентация PowerPoint</vt:lpstr>
      <vt:lpstr>Презентация PowerPoint</vt:lpstr>
      <vt:lpstr>Презентация PowerPoint</vt:lpstr>
      <vt:lpstr>Причіпний культиватор КУ-6,2А з причіпним обладнанням для внесення рідких мінеральних добрив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Машини для внесення органо-мінеральних добрив</dc:title>
  <dc:creator>Надя</dc:creator>
  <cp:lastModifiedBy>adm</cp:lastModifiedBy>
  <cp:revision>11</cp:revision>
  <dcterms:created xsi:type="dcterms:W3CDTF">2020-05-25T09:50:17Z</dcterms:created>
  <dcterms:modified xsi:type="dcterms:W3CDTF">2021-09-23T16:50:38Z</dcterms:modified>
</cp:coreProperties>
</file>