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notesMasterIdLst>
    <p:notesMasterId r:id="rId19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58" r:id="rId9"/>
    <p:sldId id="291" r:id="rId10"/>
    <p:sldId id="292" r:id="rId11"/>
    <p:sldId id="293" r:id="rId12"/>
    <p:sldId id="299" r:id="rId13"/>
    <p:sldId id="294" r:id="rId14"/>
    <p:sldId id="295" r:id="rId15"/>
    <p:sldId id="296" r:id="rId16"/>
    <p:sldId id="297" r:id="rId17"/>
    <p:sldId id="29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774" autoAdjust="0"/>
  </p:normalViewPr>
  <p:slideViewPr>
    <p:cSldViewPr snapToGrid="0">
      <p:cViewPr>
        <p:scale>
          <a:sx n="60" d="100"/>
          <a:sy n="60" d="100"/>
        </p:scale>
        <p:origin x="312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1543A-E105-4A69-A365-021053D33C7F}" type="datetimeFigureOut">
              <a:rPr lang="uk-UA" smtClean="0"/>
              <a:t>23.09.2021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8804A2-C92F-4F55-AC73-71944C144298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589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804A2-C92F-4F55-AC73-71944C144298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700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98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1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6506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091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8921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328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555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800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195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560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252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49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40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74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524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757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F4F3A-FB89-4475-AE51-D215F06319AB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EB32239-8B31-4BC4-995D-1AE6BAA0014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233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7619" y="550843"/>
            <a:ext cx="7439995" cy="3649578"/>
          </a:xfrm>
        </p:spPr>
        <p:txBody>
          <a:bodyPr>
            <a:normAutofit/>
          </a:bodyPr>
          <a:lstStyle/>
          <a:p>
            <a:pPr algn="ctr"/>
            <a:r>
              <a:rPr lang="uk-UA" b="1" dirty="0"/>
              <a:t>Лекція 15</a:t>
            </a:r>
            <a:r>
              <a:rPr lang="ru-RU" dirty="0"/>
              <a:t/>
            </a:r>
            <a:br>
              <a:rPr lang="ru-RU" dirty="0"/>
            </a:br>
            <a:r>
              <a:rPr lang="uk-UA" b="1" dirty="0"/>
              <a:t>Машини для захисту лісу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uk-UA" sz="2000" dirty="0" smtClean="0"/>
              <a:t>.</a:t>
            </a:r>
            <a:endParaRPr lang="uk-UA" sz="2000" dirty="0"/>
          </a:p>
          <a:p>
            <a:endParaRPr lang="uk-UA" sz="2000" dirty="0" smtClean="0"/>
          </a:p>
          <a:p>
            <a:endParaRPr lang="ru-RU" sz="2000" dirty="0"/>
          </a:p>
          <a:p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2" y="4200421"/>
            <a:ext cx="4433455" cy="318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54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8857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/>
              <a:t>Обприскувач</a:t>
            </a:r>
            <a:r>
              <a:rPr lang="ru-RU" b="1" dirty="0"/>
              <a:t> ОГН-600</a:t>
            </a:r>
            <a:r>
              <a:rPr lang="ru-RU" dirty="0"/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61241"/>
            <a:ext cx="8596668" cy="4780121"/>
          </a:xfrm>
        </p:spPr>
        <p:txBody>
          <a:bodyPr/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аналогічного призначення що і  ОН-400-3, працює за тим же принципом та має подібну будову: два баки місткістю 600 л; штанга шириною 14 м. Агрегатується з тракторами класу 1,4.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927" y="2444312"/>
            <a:ext cx="4338698" cy="441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07115" y="3250345"/>
            <a:ext cx="518685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1325"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Обпилювачі застосовують для боротьби з шкідниками та збудниками хвороб за допомогою сухої отруйної речовини.  Бувають ранцеві, тракторні (причіпні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і навісні) і авіаційні. На відміну від обприскування, при якому пестициди на заражені об’єкти наносять у вигляді робочої рідини, при обпилюванні пестициди на заражені рослини наносять у вигляді сухого порошку або пилу.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28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Обпилення більш  продуктивне і менш трудомістке порівняно з обприскуванням, проте має недоліки: 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81503"/>
            <a:ext cx="8596668" cy="4259859"/>
          </a:xfrm>
        </p:spPr>
        <p:txBody>
          <a:bodyPr>
            <a:norm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1) слабке прилипання порошку до листя рослин призводить до збільшення витрати пестициду;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2) при незначному вітрі робота обпилювача стає неможливою через здування пестицидів з рослин. </a:t>
            </a:r>
          </a:p>
          <a:p>
            <a:pPr marL="0" indent="0" algn="ctr">
              <a:buNone/>
            </a:pP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3924" t="25714" r="5920" b="31429"/>
          <a:stretch/>
        </p:blipFill>
        <p:spPr bwMode="auto">
          <a:xfrm>
            <a:off x="1813034" y="3185685"/>
            <a:ext cx="4499621" cy="28525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9996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6291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8865" y="694396"/>
            <a:ext cx="8596668" cy="3880773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Обпилювачі повинні відповідати таким вимогам: </a:t>
            </a:r>
          </a:p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–  бути універсальними, тобто забезпечувати обробіток як деревних насаджень, так і польових сільськогосподарських культур; </a:t>
            </a:r>
          </a:p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– рівномірно і повністю покривати насадження пестицидами; </a:t>
            </a:r>
          </a:p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–  мати механізми для перемішування пестициду в бункері і рівномірної подачі його до змішувача незалежно від норми витрати на 1 гектар; </a:t>
            </a:r>
          </a:p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–  відповідати вимогам техніки безпеки, бути продуктивними, надійними в роботі і зручними в експлуатації. </a:t>
            </a:r>
          </a:p>
          <a:p>
            <a:endParaRPr lang="uk-UA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4153" t="26939" r="5232" b="31837"/>
          <a:stretch/>
        </p:blipFill>
        <p:spPr bwMode="auto">
          <a:xfrm>
            <a:off x="3263463" y="3578772"/>
            <a:ext cx="4477406" cy="271166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59398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61" y="168165"/>
            <a:ext cx="8596668" cy="1045779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Схема обпилювача широкозахватного універсального ОШУ-50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430" y="1324303"/>
            <a:ext cx="9727908" cy="4966137"/>
          </a:xfrm>
        </p:spPr>
        <p:txBody>
          <a:bodyPr/>
          <a:lstStyle/>
          <a:p>
            <a:pPr indent="382588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обпилювачів мають такі основні частини: бункер для отрутохімікатів, подавальний механізм, генератор повітряного потоку (вентилятор), розпилювальний пристрій, передавальний механізм та несучу конструкцію.  Ознайомитись з будовою обпилювачів можна на прикладі тракторного навісного  обпилювача широкозахватного універсального ОШУ-50А, який застосовується для боротьби зі шкідниками і збудниками хвороб у посівному та шкільному відділеннях деревних розсадників, а також  при обробці садів, виноградників, польових та овочевих культур.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Рисунок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61" y="3275177"/>
            <a:ext cx="4406900" cy="309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46809" y="3275177"/>
            <a:ext cx="523185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 </a:t>
            </a:r>
            <a:endParaRPr lang="ru-RU" dirty="0"/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1  –  мішалка; 2  –  шнек; 3  –  протиральна котушка; 4  –  бункер;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5  –  щілиноподібний розпилювач; 6 –  вентилятор;  7 –  гідроциліндр; 8 – жолоб; 9 –  вихідний отвір порошку; 10 –  заслінка; 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11  –  редуктор;  12  –  карданний  вал;  13  –  важіль  із  сектором і шкалою; 14 – трос; 15 – ланцюгова передача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975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35876"/>
          </a:xfrm>
        </p:spPr>
        <p:txBody>
          <a:bodyPr>
            <a:normAutofit fontScale="90000"/>
          </a:bodyPr>
          <a:lstStyle/>
          <a:p>
            <a:r>
              <a:rPr lang="uk-UA" b="1" dirty="0"/>
              <a:t>Ранцевий обприскувач ОРР-1 «Ера-1»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45477"/>
            <a:ext cx="8596668" cy="4795886"/>
          </a:xfrm>
        </p:spPr>
        <p:txBody>
          <a:bodyPr/>
          <a:lstStyle/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застосовується для боротьби з шкідниками і хворобами плодових і ягідних культур у недоступних для тракторів місцях, на присадибних ділянках, а також для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дезінфекції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господарських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приміщень.</a:t>
            </a:r>
          </a:p>
          <a:p>
            <a:pPr algn="just"/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90" y="2183853"/>
            <a:ext cx="2998021" cy="427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82813" y="5330704"/>
            <a:ext cx="36838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— резервуар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 4 —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фільтри;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3— кришка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 5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— брандспойт;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6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— насос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— рукоятка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382813" y="2590149"/>
            <a:ext cx="553895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Місткість резервуару 12 л, робочий тиск 0,1...0,3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МПа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зусилля на рукоятці приводу до 6 кгс, довжина ефективної струменя 0,8 ... 2,4 м, витрата рідини 0,4...1,2 л/хв. Габарити: довжина 400, ширина 180, висота 508 мм, маса обприскувача 4,5 кг. Резервуар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робочої рідини виконаний з поліетилену. У горловину резервуару вставлений фільтр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який закріплюється кришкою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Насос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 ковпаком змонтований на правій частині резервуара. Для його приводу є рукоятка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Брандспойт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забезпечений фільтром </a:t>
            </a:r>
            <a:r>
              <a:rPr kumimoji="0" lang="uk-UA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48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6291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9062" y="882869"/>
            <a:ext cx="6924940" cy="5158494"/>
          </a:xfrm>
        </p:spPr>
        <p:txBody>
          <a:bodyPr/>
          <a:lstStyle/>
          <a:p>
            <a:pPr algn="just"/>
            <a:r>
              <a:rPr lang="uk-UA" b="1" dirty="0">
                <a:latin typeface="Times New Roman" pitchFamily="18" charset="0"/>
                <a:cs typeface="Times New Roman" pitchFamily="18" charset="0"/>
              </a:rPr>
              <a:t>Фумігатор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- це апарат для бороть­би зі шкідливими комахами та їх ли­чинками за допомогою отруйних газів. У лісовому господарстві фумігатори здебільшого застосовують для введен­ня у ґрунт отруйних розчинів, що лег­ко випаровуються і знищують личин­ки хрущів, які пошкоджують коріння деревних і чагарникових порід. До фумігаторів ручної дії належить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двонатискний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інжектор Лукашевича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ІР-12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що складається зі шприца з резервуаром та плунжерного насоса ручної дії.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uk-U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9" y="591447"/>
            <a:ext cx="1440356" cy="581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103200"/>
              </p:ext>
            </p:extLst>
          </p:nvPr>
        </p:nvGraphicFramePr>
        <p:xfrm>
          <a:off x="2522482" y="3767959"/>
          <a:ext cx="8071945" cy="227406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071945"/>
              </a:tblGrid>
              <a:tr h="2274066">
                <a:tc>
                  <a:txBody>
                    <a:bodyPr/>
                    <a:lstStyle/>
                    <a:p>
                      <a:pPr indent="135255" algn="ctr">
                        <a:spcBef>
                          <a:spcPts val="1415"/>
                        </a:spcBef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Схема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будови </a:t>
                      </a:r>
                      <a:r>
                        <a:rPr lang="uk-UA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ручного </a:t>
                      </a:r>
                      <a:r>
                        <a:rPr lang="uk-UA" sz="1800" spc="-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двонатискного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Aft>
                          <a:spcPts val="0"/>
                        </a:spcAft>
                      </a:pPr>
                      <a:r>
                        <a:rPr lang="uk-UA" sz="1800" spc="-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інжектора </a:t>
                      </a:r>
                      <a:r>
                        <a:rPr lang="uk-UA" sz="1800" spc="-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ІР-12 </a:t>
                      </a:r>
                      <a:r>
                        <a:rPr lang="uk-UA" sz="1800" spc="-35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конструкції </a:t>
                      </a:r>
                      <a:r>
                        <a:rPr lang="uk-UA" sz="1800" spc="-35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Лукашевича: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— нагнітальна камера;2 — циліндр насоса;З — плунжер;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uk-UA" sz="18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r>
                        <a:rPr lang="uk-UA" sz="1800" spc="-4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засмоктувальний</a:t>
                      </a:r>
                      <a:r>
                        <a:rPr lang="uk-UA" sz="1800" spc="-4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клапан;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— 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штанга; 6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голівка штанги;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— дозувальне 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кільце; 8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пружина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9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—- нагнітальний клапан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indent="135255" algn="ctr"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резервуар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 11,18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шплінти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 12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пробка 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наливного отвору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  <a:endParaRPr lang="ru-RU" sz="1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— наконечник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  14 — трубка голки; 15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обмежувальна шайба; </a:t>
                      </a:r>
                      <a:endParaRPr lang="uk-UA" sz="18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35255" algn="ctr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стопорний гвинт; 17 — підніжок</a:t>
                      </a:r>
                      <a:r>
                        <a:rPr lang="uk-UA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19 </a:t>
                      </a:r>
                      <a:r>
                        <a:rPr lang="uk-UA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напрямна штанга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557" marR="4455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71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7867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6525" y="709448"/>
            <a:ext cx="5805588" cy="4953542"/>
          </a:xfrm>
        </p:spPr>
        <p:txBody>
          <a:bodyPr/>
          <a:lstStyle/>
          <a:p>
            <a:pPr algn="just"/>
            <a:r>
              <a:rPr lang="uk-UA" dirty="0">
                <a:latin typeface="Times New Roman" pitchFamily="18" charset="0"/>
                <a:cs typeface="Times New Roman" pitchFamily="18" charset="0"/>
              </a:rPr>
              <a:t>Плунжер насоса - це трубка, яка переміщується у циліндрі й щільно прилягає до стінок. Верхня частина плунжера закінчується корпусом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засмоктувального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клапана з гніздом.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Засмоктувальний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клапан кріпиться на штанзі. Завдяки дії пружини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штанга разом із клапаном дещо піднята над гніздом плунжера, тому рідина із резервуара вільно проходить у камеру насоса. При натисканні на штангу клапан перекриває канал плунжера, тому під час його руху вниз певна кількість рідини через нагнітальний клапан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виштовхується у ґрунт.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0" y="246554"/>
            <a:ext cx="1533471" cy="6221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7601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10207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24759"/>
            <a:ext cx="8596668" cy="5016603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Контрольні запитання </a:t>
            </a:r>
          </a:p>
          <a:p>
            <a:pPr marL="0" indent="0" algn="ctr"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 Що таке обприскування?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 У якому вигляді може бути робоча рідина для обприскування?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 Вимоги до обприскувачів. 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 Будова обприскувача навісного ОН-400-3, ОГН-600.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5.  Що таке обпилення?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6.  Переваги і недоліки обпилення порівняно з обприскуванням.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7.  Вимоги до обпилювачів.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8.  Будова обпилювача широкозахватного універсального ОШУ-50.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9. Будова і принцип роботи оприскувача ранцевого ОРР-1 «Ера-1».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10. Призначення , будова і принцип дії фумігаторів.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48619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Мета роботи:  вивчити будову машин для хімічного захисту деревостанів</a:t>
            </a:r>
            <a:r>
              <a:rPr lang="ru-RU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                            Загальні відомості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 машин та апаратів для боротьби із шкідниками та збудниками хвороб насаджень відносять: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обприскувачі,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обпилювачі,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аерозольні генератори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фумігатори (для профілактичних заходів застосовують</a:t>
            </a:r>
          </a:p>
          <a:p>
            <a:pPr marL="0" indent="0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також протравлювачі насіння). 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Найбільш поширеними є обприскувачі та обпилювачі.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027" y="3452648"/>
            <a:ext cx="4385510" cy="311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95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984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99091"/>
            <a:ext cx="8596668" cy="5442272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Обприскувачі  –  застосовують для боротьби з шкідниками та  збудниками хвороб за допомогою отруйної рідини. Оприскувачі бувають: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ранцеві ємністю до 20 л; 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тракторні (причіпні і навісні);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авіаційні.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1800" t="26531" r="59614" b="28571"/>
          <a:stretch/>
        </p:blipFill>
        <p:spPr bwMode="auto">
          <a:xfrm>
            <a:off x="170760" y="2836643"/>
            <a:ext cx="2265045" cy="307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769" t="28979" r="67646" b="28736"/>
          <a:stretch/>
        </p:blipFill>
        <p:spPr bwMode="auto">
          <a:xfrm>
            <a:off x="3039110" y="2653445"/>
            <a:ext cx="4284980" cy="34429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55989" t="27347" r="6609" b="29796"/>
          <a:stretch/>
        </p:blipFill>
        <p:spPr bwMode="auto">
          <a:xfrm>
            <a:off x="7797055" y="3724373"/>
            <a:ext cx="3397885" cy="21888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20149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2597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583325"/>
            <a:ext cx="8596668" cy="545803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Робочу рідину обприскувачі на оброблювані рослини наносять у розпиленому вигляді, тому вона добре прилипає до них і тривалий час проявляє свої токсичні властивості.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2547" t="27347" r="4085" b="30204"/>
          <a:stretch/>
        </p:blipFill>
        <p:spPr bwMode="auto">
          <a:xfrm>
            <a:off x="1355835" y="1828801"/>
            <a:ext cx="6952593" cy="40832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04495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94441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72967"/>
            <a:ext cx="8596668" cy="55683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Робоча рідина може бути у вигляді розчинів, суспензій, емульсій, екстрактів.  </a:t>
            </a:r>
          </a:p>
          <a:p>
            <a:pPr marL="0" indent="36195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Розчин  –  це рідина, в якій повністю розчиняється  тверда речовина, наприклад, водний розчин мідного купоросу, солей і т.п. </a:t>
            </a:r>
          </a:p>
          <a:p>
            <a:pPr marL="0" indent="36195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Суспензія – це механічна суміш сухого порошку і рідкої речовини, в якій порошок не розчиняється, а перебуває підвішеному стані, наприклад, суміш порошку крейди або вапна у воді.  </a:t>
            </a:r>
          </a:p>
          <a:p>
            <a:pPr marL="0" indent="36195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Емульсія  –  це механічна суміш рідин різної щільності (питомої ваги) і в’язкості, наприклад суміш олії і води, гасу і води, мила і води і т.п.  </a:t>
            </a:r>
          </a:p>
          <a:p>
            <a:pPr marL="0" indent="36195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Екстракт  –  це витяжка з отруйних організмів рослин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тварин. Наприклад, анабазин і нікотин  –  екстракти отруйних рослин (ромашки, тютюну).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801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1561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56745"/>
            <a:ext cx="8596668" cy="528461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Якість обприскування залежить від дисперсності, тобто від ступеня механічного подрібнення робочої рідини на краплини. Дисперсність обумовлює ефективність дії розчину. Чим вище ступінь розпилення рідини, тим більше поверхні рослин стикається з отрутою. До обприскувачів ставлять такі вимоги: 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повинні рівномірно покривати поверхню рослин робочою рідиною; 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 бути універсальними, тобто забезпечувати обробіток як деревних насаджень, так і польових сільськогосподарських культур; 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 норма витрати  пестициду повинна бути постійною як за кількістю, так і за концентрацією протягом всієї роботи для забезпечення розпилу пестициду без його перевитрати і опіків культурних рослин; </a:t>
            </a:r>
          </a:p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– повинні відповідати вимогам техніки безпеки, бути продуктивними, надійними в роботі і зручними в експлуатації.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116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94441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98635"/>
            <a:ext cx="8596668" cy="5142728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Основними частинами обприскувачів є резервуари, насоси, елементи управління, механізми приводу,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розпилюючі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пристрої, трубопроводи та інші службові частини і механізми. 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53006" t="24898" r="5231" b="35102"/>
          <a:stretch/>
        </p:blipFill>
        <p:spPr bwMode="auto">
          <a:xfrm>
            <a:off x="7110249" y="3547242"/>
            <a:ext cx="4083268" cy="28062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54383" t="26939" r="4773" b="28163"/>
          <a:stretch/>
        </p:blipFill>
        <p:spPr bwMode="auto">
          <a:xfrm>
            <a:off x="2842557" y="2016278"/>
            <a:ext cx="4267692" cy="247689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53006" t="24898" r="5231" b="41633"/>
          <a:stretch/>
        </p:blipFill>
        <p:spPr bwMode="auto">
          <a:xfrm>
            <a:off x="709449" y="4493172"/>
            <a:ext cx="4666593" cy="21283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22358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62076" y="546706"/>
            <a:ext cx="10283538" cy="83915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3971" y="4426452"/>
            <a:ext cx="9759021" cy="1096899"/>
          </a:xfrm>
        </p:spPr>
        <p:txBody>
          <a:bodyPr>
            <a:normAutofit/>
          </a:bodyPr>
          <a:lstStyle/>
          <a:p>
            <a:pPr algn="just"/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ЩТО потрібно проводити щоденно після закінчення роботи. При роботі в декілька змін –після закінчення другої зміни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але </a:t>
            </a:r>
            <a:r>
              <a:rPr lang="uk-UA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більше ніж через  12 год. роботи.  Перше технічне обслуговування  ТО-1 проводити через кожні 60 годин.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789" y="884470"/>
            <a:ext cx="7082972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2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30469"/>
          </a:xfrm>
        </p:spPr>
        <p:txBody>
          <a:bodyPr/>
          <a:lstStyle/>
          <a:p>
            <a:r>
              <a:rPr lang="uk-UA" b="1" dirty="0"/>
              <a:t>Обприскувача навісного ОН-400-3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71601"/>
            <a:ext cx="9365300" cy="4669762"/>
          </a:xfrm>
        </p:spPr>
        <p:txBody>
          <a:bodyPr>
            <a:normAutofit/>
          </a:bodyPr>
          <a:lstStyle/>
          <a:p>
            <a:pPr algn="just"/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який призначений для хімічної боротьби зі шкідниками, збудниками хвороб і бур’янами у деревних розсадниках, лісосмугах, лісонасадженнях, садах, на виноградниках і ягідниках, розміщених на рівнинах і схилах крутизною до 7°. 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19" y="2303737"/>
            <a:ext cx="5553075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5490" y="2455039"/>
            <a:ext cx="496613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1 – клапан; 2, 8, 14, 15, 20, 23 –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рукави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– бак; 4 – </a:t>
            </a:r>
            <a:r>
              <a:rPr lang="ru-RU" i="1" dirty="0" err="1">
                <a:latin typeface="Times New Roman" pitchFamily="18" charset="0"/>
                <a:cs typeface="Times New Roman" pitchFamily="18" charset="0"/>
              </a:rPr>
              <a:t>ежектор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;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5 – перемикач; 6 – кришка; 7 – фільтр заливний; 9 – покажчик рівня рідини у баку; 10 – пульт керування; 11 – рукави високого  тиску  гідроциліндра;  12  –  манометр;  </a:t>
            </a:r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13  – 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роздільно-демпферний  пристрій; </a:t>
            </a:r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–  розпилювальне   сопло;  17  –  вентилятор;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18  –  насос;   19  –  запобіжний   клапан; 21 – всмоктувальний фільтр; 22 – </a:t>
            </a:r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гідромішалка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; 24 – відстійник; 25 – дозатор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674759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514</TotalTime>
  <Words>1332</Words>
  <Application>Microsoft Office PowerPoint</Application>
  <PresentationFormat>Произвольный</PresentationFormat>
  <Paragraphs>94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Грань</vt:lpstr>
      <vt:lpstr>Лекція 15 Машини для захисту лісу</vt:lpstr>
      <vt:lpstr>Мета роботи:  вивчити будову машин для хімічного захисту деревостанів.</vt:lpstr>
      <vt:lpstr>.</vt:lpstr>
      <vt:lpstr>.</vt:lpstr>
      <vt:lpstr>.</vt:lpstr>
      <vt:lpstr>.</vt:lpstr>
      <vt:lpstr>.</vt:lpstr>
      <vt:lpstr>.</vt:lpstr>
      <vt:lpstr>Обприскувача навісного ОН-400-3</vt:lpstr>
      <vt:lpstr>Обприскувач ОГН-600 </vt:lpstr>
      <vt:lpstr>Обпилення більш  продуктивне і менш трудомістке порівняно з обприскуванням, проте має недоліки: </vt:lpstr>
      <vt:lpstr>.</vt:lpstr>
      <vt:lpstr>Схема обпилювача широкозахватного універсального ОШУ-50 </vt:lpstr>
      <vt:lpstr>Ранцевий обприскувач ОРР-1 «Ера-1»</vt:lpstr>
      <vt:lpstr>.</vt:lpstr>
      <vt:lpstr>.</vt:lpstr>
      <vt:lpstr>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Технічне обслуговування машин для обприскування дерев та виноградників</dc:title>
  <dc:creator>admin</dc:creator>
  <cp:lastModifiedBy>adm</cp:lastModifiedBy>
  <cp:revision>39</cp:revision>
  <dcterms:created xsi:type="dcterms:W3CDTF">2014-11-27T16:54:57Z</dcterms:created>
  <dcterms:modified xsi:type="dcterms:W3CDTF">2021-09-23T16:53:37Z</dcterms:modified>
</cp:coreProperties>
</file>