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4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774D5-699E-4865-AFAC-7AE2A8C99463}" type="datetimeFigureOut">
              <a:rPr lang="uk-UA" smtClean="0"/>
              <a:t>27.01.2022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6E603-DBAB-4108-9660-707A5EC612A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23068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774D5-699E-4865-AFAC-7AE2A8C99463}" type="datetimeFigureOut">
              <a:rPr lang="uk-UA" smtClean="0"/>
              <a:t>27.01.2022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6E603-DBAB-4108-9660-707A5EC612A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39780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774D5-699E-4865-AFAC-7AE2A8C99463}" type="datetimeFigureOut">
              <a:rPr lang="uk-UA" smtClean="0"/>
              <a:t>27.01.2022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6E603-DBAB-4108-9660-707A5EC612A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43529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774D5-699E-4865-AFAC-7AE2A8C99463}" type="datetimeFigureOut">
              <a:rPr lang="uk-UA" smtClean="0"/>
              <a:t>27.01.2022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6E603-DBAB-4108-9660-707A5EC612A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63136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774D5-699E-4865-AFAC-7AE2A8C99463}" type="datetimeFigureOut">
              <a:rPr lang="uk-UA" smtClean="0"/>
              <a:t>27.01.2022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6E603-DBAB-4108-9660-707A5EC612A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39253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774D5-699E-4865-AFAC-7AE2A8C99463}" type="datetimeFigureOut">
              <a:rPr lang="uk-UA" smtClean="0"/>
              <a:t>27.01.2022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6E603-DBAB-4108-9660-707A5EC612A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44846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774D5-699E-4865-AFAC-7AE2A8C99463}" type="datetimeFigureOut">
              <a:rPr lang="uk-UA" smtClean="0"/>
              <a:t>27.01.2022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6E603-DBAB-4108-9660-707A5EC612A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51297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774D5-699E-4865-AFAC-7AE2A8C99463}" type="datetimeFigureOut">
              <a:rPr lang="uk-UA" smtClean="0"/>
              <a:t>27.01.2022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6E603-DBAB-4108-9660-707A5EC612A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60005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774D5-699E-4865-AFAC-7AE2A8C99463}" type="datetimeFigureOut">
              <a:rPr lang="uk-UA" smtClean="0"/>
              <a:t>27.01.2022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6E603-DBAB-4108-9660-707A5EC612A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21823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774D5-699E-4865-AFAC-7AE2A8C99463}" type="datetimeFigureOut">
              <a:rPr lang="uk-UA" smtClean="0"/>
              <a:t>27.01.2022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6E603-DBAB-4108-9660-707A5EC612A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58106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774D5-699E-4865-AFAC-7AE2A8C99463}" type="datetimeFigureOut">
              <a:rPr lang="uk-UA" smtClean="0"/>
              <a:t>27.01.2022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6E603-DBAB-4108-9660-707A5EC612A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48053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774D5-699E-4865-AFAC-7AE2A8C99463}" type="datetimeFigureOut">
              <a:rPr lang="uk-UA" smtClean="0"/>
              <a:t>27.01.2022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F6E603-DBAB-4108-9660-707A5EC612A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06147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658368"/>
            <a:ext cx="9144000" cy="5376672"/>
          </a:xfrm>
        </p:spPr>
        <p:txBody>
          <a:bodyPr>
            <a:normAutofit/>
          </a:bodyPr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Лекція 3</a:t>
            </a:r>
          </a:p>
          <a:p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Тема. </a:t>
            </a:r>
            <a:r>
              <a:rPr lang="uk-UA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Напруги та класифікація електричних мереж </a:t>
            </a:r>
          </a:p>
          <a:p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</a:t>
            </a:r>
          </a:p>
          <a:p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	Область використання номінальних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напруг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	Класифікація електричних мереж.</a:t>
            </a:r>
          </a:p>
          <a:p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390996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9363" t="26131" r="31255" b="10267"/>
          <a:stretch/>
        </p:blipFill>
        <p:spPr>
          <a:xfrm>
            <a:off x="1146048" y="304799"/>
            <a:ext cx="8412480" cy="6400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21621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8734" t="38459" r="28576" b="24276"/>
          <a:stretch/>
        </p:blipFill>
        <p:spPr>
          <a:xfrm>
            <a:off x="780288" y="329183"/>
            <a:ext cx="8924544" cy="4645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68069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6304"/>
            <a:ext cx="10515600" cy="6030659"/>
          </a:xfrm>
        </p:spPr>
        <p:txBody>
          <a:bodyPr>
            <a:normAutofit lnSpcReduction="10000"/>
          </a:bodyPr>
          <a:lstStyle/>
          <a:p>
            <a:r>
              <a:rPr lang="uk-UA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Системоутворювальні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мережі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це мережі напругою 330 кВ і вище. Виконують функцію формування енергосистем, об’єднуючи потужні ЕС і забезпечуючи їх функціонування як єдиного об’єкта управління. Ці мережі характеризуються великим радіусом охоплення, значними навантаженнями. Мережі виконують за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складнозамкненими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багатоконтурними схемами з декількома ВП.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Мережі живлення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призначені для передачі електроенергії від підстанцій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системоутворюючої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мережі і від шин 110–220 кВ ЕС до районних підстанцій. Мережі живлення зазвичай замкнені. Їх напруга – 110–220 кВ.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Розподільна мережа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призначена для передачі електроенергії на невеликі відстані від шин нижчої напруги районних ПС безпосередньо до споживачів. Такі мережі виконують за розімкненими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схемами.Розрізняють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розподільні мережі високої (понад 1 000 В) і низької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напруг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(до 1 000 В).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248159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31648"/>
            <a:ext cx="9841992" cy="6461760"/>
          </a:xfrm>
        </p:spPr>
        <p:txBody>
          <a:bodyPr>
            <a:normAutofit lnSpcReduction="10000"/>
          </a:bodyPr>
          <a:lstStyle/>
          <a:p>
            <a:pPr marL="914400" lvl="2" indent="0">
              <a:buNone/>
            </a:pPr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3.2.9  Характер </a:t>
            </a: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споживачів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характером споживачів мережі поділяють на: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міські;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промислові;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сільські.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Міські мережі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характеризуються високою щільністю електричних навантажень (до 12 МВ А/км</a:t>
            </a:r>
            <a:r>
              <a:rPr lang="uk-UA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і великою кількістю різнорідних споживачів.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промислових мереж відносять мережі промислових підприємств. Ці мережі поділяють на мережі зовнішнього і внутрішнього електропостачання. Напруга залежить від близькості до ПМ живлення. Якщо вона розміщена поблизу підприємства, то напруга зовнішнього електропостачання становить 6–10 кВ, а внутрішнього – до 1 000 В. Якщо ПМ розташована далеко, то напруга зовнішнього електропостачання підвищується.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937789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1920"/>
            <a:ext cx="9451848" cy="6608064"/>
          </a:xfrm>
        </p:spPr>
        <p:txBody>
          <a:bodyPr/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промислових мереж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існує поняття «глибокого введення», коли висока напруга (220–330 кВ) заводиться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територію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заводу, минаючи додаткові трансформації. У цьому разі в схемі внутрішнього електропостачання використовується напруга 6–35 кВ.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Сільські мережі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мережі напругою 0,4–110 кВ. Вони призначені для живлення невеликих населених пунктів, сільськогосподарських підприємств. Відрізняються великою протяжністю     і     малою     щільністю     навантаження     (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до15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кВ× А/км</a:t>
            </a:r>
            <a:r>
              <a:rPr lang="uk-UA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). Сільські мережі виконуються, в основному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повітряними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ЛЕП по розімкненим схемами.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391296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5592" y="146304"/>
            <a:ext cx="10158984" cy="671169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3.2.9.	</a:t>
            </a:r>
            <a:r>
              <a:rPr lang="uk-UA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Призначення в схемі електропостачання</a:t>
            </a:r>
          </a:p>
          <a:p>
            <a:pPr marL="0" indent="0">
              <a:buNone/>
            </a:pPr>
            <a:r>
              <a:rPr lang="uk-UA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призначенням у схемі електропостачання мережі поділяють на місцеві та районні.</a:t>
            </a:r>
          </a:p>
          <a:p>
            <a:pPr marL="0" indent="0">
              <a:buNone/>
            </a:pPr>
            <a:r>
              <a:rPr lang="uk-UA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Місцеві мережі охоплюють площі радіусом до 30 км. Вони мають малу щільність навантаження і напругу до 35 кВ включно.</a:t>
            </a:r>
          </a:p>
          <a:p>
            <a:pPr marL="0" indent="0">
              <a:buNone/>
            </a:pPr>
            <a:r>
              <a:rPr lang="uk-UA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 мережі:</a:t>
            </a:r>
          </a:p>
          <a:p>
            <a:pPr marL="0" indent="0">
              <a:buNone/>
            </a:pPr>
            <a:r>
              <a:rPr lang="uk-UA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	сільські;</a:t>
            </a:r>
          </a:p>
          <a:p>
            <a:pPr marL="0" indent="0">
              <a:buNone/>
            </a:pPr>
            <a:r>
              <a:rPr lang="uk-UA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	комунальні;</a:t>
            </a:r>
          </a:p>
          <a:p>
            <a:pPr marL="0" indent="0">
              <a:buNone/>
            </a:pPr>
            <a:r>
              <a:rPr lang="uk-UA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	фабрично-заводські;</a:t>
            </a:r>
          </a:p>
          <a:p>
            <a:pPr marL="0" indent="0">
              <a:buNone/>
            </a:pPr>
            <a:r>
              <a:rPr lang="uk-UA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	«глибокі вводи» напругою 110 кВ.</a:t>
            </a:r>
          </a:p>
          <a:p>
            <a:pPr marL="0" indent="0">
              <a:buNone/>
            </a:pPr>
            <a:r>
              <a:rPr lang="uk-UA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Районні мережі охоплюють великі райони і мають напругу 110 кВ і вище. За районними мережами здійснюється передача електроенергії від ЕС у місця її споживання.</a:t>
            </a:r>
          </a:p>
          <a:p>
            <a:pPr marL="0" indent="0">
              <a:buNone/>
            </a:pPr>
            <a:r>
              <a:rPr lang="uk-UA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районних мереж належать:</a:t>
            </a:r>
          </a:p>
          <a:p>
            <a:pPr marL="0" indent="0">
              <a:buNone/>
            </a:pPr>
            <a:r>
              <a:rPr lang="uk-UA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	основні мережі системи;</a:t>
            </a:r>
          </a:p>
          <a:p>
            <a:pPr marL="0" indent="0">
              <a:buNone/>
            </a:pPr>
            <a:r>
              <a:rPr lang="uk-UA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	магістральні ЛЕП </a:t>
            </a:r>
            <a:r>
              <a:rPr lang="uk-UA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внутрішньосистемного</a:t>
            </a:r>
            <a:r>
              <a:rPr lang="uk-UA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зв’язку;</a:t>
            </a:r>
          </a:p>
          <a:p>
            <a:pPr marL="0" indent="0">
              <a:buNone/>
            </a:pPr>
            <a:r>
              <a:rPr lang="uk-UA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	міжсистемні зв’язки.</a:t>
            </a:r>
          </a:p>
          <a:p>
            <a:pPr marL="0" indent="0">
              <a:buNone/>
            </a:pPr>
            <a:endParaRPr lang="uk-UA" sz="3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831933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07264"/>
            <a:ext cx="9878568" cy="665073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3.2.10.	Режим роботи нейтралі</a:t>
            </a:r>
          </a:p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режимом роботи нейтралі мережі поділяють на мережі з:</a:t>
            </a:r>
          </a:p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	ізольованою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нейтраллю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	компенсованою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нейтраллю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	ефективно-заземленою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нейтраллю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	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глухозаземленою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нейтраллю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Режим роботи нейтралі визначається способом з’єднання нейтралі з землею.</a:t>
            </a:r>
          </a:p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мережах з ізольованою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нейтраллю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електроустановки не мають зв’язку з землею.</a:t>
            </a:r>
          </a:p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мережах з компенсованою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нейтраллю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є зв’язок через дугогасильну котушку.</a:t>
            </a:r>
          </a:p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мережах з ефективно-заземленою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нейтраллю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частина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нейтралей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трансформаторів заземлена, частина –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розземлена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(у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нейтраль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входять роз’єднувач і розрядник).</a:t>
            </a:r>
          </a:p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мережах із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глухозаземленою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нейтраллю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безпосередній зв’язок із землею.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782050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0"/>
            <a:ext cx="10515600" cy="68580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Вибір режиму роботи нейтралі в мережі до 1 000 В визначається безпекою робіт. У мережі вище 1 000 В – двома причинами:</a:t>
            </a:r>
          </a:p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	вартістю ізоляції обладнання;</a:t>
            </a:r>
          </a:p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	величиною струмів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однофазового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короткого замикання на землю.</a:t>
            </a:r>
          </a:p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 з Правилами налаштування електроустановок електроустановки до 1 000 В працюють або з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глухозаземленою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або з ізольованою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нейтраллю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першому випадку маємо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чотирипровідну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мережу. Замикання будь-якої фази на землю призводить до короткого замикання в мережі (струм ушкодження великий). Запобіжник пошкодженої фази перегорає, а дві здорові фази залишаються в роботі при фазовій напрузі.</a:t>
            </a:r>
          </a:p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другому випадку маємо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трипровідну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мережу. У такій мережі замикання фази на землю не призводить до значного зростання струму у місці пошкодження, фаза не відключається. Фазові напруги непошкоджених фаз зростають до лінійних</a:t>
            </a:r>
          </a:p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значень, тобто зростають у	раз.</a:t>
            </a:r>
          </a:p>
          <a:p>
            <a:pPr marL="0" indent="0">
              <a:buNone/>
            </a:pP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6528" y="6160008"/>
            <a:ext cx="380416" cy="380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61308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9994" t="43222" r="29678" b="48092"/>
          <a:stretch/>
        </p:blipFill>
        <p:spPr>
          <a:xfrm>
            <a:off x="694944" y="280415"/>
            <a:ext cx="8961120" cy="108508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/>
          <a:srcRect l="29386" t="39791" r="29666" b="21542"/>
          <a:stretch/>
        </p:blipFill>
        <p:spPr>
          <a:xfrm>
            <a:off x="694944" y="1499616"/>
            <a:ext cx="9046464" cy="5023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38605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5344"/>
            <a:ext cx="9915144" cy="677265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Мережі 6–35 кВ не потребують негайного відключення і можуть працювати кілька годин. Але пошкодження можна виявити лише під час почергового відключення споживачів.</a:t>
            </a:r>
          </a:p>
          <a:p>
            <a:pPr marL="0" indent="0" algn="just">
              <a:buNone/>
            </a:pP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Мережі напругою 110 кВ і вище вважаються мережами з великими струмами замикання на землю (понад 500 А). Вони не можуть працювати з ізольованою </a:t>
            </a:r>
            <a:r>
              <a:rPr lang="uk-U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нейтраллю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оскільки ізоляція у цьому разі повинна розраховуватися на лінійну напругу. А це дорого. Мережі працюють з заземленою </a:t>
            </a:r>
            <a:r>
              <a:rPr lang="uk-U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нейтраллю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При цьому струм </a:t>
            </a:r>
            <a:r>
              <a:rPr lang="uk-U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однофазового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короткого замикання (к. з.) може перевищувати струм </a:t>
            </a:r>
            <a:r>
              <a:rPr lang="uk-U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трифазововго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к. з. У цьому разі комутаційну апаратуру потрібно вибирати за більшим струмом, тобто </a:t>
            </a:r>
            <a:r>
              <a:rPr lang="uk-U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однофазовим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94337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80416"/>
            <a:ext cx="10515600" cy="6205728"/>
          </a:xfrm>
        </p:spPr>
        <p:txBody>
          <a:bodyPr>
            <a:normAutofit/>
          </a:bodyPr>
          <a:lstStyle/>
          <a:p>
            <a:pPr marL="457200" lvl="1" indent="0" algn="r">
              <a:spcAft>
                <a:spcPts val="0"/>
              </a:spcAft>
              <a:buSzPts val="1200"/>
              <a:buNone/>
              <a:tabLst>
                <a:tab pos="1165860" algn="l"/>
              </a:tabLst>
            </a:pPr>
            <a:r>
              <a:rPr lang="uk-UA" b="1" spc="-5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3.1 Область використання номінальних </a:t>
            </a:r>
            <a:r>
              <a:rPr lang="uk-UA" b="1" spc="-5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напруг</a:t>
            </a:r>
            <a:r>
              <a:rPr lang="uk-UA" b="1" spc="-5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spc="-5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020" indent="0">
              <a:spcBef>
                <a:spcPts val="35"/>
              </a:spcBef>
              <a:spcAft>
                <a:spcPts val="0"/>
              </a:spcAft>
              <a:buNone/>
            </a:pPr>
            <a:r>
              <a:rPr lang="uk-UA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1620" marR="440055" indent="342900" algn="just">
              <a:spcAft>
                <a:spcPts val="0"/>
              </a:spcAft>
            </a:pP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Напруги 3, 20 і 150 кВ вважають неперспективним і не</a:t>
            </a:r>
            <a:r>
              <a:rPr lang="uk-UA" spc="5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рекомендують</a:t>
            </a:r>
            <a:r>
              <a:rPr lang="uk-UA" spc="-5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мереж,</a:t>
            </a:r>
            <a:r>
              <a:rPr lang="uk-UA" spc="-5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 заново</a:t>
            </a:r>
            <a:r>
              <a:rPr lang="uk-UA" spc="-5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проектуються.</a:t>
            </a:r>
            <a:endParaRPr lang="ru-RU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1620" marR="436245" indent="342900" algn="just">
              <a:spcAft>
                <a:spcPts val="0"/>
              </a:spcAft>
            </a:pP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uk-UA" spc="5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мережі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1 000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найбільшого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поширення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набула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напруга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380</a:t>
            </a:r>
            <a:r>
              <a:rPr lang="uk-UA" spc="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В.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Використовують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живлення: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438150" lvl="1" indent="-285750" algn="just">
              <a:spcAft>
                <a:spcPts val="0"/>
              </a:spcAft>
              <a:buSzPts val="1200"/>
              <a:buFont typeface="Times New Roman" panose="02020603050405020304" pitchFamily="18" charset="0"/>
              <a:buChar char="–"/>
              <a:tabLst>
                <a:tab pos="853440" algn="l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освітлювального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навантаження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всередині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поза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приміщеннями;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436245" lvl="1" indent="-285750" algn="just">
              <a:spcAft>
                <a:spcPts val="0"/>
              </a:spcAft>
              <a:buSzPts val="1200"/>
              <a:buFont typeface="Times New Roman" panose="02020603050405020304" pitchFamily="18" charset="0"/>
              <a:buChar char="–"/>
              <a:tabLst>
                <a:tab pos="868680" algn="l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живлення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дрібномоторного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навантаження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промислових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підприємств.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1620" marR="436880" indent="342900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Напругу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660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застосовують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заводських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мережах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lang="uk-UA" spc="-28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живлення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електросилового навантаження.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1620" marR="440690" indent="342900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Напругу 6 і 10 кВ використовують для розподільчих мереж</a:t>
            </a:r>
            <a:r>
              <a:rPr lang="uk-UA" spc="-28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міській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 сільській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місцевостях.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417883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0"/>
            <a:ext cx="9415272" cy="620572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місці пошкодження у таких мережах виникає електрична дуга з великим струмом. Дуга гаситься при відключенні пошкодження. Оскільки більшість к. з є такими, що самоусуваються, то для перевірки лінія вмикається знову під дією АПВ. Якщо к. з. самоусунулася, то ЛЕП залишається в роботі, якщо немає, то ушкодження відключається знову. У перехідному режимі і при комутаціях у мережі виникають внутрішні перенапруги. Величина перенапруги впливає на вибір ізоляції.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Величину перенапруги намагаються обмежити. Для цього заземлюють нейтралі обладнання. Проте чим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більшезаземлених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нейтралей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тим менша величина перенапруги, але тим більша величина струму однофазного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к.з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676279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7536"/>
            <a:ext cx="9195816" cy="666902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мережах 110 кВ діють у такий спосіб. Частина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нейтралей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розземлюють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щоб величина струмів однофазного к. з. не перевищувала величину струмів трифазового к. з. Заземлюють нейтралі трансформаторів на електростанціях, вузлових підстанціях і на «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тупікових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споживчих підстанціях. Напруга на непошкоджених фазах щодо землі в сталому режимі не повинна бути більшою за 0,8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ном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(лінійного). Такі мережі називаються мережами з ефективно–заземленою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нейтраллю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мережах 220 кВ і вище застосовують глухе заземлення нейтралі усіх трансформаторів. При цьому напруга на непошкоджених фазах щодо землі в сталому режимі не перевищує фазову. Комутаційна апаратура вибирається за більшим струмом к. з.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572003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48512" y="268224"/>
            <a:ext cx="9412224" cy="6230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0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80416"/>
            <a:ext cx="10515600" cy="5896547"/>
          </a:xfrm>
        </p:spPr>
        <p:txBody>
          <a:bodyPr>
            <a:normAutofit lnSpcReduction="10000"/>
          </a:bodyPr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Напруги 35 і 110 кВ набули найбільшого поширення. Напругу 35 кВ використовують у розподільних мережах. Напруга 110 кВ виконує дві функції: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-живить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великі центри споживання енергії, тобто виступає у ролі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системоутворювального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Особливо це стосується старих енергосистем;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-живить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підстанції невеликої потужності напругою 110/10 кВ у зонах обслуговування споживачів 10 кВ, тобто виступає у ролі розподільного.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Напругу 220 кВ застосовують в енергосистемах із вищою напругою (500 кВ) за значного зростання навантажень як найбільш перспективну щодо напруги 110 кВ.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Напруги 330 кВ і вище відіграють роль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системоутворювальних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напруг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90242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68224"/>
            <a:ext cx="10515600" cy="5908739"/>
          </a:xfrm>
        </p:spPr>
        <p:txBody>
          <a:bodyPr>
            <a:normAutofit fontScale="92500" lnSpcReduction="10000"/>
          </a:bodyPr>
          <a:lstStyle/>
          <a:p>
            <a:pPr marL="457200" lvl="1" indent="0">
              <a:buNone/>
            </a:pPr>
            <a:r>
              <a:rPr lang="uk-UA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3.2 Класифікація </a:t>
            </a:r>
            <a:r>
              <a:rPr lang="uk-UA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електричних мереж</a:t>
            </a:r>
            <a:endParaRPr lang="ru-RU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Електричні мережі класифікують за: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родом струму;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номінальною напругою;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конструктивним виконанням;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розміщенням;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конфігурацією;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ступенем резервування;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виконуваними функціями;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характером споживачів;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призначенням у схемі електропостачання;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режимом роботи нейтралі.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72537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77952"/>
            <a:ext cx="10515600" cy="5799011"/>
          </a:xfrm>
        </p:spPr>
        <p:txBody>
          <a:bodyPr>
            <a:normAutofit fontScale="85000" lnSpcReduction="20000"/>
          </a:bodyPr>
          <a:lstStyle/>
          <a:p>
            <a:pPr marL="914400" lvl="2" indent="0">
              <a:buNone/>
            </a:pPr>
            <a:r>
              <a:rPr lang="uk-UA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Рід </a:t>
            </a:r>
            <a:r>
              <a:rPr lang="uk-UA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струму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родом струму розрізняють мережі змінного і постійного струму. Основного поширення набули мережі трифазового змінного струму.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Однофазовими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виконують </a:t>
            </a:r>
            <a:r>
              <a:rPr lang="uk-UA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внутрішньоквартирні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мережі. Їх виконують як відгалуження від трифазової мережі.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Мережі постійного струму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використовують у промисловості (електричні печі, електролізні цехи) і для живлення міського електротранспорту.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Постійний струм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використовують для передачі енергії на великі відстані. Але на постійному струмі працює лише ЛЕП: на початку й в кінці ЛЕП будують перетворювальні підстанції, на яких відбувається перетворення змінного струму в постійний і назад. Використання постійного струму забезпечує стійку паралельну роботу генераторів ЕС.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Постійний струм використовують для організації зв’язку електроенергетичних систем. При цьому відхилення частоти в кожній системі практично не відбивається на переданій потужності.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Існують передачі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пульсуючого струму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 них електроенергія передається по загальній лінії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одночасно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змінним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постійним струмом. У такій передачі збільшується пропускна здатність щодо ЛЕП змінного струму і полегшується відбір потужності порівняно з ЛЕП постійного струму.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5770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21792"/>
            <a:ext cx="10515600" cy="6083808"/>
          </a:xfrm>
        </p:spPr>
        <p:txBody>
          <a:bodyPr/>
          <a:lstStyle/>
          <a:p>
            <a:pPr marL="0" indent="0">
              <a:buNone/>
            </a:pP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3.2.2.	Напруга</a:t>
            </a:r>
          </a:p>
          <a:p>
            <a:pPr marL="0" indent="0">
              <a:buNone/>
            </a:pPr>
            <a:endParaRPr lang="uk-UA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Згідно Державного стандарту мережі поділяють на мережі напругою до 1 000 В і мережі напругою вище 1 000 В.</a:t>
            </a:r>
          </a:p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літературі зустрічається й такий розподіл мереж за напругою:</a:t>
            </a:r>
          </a:p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низька (220–660 В);</a:t>
            </a:r>
          </a:p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середня (6–35 кВ);</a:t>
            </a:r>
          </a:p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3) висока (110–220 кВ);</a:t>
            </a:r>
          </a:p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 надвисока (330–750 кВ);</a:t>
            </a:r>
          </a:p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5) ультрависока (більше 1 000 кВ).</a:t>
            </a:r>
          </a:p>
          <a:p>
            <a:pPr marL="0" indent="0">
              <a:buNone/>
            </a:pP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478649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8496"/>
            <a:ext cx="10515600" cy="659587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3.2.3.	Конструктивне виконання</a:t>
            </a:r>
          </a:p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конструктивним виконанням розрізняють:</a:t>
            </a:r>
          </a:p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	повітряні мережі;</a:t>
            </a:r>
          </a:p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	кабельні мережі;</a:t>
            </a:r>
          </a:p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	проводки;</a:t>
            </a:r>
          </a:p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	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струмопроводи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uk-UA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Струмопровід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це установка для передачі та розподілу електроенергії, що використовується на промислових підприємствах.</a:t>
            </a:r>
          </a:p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Складається з:</a:t>
            </a:r>
          </a:p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	неізольованих провідників;</a:t>
            </a:r>
          </a:p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	ізольованих провідників;</a:t>
            </a:r>
          </a:p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	ізоляторів;</a:t>
            </a:r>
          </a:p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	захисних оболонок;</a:t>
            </a:r>
          </a:p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	опорних конструкцій.</a:t>
            </a:r>
          </a:p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Електропроводки призначені для виконання мереж у будинках.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50952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3024" y="0"/>
            <a:ext cx="9339072" cy="6754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88595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6304"/>
            <a:ext cx="10000488" cy="6534912"/>
          </a:xfrm>
        </p:spPr>
        <p:txBody>
          <a:bodyPr>
            <a:normAutofit/>
          </a:bodyPr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замкнених мережах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електроприймачі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одержують щонайменше з двох боків.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Розрізняють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прості замкнені мережі і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складнозамкнені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мережі. Прості замкнені мережі мають один замкнений контур,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складнозамкнені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декілька. До простих замкнених мереж відносять кільцеву мережу та мережу з двостороннім живленням.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   ступенем     резервування     мережі     поділяють     на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нерезервовані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резервовані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Замкнені мережі завжди резервовані, тому що при відімкненні будь-якої ЛЕП або будь-якого джерела живлення жоден із споживачів не втратить живлення.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21136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1015</Words>
  <Application>Microsoft Office PowerPoint</Application>
  <PresentationFormat>Широкоэкранный</PresentationFormat>
  <Paragraphs>118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8</cp:revision>
  <dcterms:created xsi:type="dcterms:W3CDTF">2022-01-27T13:33:11Z</dcterms:created>
  <dcterms:modified xsi:type="dcterms:W3CDTF">2022-01-27T14:32:29Z</dcterms:modified>
</cp:coreProperties>
</file>