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F7B3-576E-48AA-9FB2-CDA36A651B71}" type="datetimeFigureOut">
              <a:rPr lang="uk-UA" smtClean="0"/>
              <a:t>01.02.2022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DBCB-4E88-4014-9F54-9B339636F1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3972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F7B3-576E-48AA-9FB2-CDA36A651B71}" type="datetimeFigureOut">
              <a:rPr lang="uk-UA" smtClean="0"/>
              <a:t>01.02.2022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DBCB-4E88-4014-9F54-9B339636F1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343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F7B3-576E-48AA-9FB2-CDA36A651B71}" type="datetimeFigureOut">
              <a:rPr lang="uk-UA" smtClean="0"/>
              <a:t>01.02.2022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DBCB-4E88-4014-9F54-9B339636F1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3827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F7B3-576E-48AA-9FB2-CDA36A651B71}" type="datetimeFigureOut">
              <a:rPr lang="uk-UA" smtClean="0"/>
              <a:t>01.02.2022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DBCB-4E88-4014-9F54-9B339636F1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5751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F7B3-576E-48AA-9FB2-CDA36A651B71}" type="datetimeFigureOut">
              <a:rPr lang="uk-UA" smtClean="0"/>
              <a:t>01.02.2022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DBCB-4E88-4014-9F54-9B339636F1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5092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F7B3-576E-48AA-9FB2-CDA36A651B71}" type="datetimeFigureOut">
              <a:rPr lang="uk-UA" smtClean="0"/>
              <a:t>01.02.2022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DBCB-4E88-4014-9F54-9B339636F1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634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F7B3-576E-48AA-9FB2-CDA36A651B71}" type="datetimeFigureOut">
              <a:rPr lang="uk-UA" smtClean="0"/>
              <a:t>01.02.2022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DBCB-4E88-4014-9F54-9B339636F1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2817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F7B3-576E-48AA-9FB2-CDA36A651B71}" type="datetimeFigureOut">
              <a:rPr lang="uk-UA" smtClean="0"/>
              <a:t>01.02.2022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DBCB-4E88-4014-9F54-9B339636F1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110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F7B3-576E-48AA-9FB2-CDA36A651B71}" type="datetimeFigureOut">
              <a:rPr lang="uk-UA" smtClean="0"/>
              <a:t>01.02.2022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DBCB-4E88-4014-9F54-9B339636F1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092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F7B3-576E-48AA-9FB2-CDA36A651B71}" type="datetimeFigureOut">
              <a:rPr lang="uk-UA" smtClean="0"/>
              <a:t>01.02.2022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DBCB-4E88-4014-9F54-9B339636F1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8967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F7B3-576E-48AA-9FB2-CDA36A651B71}" type="datetimeFigureOut">
              <a:rPr lang="uk-UA" smtClean="0"/>
              <a:t>01.02.2022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DBCB-4E88-4014-9F54-9B339636F1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081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BF7B3-576E-48AA-9FB2-CDA36A651B71}" type="datetimeFigureOut">
              <a:rPr lang="uk-UA" smtClean="0"/>
              <a:t>01.02.2022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9DBCB-4E88-4014-9F54-9B339636F1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31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80416"/>
            <a:ext cx="9144000" cy="4977384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5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ЕЛЕКТРОМОНТАЖНІ МЕХАНІЗМИ, ІНСТРУМЕНТИ ТА 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ПРИСТОСУВАННЯ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Електромонтажні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пристосування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механізації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з'єднання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окінцювання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жил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кабелів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42758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144" t="39019" r="35350" b="16991"/>
          <a:stretch/>
        </p:blipFill>
        <p:spPr>
          <a:xfrm>
            <a:off x="475488" y="329183"/>
            <a:ext cx="9363456" cy="629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97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7264"/>
            <a:ext cx="10515600" cy="64495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Ножиці НС-1 призначені для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перерізання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кабелів з мідними і алюмінієвими жилами перерізом відповідно 3х10 і 3х25 мм2(найбільший діаметр ріжеться кабелю 25 мм), а також алюмінієвих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однодротових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багато дротяних проводів перерізом відповідно 50 і 70 мм² і мідних багато дротяних перетином 50 мм2, ножиці НС -2 - для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перерізання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кабелів з мідними і алюмінієвими жилами перерізом відповідно 3 х 25 і 3 х 70 мм2(найбільший діаметр кабелю 40 мм), а також алюмінієвих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однодротових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багато дротяних проводів перерізом відповідно 120 і 240 мм² і мідних багато дротяних перетином 150 мм2, ножиці НС-3 - для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перерізання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броньованих кабелів з мідними і алюмінієвими жилами перерізом відповідно 3х150 і 3х240 мм2(найбільший діаметр ріжеться кабелю 70 мм2)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808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192" t="46024" r="33302" b="19793"/>
          <a:stretch/>
        </p:blipFill>
        <p:spPr>
          <a:xfrm>
            <a:off x="938784" y="365759"/>
            <a:ext cx="10436352" cy="605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02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77952"/>
            <a:ext cx="11024616" cy="579901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dirty="0" smtClean="0"/>
              <a:t>Для приводу ряду механізмів (лебідки ЛБ-500, пристосування для </a:t>
            </a:r>
          </a:p>
          <a:p>
            <a:pPr marL="0" indent="0" algn="just">
              <a:buNone/>
            </a:pPr>
            <a:r>
              <a:rPr lang="uk-UA" dirty="0" smtClean="0"/>
              <a:t>затягування проводів в труби ПМТ-500), робочий орган яких має </a:t>
            </a:r>
          </a:p>
          <a:p>
            <a:pPr marL="0" indent="0" algn="just">
              <a:buNone/>
            </a:pPr>
            <a:r>
              <a:rPr lang="uk-UA" dirty="0" smtClean="0"/>
              <a:t>обертовий рух і вимагає зміни швидкостей, призначений універсальний </a:t>
            </a:r>
          </a:p>
          <a:p>
            <a:pPr marL="0" indent="0" algn="just">
              <a:buNone/>
            </a:pPr>
            <a:r>
              <a:rPr lang="uk-UA" dirty="0" smtClean="0"/>
              <a:t>монтажний електропривод (рис. 6.3), що складається з </a:t>
            </a:r>
            <a:r>
              <a:rPr lang="uk-UA" dirty="0" err="1" smtClean="0"/>
              <a:t>електросверльної</a:t>
            </a:r>
            <a:r>
              <a:rPr lang="uk-UA" dirty="0" smtClean="0"/>
              <a:t> </a:t>
            </a:r>
          </a:p>
          <a:p>
            <a:pPr marL="0" indent="0" algn="just">
              <a:buNone/>
            </a:pPr>
            <a:r>
              <a:rPr lang="uk-UA" dirty="0" smtClean="0"/>
              <a:t>машини 2, реверсивного редуктора 4, редуктора швидкостей 5, механізму </a:t>
            </a:r>
          </a:p>
          <a:p>
            <a:pPr marL="0" indent="0" algn="just">
              <a:buNone/>
            </a:pPr>
            <a:r>
              <a:rPr lang="uk-UA" dirty="0" smtClean="0"/>
              <a:t>перемикання швидкостей 1, механізму перемикання реверсу 3 та </a:t>
            </a:r>
          </a:p>
          <a:p>
            <a:pPr marL="0" indent="0" algn="just">
              <a:buNone/>
            </a:pPr>
            <a:r>
              <a:rPr lang="uk-UA" dirty="0" smtClean="0"/>
              <a:t>перехідного пристосування 6, що з'єднує електропривод з робочим </a:t>
            </a:r>
          </a:p>
          <a:p>
            <a:pPr marL="0" indent="0" algn="just">
              <a:buNone/>
            </a:pPr>
            <a:r>
              <a:rPr lang="uk-UA" dirty="0" smtClean="0"/>
              <a:t>механізмом.</a:t>
            </a:r>
          </a:p>
          <a:p>
            <a:pPr marL="0" indent="0" algn="just">
              <a:buNone/>
            </a:pPr>
            <a:r>
              <a:rPr lang="uk-UA" dirty="0" smtClean="0"/>
              <a:t>Від електродвигуна свердлильної машини через реверсивний </a:t>
            </a:r>
          </a:p>
          <a:p>
            <a:pPr marL="0" indent="0" algn="just">
              <a:buNone/>
            </a:pPr>
            <a:r>
              <a:rPr lang="uk-UA" dirty="0" smtClean="0"/>
              <a:t>редуктор обертає момент передається на шестерню редуктора </a:t>
            </a:r>
          </a:p>
          <a:p>
            <a:pPr marL="0" indent="0" algn="just">
              <a:buNone/>
            </a:pPr>
            <a:r>
              <a:rPr lang="uk-UA" dirty="0" smtClean="0"/>
              <a:t>швидкостей, яка знаходиться в постійному зачепленні з безперервно </a:t>
            </a:r>
          </a:p>
          <a:p>
            <a:pPr marL="0" indent="0" algn="just">
              <a:buNone/>
            </a:pPr>
            <a:r>
              <a:rPr lang="uk-UA" dirty="0" err="1" smtClean="0"/>
              <a:t>обертаючимися</a:t>
            </a:r>
            <a:r>
              <a:rPr lang="uk-UA" dirty="0" smtClean="0"/>
              <a:t> чотирма парами шестерень, а потім на вихідний вал </a:t>
            </a:r>
          </a:p>
          <a:p>
            <a:pPr marL="0" indent="0" algn="just">
              <a:buNone/>
            </a:pPr>
            <a:r>
              <a:rPr lang="uk-UA" dirty="0" smtClean="0"/>
              <a:t>електроприводу.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01661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880"/>
            <a:ext cx="9768840" cy="6675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b="1" dirty="0" smtClean="0"/>
              <a:t>2 </a:t>
            </a:r>
            <a:r>
              <a:rPr lang="uk-UA" b="1" dirty="0"/>
              <a:t>Інструменти і пристрої для з'єднання і </a:t>
            </a:r>
            <a:r>
              <a:rPr lang="uk-UA" b="1" dirty="0" err="1"/>
              <a:t>окінцювання</a:t>
            </a:r>
            <a:r>
              <a:rPr lang="uk-UA" b="1" dirty="0"/>
              <a:t> жил </a:t>
            </a:r>
            <a:r>
              <a:rPr lang="uk-UA" b="1" dirty="0" smtClean="0"/>
              <a:t>проводів </a:t>
            </a:r>
            <a:r>
              <a:rPr lang="uk-UA" b="1" dirty="0"/>
              <a:t>і кабелів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Інструменти МБ-1м, МБ-2 (рис. 6.4) і М-1 призначені для зняття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ізоляції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кінців проводів і жил кабелів. Інструмент МБ-1м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модернізований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основі МБ-1, має поліпшену конструкцію з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додатковими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ножами для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перекушування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дротів і жил кабелів перетином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0,75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1 і 1,5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мм2і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масою 0,25 кг. Довжина ділянки зняття ізоляції може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бути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5 до 30 мм. Інструмент виконаний у вигляді кліщів з двома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ручками і робітниками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губками 5 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останніх розміщені нерухомий 1 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рухливий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ножі, а також рухливий притиск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978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870" t="33976" r="33932" b="33242"/>
          <a:stretch/>
        </p:blipFill>
        <p:spPr>
          <a:xfrm>
            <a:off x="0" y="548639"/>
            <a:ext cx="8461248" cy="55961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66816" y="1636467"/>
            <a:ext cx="64251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 МБ-2 використовують для зняття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ізоляції з двожильних плоских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проводів АППВС з одночасним поділом струмопровідних жил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шляхом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розрізання перемички.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Перетин проводів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0,5-4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мм2,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0,6 кг. Інструменти М-1 застосовують для зняття ізоляції з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проводів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малих перетинів</a:t>
            </a:r>
          </a:p>
        </p:txBody>
      </p:sp>
    </p:spTree>
    <p:extLst>
      <p:ext uri="{BB962C8B-B14F-4D97-AF65-F5344CB8AC3E}">
        <p14:creationId xmlns:p14="http://schemas.microsoft.com/office/powerpoint/2010/main" val="4102666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672" t="31174" r="31411" b="12788"/>
          <a:stretch/>
        </p:blipFill>
        <p:spPr>
          <a:xfrm>
            <a:off x="353568" y="0"/>
            <a:ext cx="10826496" cy="676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38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8496"/>
            <a:ext cx="9707880" cy="60184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Прес-кліщі ПК-3 (рис. 6.5) і ПК-4 призначені для з'єднання і </a:t>
            </a:r>
          </a:p>
          <a:p>
            <a:pPr marL="0" indent="0" algn="just">
              <a:buNone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окінцювання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жил дротів та кабелів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опресування.Прес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-кліщі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ПК-3 складаються з двох рукояток 11, бугелі 6,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штовхача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двох тяг 7 і блокуючого пристрою, що включає гребінку 8,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скобу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собачкою 10 і пружиною 9, встановлених на рукоятці двох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комплектів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блок-пуансону 3 та блок -матриць 4. Максимальне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робоче зусилля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пуансоні може бути 12,5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ручці - 200 Н, хід пуансона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становить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мм. Кліщі мають габаритні розміри 325х60х33 мм, масу 1,16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служать для опресування алюмінієвих жив в гільзах ДАТ-4, ДАТ-5,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ДАТ-6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мідних жил перетином 4-6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мм2в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наконечниках Т і гільзах ГМ, 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оконцеванія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мідних жил перерізом 1,5 і 2,5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мм2в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кабельних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накінечниках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7153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144" t="52468" r="33460" b="7184"/>
          <a:stretch/>
        </p:blipFill>
        <p:spPr>
          <a:xfrm>
            <a:off x="195072" y="353567"/>
            <a:ext cx="10314432" cy="630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41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0664" y="487680"/>
            <a:ext cx="9049512" cy="578681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Ручний механічний прес РМП-7м і ручний гідравлічний прес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РГП-7м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призначені для опресування кабельних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накінечників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жилах дротів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кабелів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перетином 16-240 мм2з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однозубим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вдавливанием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перетином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16-95 мм2 з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двозуб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натиском.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 РМП-7м (рис. 6.6, а) має форму кліщів і складається з корпусу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і двох важелів 9 із зубчастим сектором, відкидний скоби 11 для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 матриць 1, рейки 2 для установки пуансона, рухомий 6 і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нерухомою 7 ручок. При опресування рухом ручки вгору і вниз трос 8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намотується на барабани 4, при цьому важелі 9 зближуються до моменту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зіткнення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заплічок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пуансона з матрицею і вдавлюють пуансон в трубчасту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накінечника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утворюючи зуби. Ручний прес РМП-7м виконує ті ж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операції, що й прес РГП-7м. Для зменшення зусиль на ньому важелі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стискаються за допомогою сталевого троса, намотаного на барабан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правого важеля. Опресування здійснюється хитанням рукоятки до 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зіткнення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заплечика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пуансона з матрицею.</a:t>
            </a:r>
          </a:p>
        </p:txBody>
      </p:sp>
    </p:spTree>
    <p:extLst>
      <p:ext uri="{BB962C8B-B14F-4D97-AF65-F5344CB8AC3E}">
        <p14:creationId xmlns:p14="http://schemas.microsoft.com/office/powerpoint/2010/main" val="312372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90144"/>
            <a:ext cx="10515600" cy="629107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виробництві електромонтажних робіт, у тому числі при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монтажі електроустаткування розподільних пристроїв і підстанцій, в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майстернях електромонтажних заготовок (МЕЗ) і безпосередньо в зоні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монтажу застосовують багато механізмів, інструментів, пристосувань як </a:t>
            </a:r>
          </a:p>
          <a:p>
            <a:pPr marL="0" indent="0" algn="just">
              <a:buNone/>
            </a:pP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загальнобудівельного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призначення, так і спеціалізовані електромонтажні.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МЕЗ з окремих верстатів і механізмів створюють потокові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технологічні лінії з індустріальної обробки та заготівлі трубних ліній,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конструкцій і заготовок з листової і сортової сталі,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ошиновки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елементів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заземлюючих пристроїв, елементів електропроводок, мірних відрізків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кабелів і т. п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142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514" t="31454" r="33144" b="25116"/>
          <a:stretch/>
        </p:blipFill>
        <p:spPr>
          <a:xfrm>
            <a:off x="950976" y="548639"/>
            <a:ext cx="9339072" cy="586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00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5072"/>
            <a:ext cx="10515600" cy="5981891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Ручний гідравлічний прес РГП-7м (рис. 6.6, б) складається з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корпусу 12, насоса 13 з клапанами, поршня 18 з пуансоном, резервуара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масла 15, вилки 17 з матрицею і важеля 14 насоса. При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гойданніважеля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насоса під дією тиску масла, переміщається поршень з пуансоном 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опресування.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Ручний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гідравлічний прес ПГР-20М1 (рис. 6.7) призначений для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опресування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накінечників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з'єднувальних гільз на мідних і алюмінієвих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жилах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дротів та кабелів перетином 16-240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мм2багатогранним обтисненням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(Шестигранне обтиснення і місцевий натиск). Прес може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бути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використаний для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скруглення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секторних комбінованих жил проводів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перетином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185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мм2,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також секторних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однодротових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алюмінієвих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кабелів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перетином 25-240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мм2.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47364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7264"/>
            <a:ext cx="10515600" cy="5969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Контрольні питання</a:t>
            </a:r>
          </a:p>
          <a:p>
            <a:pPr marL="0" indent="0">
              <a:buNone/>
            </a:pPr>
            <a:r>
              <a:rPr lang="uk-UA" dirty="0"/>
              <a:t>1. Де і як користуються </a:t>
            </a:r>
            <a:r>
              <a:rPr lang="uk-UA" dirty="0" err="1"/>
              <a:t>електросверлильні</a:t>
            </a:r>
            <a:r>
              <a:rPr lang="uk-UA" dirty="0"/>
              <a:t> машини?</a:t>
            </a:r>
          </a:p>
          <a:p>
            <a:pPr marL="0" indent="0">
              <a:buNone/>
            </a:pPr>
            <a:r>
              <a:rPr lang="uk-UA" dirty="0"/>
              <a:t>2. Де і як застосовують спіральні й кручені </a:t>
            </a:r>
            <a:r>
              <a:rPr lang="uk-UA" dirty="0" err="1"/>
              <a:t>сверла</a:t>
            </a:r>
            <a:r>
              <a:rPr lang="uk-UA" dirty="0"/>
              <a:t> з напаяними </a:t>
            </a:r>
          </a:p>
          <a:p>
            <a:pPr marL="0" indent="0">
              <a:buNone/>
            </a:pPr>
            <a:r>
              <a:rPr lang="uk-UA" dirty="0"/>
              <a:t>пластинами з твердих сплавів?</a:t>
            </a:r>
          </a:p>
          <a:p>
            <a:pPr marL="0" indent="0">
              <a:buNone/>
            </a:pPr>
            <a:r>
              <a:rPr lang="uk-UA" dirty="0"/>
              <a:t>3. Як влаштовані і використовуються ручні шино-і </a:t>
            </a:r>
            <a:r>
              <a:rPr lang="uk-UA" dirty="0" err="1"/>
              <a:t>трубогиби</a:t>
            </a:r>
            <a:r>
              <a:rPr lang="uk-UA" dirty="0"/>
              <a:t>?</a:t>
            </a:r>
          </a:p>
          <a:p>
            <a:pPr marL="0" indent="0">
              <a:buNone/>
            </a:pPr>
            <a:r>
              <a:rPr lang="uk-UA" dirty="0"/>
              <a:t>4. Перерахуйте пристрої для роботи на висоті з їх короткою </a:t>
            </a:r>
          </a:p>
          <a:p>
            <a:pPr marL="0" indent="0">
              <a:buNone/>
            </a:pPr>
            <a:r>
              <a:rPr lang="uk-UA" dirty="0"/>
              <a:t>характеристикою.</a:t>
            </a:r>
          </a:p>
          <a:p>
            <a:pPr marL="0" indent="0">
              <a:buNone/>
            </a:pPr>
            <a:r>
              <a:rPr lang="uk-UA" dirty="0"/>
              <a:t>5. Які інструменти і пристосування служать для з'єднання і </a:t>
            </a:r>
          </a:p>
          <a:p>
            <a:pPr marL="0" indent="0">
              <a:buNone/>
            </a:pPr>
            <a:r>
              <a:rPr lang="uk-UA" dirty="0" err="1"/>
              <a:t>окінцювання</a:t>
            </a:r>
            <a:r>
              <a:rPr lang="uk-UA" dirty="0"/>
              <a:t> жил проводів та кабелів</a:t>
            </a:r>
          </a:p>
        </p:txBody>
      </p:sp>
    </p:spTree>
    <p:extLst>
      <p:ext uri="{BB962C8B-B14F-4D97-AF65-F5344CB8AC3E}">
        <p14:creationId xmlns:p14="http://schemas.microsoft.com/office/powerpoint/2010/main" val="3757211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514" t="31734" r="33459" b="32401"/>
          <a:stretch/>
        </p:blipFill>
        <p:spPr>
          <a:xfrm>
            <a:off x="97536" y="475487"/>
            <a:ext cx="10351008" cy="597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29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3840"/>
            <a:ext cx="9976104" cy="59331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dirty="0" smtClean="0"/>
              <a:t>1 Електромонтажні інструменти, пристосування, засоби малої </a:t>
            </a:r>
          </a:p>
          <a:p>
            <a:pPr marL="0" indent="0">
              <a:buNone/>
            </a:pPr>
            <a:r>
              <a:rPr lang="uk-UA" b="1" dirty="0" smtClean="0"/>
              <a:t>механізації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пробивних і кріпильних робіт застосовують різні інструменти і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застосування.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Електросверлильні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машини широко використовують для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отворів в різноманітних матеріалах і виробах. Ці машини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представляють собою переносний електрифікований інструмент і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складаються з корпусу, з вбудованим в нього електродвигуном, зубчастої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 (редуктора), шпинделя й пристрої управління і регулювання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режиму роботи. У торці шпинделя мається конічний отвір для закріплення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ньому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сверла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конічним хвостовиком або патрона для затиску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циліндричного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сверла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Електросверлильні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машини розрізняють по конструкції, напрузі,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режиму роботи, принципом дії і регулювання швидкості. Виготовляють їх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напругу 220 В промислової частоти (50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Гц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з одинарної і подвійний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ізоляцією і на 42 В підвищеної частоти (200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Гц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51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9432" y="341376"/>
            <a:ext cx="10515600" cy="61769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електросверлильною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машиною, живиться безпосередньо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 мережі 220 В, сполучена з підвищеною небезпекою ураження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електричним струмом.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Електросверлильні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машини на напругу 220 В і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частотою 200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Гц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безпечні в роботі, але для їх живлення потрібні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переносні перетворювачі частоти великої маси, що обмежило їх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застосування. Для підвищення безпеки роботи з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електросверлильними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машинами на напругу 220 В (що мають тільки один ступінь ізоляції)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 із захисним заземленням застосовують спеціальний розподільчий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трансформатор (з коефіцієнтом трансформації 1:1), через який 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 живлення від мережі. Обмотки розподільчого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трансформатора мають посилену ізоляцію і виконані так, що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пошкодження первинної обмотки не призводять до появи потенціалу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 у вторинній обмотці. Отже, виключається і поява потенціалу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 на металевих частинах свердлильної машини навіть у разі пробою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ізоляції на її металевий корпус.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644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60832"/>
            <a:ext cx="10515600" cy="61691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даний час застосовують в основному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електросверлильні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машини на напругу 220 В з подвійною ізоляцією - робочої та додаткової. Ці два ступеня ізоляції (незалежні одна від іншої) виконані так, що пошкодження однієї з них не призводить до появи потенціалу на доступних дотику металевих частинах машини. Робочою називають основну ізоляцію, необхідну для роботи машини і захисту оператора від ураження електричним струмом. В якості основної ізоляції можуть бути обплетення обмотувальних проводів і емаль для них, пазова ізоляція обмотки машин, просочувальні лаки і компаунди, ізоляція жил кабелю і проводів внутрішніх з'єднань та ін. Додатковою ізоляцією є пластмасовий корпус машини, ізолююча втулка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668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7264"/>
            <a:ext cx="10515600" cy="596969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Пневматичний інструмент відрізняється легкістю (маса в 2,5-3 рази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менше, ніж електроінструменту однакової потужності), простотою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конструкції, надійністю і відносною безпекою. Він має низький рівень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шуму і простий в обслуговуванні.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Пневматичні та електричні молотки для пробивання отворів і гнізд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цегляних і бетонних підставах, включаючи бетон з твердими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наповнювачами, оснащують наступним робочим інструментом: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спіральними бурами з пластинами з твердого сплаву для пробивання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отворів діаметром до 12 мм; шлямбурами і трубчастими пробійником з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пластинами з твердого сплаву для пробивання отворів діаметром 20-30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мм; скарпеля і піками для пробивання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борозен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цегляних і бетонних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підставах. За допомогою цих інструментів виконують також вибірку </a:t>
            </a:r>
          </a:p>
          <a:p>
            <a:pPr marL="0" indent="0" algn="just">
              <a:buNone/>
            </a:pP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борозен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бетонних підставах з будь-яким наповнювачем.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23270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1649"/>
            <a:ext cx="10515600" cy="7559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згинання мідних і алюмінієвих шин на площину і ребро, а також труб застосовують ручні (рис. 6.1) і приводні шинні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трубогиби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2664" t="24792" r="32103" b="34041"/>
          <a:stretch/>
        </p:blipFill>
        <p:spPr>
          <a:xfrm>
            <a:off x="1024128" y="1085088"/>
            <a:ext cx="10168128" cy="577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41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80416"/>
            <a:ext cx="10515600" cy="63398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згинання на площину шину закладають у щілину 6 коробки 5 і притискають гвинтами до стінки коробки; для згинання на ребро шину встановлюють в зазорі 8 між шаблоном-прокладкою 3 і плитою 10 і притискають ребром до шаблону-прокладці. При повороті важеля 1 навколо його осі відповідний рухливий ролик тисне на шину і згинає її.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Зігнувши шину на заданий кут, відводять важіль, відкручують гвинти притискних пристосувань і знімають шину з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шиногіба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6044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1563</Words>
  <Application>Microsoft Office PowerPoint</Application>
  <PresentationFormat>Широкоэкранный</PresentationFormat>
  <Paragraphs>111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2022-02-01T12:00:35Z</dcterms:created>
  <dcterms:modified xsi:type="dcterms:W3CDTF">2022-02-01T14:21:59Z</dcterms:modified>
</cp:coreProperties>
</file>