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0" d="100"/>
          <a:sy n="70" d="100"/>
        </p:scale>
        <p:origin x="46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93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59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01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31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58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9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32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862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040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AD08-AD75-4195-B3E4-03F66B87D25F}" type="datetimeFigureOut">
              <a:rPr lang="uk-UA" smtClean="0"/>
              <a:t>05.10.2022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7BCC-9735-402E-9569-B8317DC944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82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7419"/>
            <a:ext cx="9144000" cy="577969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8</a:t>
            </a:r>
          </a:p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ПЕРЕНАПРУГИ</a:t>
            </a:r>
            <a:r>
              <a:rPr lang="uk-UA" sz="3600" b="1" spc="-60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spc="-60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600" b="1" spc="5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uk-UA" sz="3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z="3600" b="1" spc="5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l">
              <a:lnSpc>
                <a:spcPct val="200000"/>
              </a:lnSpc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1. ПЕРЕНАПРУГИ</a:t>
            </a:r>
            <a:r>
              <a:rPr lang="uk-UA" sz="2000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ЕЛЕКТРОУСТАНОВКАХ</a:t>
            </a:r>
          </a:p>
          <a:p>
            <a:pPr lvl="1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600"/>
              <a:tabLst>
                <a:tab pos="650240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ЗАХИСТ</a:t>
            </a:r>
            <a:r>
              <a:rPr lang="uk-UA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УДАРІВ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БЛИСКАВКИ</a:t>
            </a:r>
          </a:p>
          <a:p>
            <a:pPr marR="945515" lvl="1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600"/>
              <a:tabLst>
                <a:tab pos="60007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ЗАХИСТ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ГРОЗОВИХ І ХВИЛЬ ПЕРЕНАПРУГ,</a:t>
            </a:r>
            <a:r>
              <a:rPr lang="uk-UA" spc="-3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НАБІГАЮТЬ</a:t>
            </a:r>
          </a:p>
          <a:p>
            <a:pPr marR="945515" lvl="1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600"/>
              <a:tabLst>
                <a:tab pos="60007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ЗАХИСТ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ПЕРЕНАПРУГ</a:t>
            </a:r>
          </a:p>
          <a:p>
            <a:pPr marL="192405" algn="l">
              <a:spcBef>
                <a:spcPts val="1315"/>
              </a:spcBef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uk-UA" sz="20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uk-UA" sz="2000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2000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r>
              <a:rPr lang="uk-UA" sz="2000" i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РЕФЕРАТІВ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40"/>
              </a:spcBef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45515" lv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tabLst>
                <a:tab pos="600075" algn="l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360"/>
              </a:spcBef>
              <a:spcAft>
                <a:spcPts val="0"/>
              </a:spcAft>
              <a:buSzPts val="1600"/>
              <a:tabLst>
                <a:tab pos="650240" algn="l"/>
              </a:tabLst>
            </a:pP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69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" y="1"/>
            <a:ext cx="11189208" cy="27066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Тросовий блискавковідвід являє собою металевий трос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менш 35 мм 2 , прокладений по опорах повітряної лінії над струмоведучими проводами (рис. 15.6). Його призначенням 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грозових розрядів безпосередньо в струмоведучі проводи.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 тросів стосовно крайніх проводів характеризує захисний кут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значення якого приймається рівним 200 - 300 . Зона захисту одиночного тросового блискавковідводу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поверхнями, лінії перетинання яких площиною,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напрямкові лінії передач, описуються виразом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790" t="45049" r="29912" b="46842"/>
          <a:stretch/>
        </p:blipFill>
        <p:spPr>
          <a:xfrm>
            <a:off x="1315533" y="2887578"/>
            <a:ext cx="7078659" cy="1117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544" y="4414787"/>
            <a:ext cx="11192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зазначити, що тросовий блискавковідвід захищає лінію і від наведених перенапруг, знижуючи їх на 30-45 %. Захисна дія троса повною мірою виявляється тільки тоді, коли він добре і досить часто заземлений. Значення опору заземлення регламентується ПУЕ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питомого опору землі. </a:t>
            </a:r>
          </a:p>
        </p:txBody>
      </p:sp>
    </p:spTree>
    <p:extLst>
      <p:ext uri="{BB962C8B-B14F-4D97-AF65-F5344CB8AC3E}">
        <p14:creationId xmlns:p14="http://schemas.microsoft.com/office/powerpoint/2010/main" val="50746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" y="173736"/>
            <a:ext cx="11207496" cy="6803136"/>
          </a:xfrm>
        </p:spPr>
        <p:txBody>
          <a:bodyPr>
            <a:normAutofit fontScale="77500" lnSpcReduction="20000"/>
          </a:bodyPr>
          <a:lstStyle/>
          <a:p>
            <a:pPr marL="457200" marR="945515" lvl="1" indent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None/>
              <a:tabLst>
                <a:tab pos="60007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ЗАХИСТ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ГРОЗОВИХ І ХВИЛЬ ПЕРЕНАПРУГ,</a:t>
            </a:r>
            <a:r>
              <a:rPr lang="uk-UA" b="1" spc="-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НАБІГАЮТЬ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3025" indent="456565"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електропередачі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уражатися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десятки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разів у рік. У результаті цих поразок у лінії виникають хвилі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поширюються в обидва боки від місця удару і доходять 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підстанцій, так називані атмосферні перенапруги. Розрядна напруга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 повинне бути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вище амплітуди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хвиль.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4295" indent="456565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поширенні по лініях хвилі перенапруг випробують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перекручування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загасання і проте вони становлять реальну небезпеку 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підстанції. Це порозумівається тим, що рівень подстанционной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економічних розуміннях завжди значно нижче, ніж рівень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ізоляції, і що напруга на ізоляції підстанції (при відсутності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хвильових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 виявитися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 більше амплітуди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прихожої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3025" indent="456565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перекриття ізоляції на опорі ЛЕП веде, як правило, тільки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перекриття гірлянди ізоляторів, що усувається дією РЗ і АПВ, то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перекриття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підстанції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серйозне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апаратів, відключення підстанції і тривалий простій дорогого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устаткування. Ушкодження подстанционного устаткування – пряма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погроза нормальній роботі електричної системи. Тому поряд із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захистом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прямих ударів блискавки на підстанції необхідно мати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 від хвиль перенапруг, що набігають з ліній. Такий за-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хист може бути здійснена за допомогою вентильних і трубчастих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636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35" t="38529" r="25611" b="24065"/>
          <a:stretch/>
        </p:blipFill>
        <p:spPr>
          <a:xfrm>
            <a:off x="466344" y="91439"/>
            <a:ext cx="10049256" cy="33192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464" y="3441680"/>
            <a:ext cx="11155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74295" indent="456565" algn="just">
              <a:spcBef>
                <a:spcPts val="325"/>
              </a:spcBef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Розрядником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апарат, що захищає ізоляцію від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Пробій іскрового проміжку розрядника, включеного між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проводом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землею, настає, коли амплітуда імпульсної хвилі, що набігає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розрядника, стає більше пробивної напруги проміжку (рис. 15.8,а).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 імпульсної хвилі зрізується. Напруга спрацьовування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повинне бути менше напруги пробою ізоляції, що захищається,</a:t>
            </a:r>
            <a:r>
              <a:rPr lang="uk-UA" sz="2400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ординати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вольт-секундної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розрядника(рис.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15.8,б, крива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лежать на 15 - 20% нижче ординат характеристики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(крива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пробій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іскрового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проміжку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відбувається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раніш</a:t>
            </a:r>
            <a:r>
              <a:rPr lang="uk-UA" sz="2400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пробою</a:t>
            </a:r>
            <a:r>
              <a:rPr lang="uk-UA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8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17" t="25290" r="52325" b="14189"/>
          <a:stretch/>
        </p:blipFill>
        <p:spPr>
          <a:xfrm>
            <a:off x="374904" y="91439"/>
            <a:ext cx="3749040" cy="5266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8728" y="5227336"/>
            <a:ext cx="8769096" cy="14203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3944" y="146302"/>
            <a:ext cx="806805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76200" indent="456565" algn="just">
              <a:spcBef>
                <a:spcPts val="10"/>
              </a:spcBef>
              <a:spcAft>
                <a:spcPts val="0"/>
              </a:spcAft>
            </a:pP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Вентильним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 розрядник, що складається з іскрових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проміжків і перемінного, що змінюється в залежності від напруги,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опору. Найчастіше в якості такого опіру використовується віліт,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компонентом якого є карборунд, оброблений електричною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дугою.</a:t>
            </a:r>
            <a:r>
              <a:rPr lang="uk-UA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кристалів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карборунду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«запірний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шар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192405" marR="76200" indent="456565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15.9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вентильного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напругу</a:t>
            </a:r>
            <a:r>
              <a:rPr lang="uk-UA" sz="2000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z="2000" spc="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кв.</a:t>
            </a:r>
            <a:r>
              <a:rPr lang="uk-UA" sz="20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</a:t>
            </a:r>
            <a:r>
              <a:rPr lang="uk-UA" sz="20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0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2000" spc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шести</a:t>
            </a:r>
            <a:r>
              <a:rPr lang="uk-UA" sz="2000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вілітових</a:t>
            </a:r>
            <a:r>
              <a:rPr lang="uk-UA" sz="2000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дисків</a:t>
            </a:r>
            <a:r>
              <a:rPr lang="uk-UA" sz="20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000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послідовно з’єднаних іскрових проміжків, укладених у герметичний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порцеляновий кожух. Верхнім затиском розрядника приєднують до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проводу</a:t>
            </a:r>
            <a:r>
              <a:rPr lang="uk-UA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мережі, нижним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затиском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до заземлення.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3660" indent="456565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визначеному значенні перенапруги іскрові проміжки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пробиваються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напруга хвилі знижується. Пробій звичайно відбувається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всіх трьох фазах, і при спрацьовуванні розрядника слідом за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імпульсним</a:t>
            </a:r>
            <a:r>
              <a:rPr lang="uk-UA" sz="20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струмом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протікає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супровідний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КЗ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робочої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частоти.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 напруга мережі значно менше рівня перенапруги, опір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вілітових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дисків різко збільшується, струм зменшується до невеликого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й у перший же період при переході через нульове значення</a:t>
            </a:r>
            <a:r>
              <a:rPr lang="uk-UA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припиняється.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3660" indent="456565" algn="just">
              <a:spcBef>
                <a:spcPts val="10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хвилю перенапруги опір вілітових дисків при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спрацьовуванні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розрядника значно знижується і тому не перешкоджає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проходженню</a:t>
            </a:r>
            <a:r>
              <a:rPr lang="uk-UA" sz="2000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блискавки</a:t>
            </a:r>
            <a:r>
              <a:rPr lang="uk-UA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6200" indent="456565" algn="just">
              <a:spcBef>
                <a:spcPts val="1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5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80" t="34327" r="28211" b="25116"/>
          <a:stretch/>
        </p:blipFill>
        <p:spPr>
          <a:xfrm>
            <a:off x="338328" y="182879"/>
            <a:ext cx="11036808" cy="47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016" y="210312"/>
            <a:ext cx="11896344" cy="6501384"/>
          </a:xfrm>
        </p:spPr>
        <p:txBody>
          <a:bodyPr>
            <a:normAutofit fontScale="77500" lnSpcReduction="20000"/>
          </a:bodyPr>
          <a:lstStyle/>
          <a:p>
            <a:pPr marL="192405" marR="74295" indent="456565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Трубку виготовляють з фібробакеліта, вініпласту або 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органічного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скла. Зовнішній іскровий проміжок служить для того, щоб труб-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 розрядника не знаходилася під напругою, інакше струми витоку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викликають</a:t>
            </a:r>
            <a:r>
              <a:rPr lang="uk-UA" spc="3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обвуглювання,</a:t>
            </a:r>
            <a:r>
              <a:rPr lang="uk-UA" spc="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3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часом</a:t>
            </a:r>
            <a:r>
              <a:rPr lang="uk-UA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3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згоряння</a:t>
            </a:r>
            <a:r>
              <a:rPr lang="uk-UA" spc="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трубки.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фібробакелітовій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трубці трубчастого розрядника напругою 6-10 кВ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поміщені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стрижневий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пластинчастий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електроди.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моменту спрацьовування розрядника мається покажчик дії у вигляді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бронзової смужки, що видувається газами при спрацьовуванні. Коли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перевищує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встановлене значення, іскрові проміжки пробиваються і скрізь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 струм грозового розряду до заземлителя. При цьому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зменшується.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 струм КЗ робочої частоти, що викликає утворення в трубці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 дуги. Під дією високої температури дуги стінки трубки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бурхливо виділяють велику кількість газів. Гази вириваються з труб-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під тиском 100-500 кгс/см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видувають дугу. Дуга гаситься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1-2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періодів,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знову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готова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роботи.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5565" indent="456565" algn="just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Розрядники маркірують по номінальній напрузі, найбільшому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найменшому струмам, що вони можуть відключати. Якщо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супровідний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 більше, ніж найбільший струм розрядника, то трубка може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спрацьовуванні зруйнуватися;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 менше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дуга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слабкої,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газів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недостатньо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інтенсивним.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426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9456"/>
            <a:ext cx="11353800" cy="663854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Bef>
                <a:spcPts val="5"/>
              </a:spcBef>
              <a:spcAft>
                <a:spcPts val="0"/>
              </a:spcAft>
              <a:buSzPts val="1600"/>
              <a:buNone/>
              <a:tabLst>
                <a:tab pos="70040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ЗАХИСТ</a:t>
            </a:r>
            <a:r>
              <a:rPr lang="uk-UA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uk-UA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3660" indent="456565" algn="just">
              <a:lnSpc>
                <a:spcPct val="11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Комутаційні перенапруги в мережах промислових підприємств є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наслідком частих експлуатаційних включень і відключень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електродвигунів,</a:t>
            </a:r>
            <a:r>
              <a:rPr lang="uk-UA" spc="1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ліній.</a:t>
            </a:r>
            <a:r>
              <a:rPr lang="uk-UA" spc="1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Захист,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обмежує</a:t>
            </a:r>
            <a:r>
              <a:rPr lang="uk-UA" spc="1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spc="1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комутаційних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перенапруг, поєднує комплекс заходів: включення вентиль-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них розрядників безпосередньо на виводах трансформаторів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двигунів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застосування вимикачів з резисторами, які шунтують контакти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момент розмикання; регулювання вимикачів на одночасність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торкання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контактів; перевірка швидкості і часу руху рухливих частин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вимикачів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значення яких не повинні відрізнятися більш ніж на 10% 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даних,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ПУЕ.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4930" indent="456565" algn="just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обмеження дугових перенапруг при нестійких та дугових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однофазних замиканнях на землю в мережах з ізольованої нейтралью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передбачається компенсація ємнісних струмів замикання на землю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 заземлення нейтрали трансформатора через дугогасні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апарати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налаштовані в резонанс із ємністю мережі щодо землі і вентильні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360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" y="173736"/>
            <a:ext cx="11280648" cy="6684264"/>
          </a:xfrm>
        </p:spPr>
        <p:txBody>
          <a:bodyPr>
            <a:normAutofit fontScale="85000" lnSpcReduction="20000"/>
          </a:bodyPr>
          <a:lstStyle/>
          <a:p>
            <a:pPr marL="192405" marR="76200" indent="448945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з істотних недоліків ізольованої нейтралі є її схильність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небезпечних перенапруг при дугових однофазних замиканнях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землю. Крім того, у мережах з ізольованою нейтраллю можливе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ферорезонансних процесів, що приводять до мимовільних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зсувів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нейтралі,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багатомісні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устаткування. Виконані виміри перенапруг при дугових однофазних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замиканнях у мережах 6-35 кВ з ізольованою нейтраллю показують,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імовірність</a:t>
            </a:r>
            <a:r>
              <a:rPr lang="uk-UA" spc="3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появи  небезпечних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3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r>
              <a:rPr lang="uk-UA" spc="39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  перенапруг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(понад 2,4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uk-UA" sz="1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досягає30%.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горіння дуги і виникнення максимальних перенапруг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переважній більшості випадків відповідає класичній теорії,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якої тривалість горіння дуги при кожному повторному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запалюванні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 напівперіоду вільних коливань. Однак, наявність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 вимірювальних трансформаторів напруги типу НТМІ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приводить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істотної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картини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процесу-перенапруги,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знака не змінюють, а повторні запалювання дуги відбуваються через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час, близький до періоду основної частоти. Після кожного загасання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дуги відбувається процес відновлення фазних напруг. Для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неушкоджених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фаз, у реальних умовах, цей процес, носить коливальний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рахунок ємності мережі й активно-індуктивного опору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обмотки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</a:t>
            </a:r>
            <a:r>
              <a:rPr lang="uk-UA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0525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" y="146304"/>
            <a:ext cx="11253216" cy="6711696"/>
          </a:xfrm>
        </p:spPr>
        <p:txBody>
          <a:bodyPr>
            <a:normAutofit/>
          </a:bodyPr>
          <a:lstStyle/>
          <a:p>
            <a:pPr marL="192405" marR="76200" indent="448945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Дійовим заходом обмеження зазначених перенапруг є також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заземлення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нейтрали мережі через активний опір (резистор), значення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 повинно вибиратися з умови створення в аварійному режимі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активної складової струму однофазного замикання на землю на рівні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50-100</a:t>
            </a:r>
            <a:r>
              <a:rPr lang="uk-UA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ємнісної</a:t>
            </a:r>
            <a:r>
              <a:rPr lang="uk-UA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складової.</a:t>
            </a:r>
            <a:r>
              <a:rPr lang="uk-UA" spc="3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заземленні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нейтралі через активний опір досягається за рахунок того, що за час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кожної безструмової паузи (від загасання до нового запалювання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дуги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накопичені на фазових ємностях мережі статичні заряди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встигають</a:t>
            </a:r>
            <a:r>
              <a:rPr lang="uk-UA" spc="1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розрядитися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активний</a:t>
            </a:r>
            <a:r>
              <a:rPr lang="uk-UA" spc="1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резистор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нейтралі,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uk-UA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стікають</a:t>
            </a:r>
            <a:r>
              <a:rPr lang="uk-UA" spc="-3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4930" indent="448945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Накладення активного струму замикання на землю на рівні 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менш 50 % ємнісного також практично цілком виключає можливість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появи ферорезонансних перенапруг. Струми замикання на землю 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цьому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 перевищувати значень,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зазначених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ПУЕ.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505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" y="164592"/>
            <a:ext cx="11042904" cy="64190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315"/>
              </a:spcBef>
              <a:spcAft>
                <a:spcPts val="0"/>
              </a:spcAft>
              <a:buNone/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КОНТРОЛЬНІ</a:t>
            </a:r>
            <a:r>
              <a:rPr lang="uk-UA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r>
              <a:rPr lang="uk-UA" sz="32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3200" b="1" i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ТЕМИ</a:t>
            </a:r>
            <a:r>
              <a:rPr lang="uk-UA" sz="3200" b="1" i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РЕФЕРАТІВ</a:t>
            </a:r>
          </a:p>
          <a:p>
            <a:pPr marL="0" indent="0" algn="just">
              <a:spcBef>
                <a:spcPts val="1315"/>
              </a:spcBef>
              <a:spcAft>
                <a:spcPts val="0"/>
              </a:spcAft>
              <a:buNone/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>
              <a:lnSpc>
                <a:spcPts val="137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Контрольні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Імпульсна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хвиля.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Вольт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секундна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Хвильовий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опір.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r>
              <a:rPr lang="uk-UA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Зона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блискавковідводів.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будова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вентильних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трубчатих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розрядників.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комутаційних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дугових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Теми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рефератів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Блискавкозахис</a:t>
            </a:r>
            <a:r>
              <a:rPr lang="uk-UA" spc="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споруд.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засоби</a:t>
            </a:r>
            <a:r>
              <a:rPr lang="uk-UA" spc="2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боротьби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перенапругами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10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3079"/>
            <a:ext cx="10515600" cy="2820838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spcBef>
                <a:spcPts val="360"/>
              </a:spcBef>
              <a:spcAft>
                <a:spcPts val="0"/>
              </a:spcAft>
              <a:buSzPts val="1600"/>
              <a:buNone/>
              <a:tabLst>
                <a:tab pos="650240" algn="l"/>
              </a:tabLst>
            </a:pPr>
            <a:r>
              <a:rPr lang="uk-UA" sz="2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ПЕРЕНАПРУГИ</a:t>
            </a:r>
            <a:r>
              <a:rPr lang="uk-UA" sz="2900" b="1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9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ЕЛЕКТРОУСТАНОВКАХ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3025" indent="456565" algn="just">
              <a:lnSpc>
                <a:spcPct val="120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Перенапругою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 підвищення напруги понад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номінальне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значення, що представляє небезпеку для ізоляції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електроустаткування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ліній електропередачі. Перенапруги виникають в результаті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перехідних процесів і виявляються у вигляді короткочасних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аперіодичних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імпульсних електромагнітних хвиль або аперіодичних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загасаючих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коливань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довільної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3025" indent="456565" algn="just">
              <a:lnSpc>
                <a:spcPct val="12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Імпульсна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хвиля (рис. 15.1) характеризується полярністю,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амплітудою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повною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довжиною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фронту.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807" t="50819" r="32017" b="16433"/>
          <a:stretch/>
        </p:blipFill>
        <p:spPr>
          <a:xfrm>
            <a:off x="838200" y="3412636"/>
            <a:ext cx="6432885" cy="33688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50608" y="3303917"/>
            <a:ext cx="462686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76835" indent="45656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uk-UA" spc="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ізоляції</a:t>
            </a:r>
            <a:r>
              <a:rPr lang="uk-UA" spc="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uk-UA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діючих</a:t>
            </a:r>
            <a:r>
              <a:rPr lang="uk-UA" spc="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lang="uk-UA" spc="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uk-UA" spc="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стандартною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імпульсною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хвилею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параметрами</a:t>
            </a:r>
            <a:r>
              <a:rPr lang="uk-UA" spc="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spc="-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i="1" spc="2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pc="-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мкс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pc="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i="1" spc="2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pc="-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1,5.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Швидкість наростання напруги або струму визначає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крутість</a:t>
            </a:r>
            <a:r>
              <a:rPr lang="uk-UA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фронту</a:t>
            </a:r>
            <a:r>
              <a:rPr lang="uk-UA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хвилі,</a:t>
            </a:r>
            <a:r>
              <a:rPr lang="uk-UA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виміряється в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кВ/мкс або кА/мкс.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9605">
              <a:spcBef>
                <a:spcPts val="5"/>
              </a:spcBef>
              <a:spcAft>
                <a:spcPts val="0"/>
              </a:spcAft>
            </a:pP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5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0354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82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42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76" y="155448"/>
            <a:ext cx="6147816" cy="63002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пробою ізоляційного проміжку залежить від амплітуди, тривалості і крутості фронту імпульсної хвилі. На підставі ряду осциллограмм імпульсних напруг можна побудувати вольт-секундну характеристику ізоляції (рис. 15.2). При малих амплітудах пробій відбувається в хвості імпульсної хвилі, тому що час формування витку розряду більше тривалості фронту хвилі. При великих амплітудах час розряду 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зміщається на фронт імпульсної хвилі. Точки вольт-секундної характеристики знаходяться на перетинанні амплітудної напруги з відповідним йому часом пробою. Вольт-секундна характеристика визначає електричну міцність ізоляції і служить для вибору розрядників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053" t="45048" r="48509" b="13626"/>
          <a:stretch/>
        </p:blipFill>
        <p:spPr>
          <a:xfrm>
            <a:off x="6336792" y="301754"/>
            <a:ext cx="4974336" cy="50749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35224" y="5500670"/>
            <a:ext cx="759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35400" marR="812165">
              <a:spcAft>
                <a:spcPts val="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Рис.15.2. Вольт-секундна</a:t>
            </a:r>
            <a:r>
              <a:rPr lang="uk-UA" b="1" spc="-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</a:t>
            </a:r>
            <a:r>
              <a:rPr lang="uk-UA" b="1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ізоляції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4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68" y="154020"/>
            <a:ext cx="10979728" cy="5785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3712" y="5939582"/>
            <a:ext cx="9342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75565" indent="456565" algn="just">
              <a:spcBef>
                <a:spcPts val="325"/>
              </a:spcBef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Хвильовий опір повітряних ліній складає 400 - 500 Ом, кабельних ліній –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40 - 50 Ом, обмоток силових трансформаторів – 10 - 20</a:t>
            </a:r>
            <a:r>
              <a:rPr lang="uk-UA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кОм,</a:t>
            </a:r>
            <a:r>
              <a:rPr lang="uk-UA" sz="20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 машин</a:t>
            </a:r>
            <a:r>
              <a:rPr lang="uk-UA" sz="20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1-2</a:t>
            </a:r>
            <a:r>
              <a:rPr lang="uk-UA" sz="20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1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70" y="138022"/>
            <a:ext cx="11233030" cy="690285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вузловій точці, де змінюються хвильові опори кола (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перехід повітряної лінії в кабельну), електрична і магнітна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падаючої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перерозподіляються.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електромагнітної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 переходить на суміжну ділянку кола у вигляді переломлених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хвиль струму і напруги, що продовжують рух з іншою амплітудою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швидкістю. Інша частина енергії відбиває від вузлової точки 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протилежному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напрямку.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електричному колі, складеному з декількох ділянок з різними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хвильовими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(повітряна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кабель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трансформатор),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спостерігаються багаторазові відображення і переломлення хвиль, що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блукають між двома вузловими точками (у кабельній мережі). Такі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 можуть привести до значного росту напруги у вузлових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точках.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електричне коло з розподіленими параметрами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індуктивність, наприклад лінія – реактор – лінія, то в початковий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момент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ЕРС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самоіндукції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перешкоджати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проходженню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 і напруга перед індуктивністю подвоїться. Протидіючи росту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напруги, ЕРС самоіндукції зменшує швидкість зростання напруги 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індуктивністю. Таким чином, на ізоляцію лінії до індуктивності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короткочасно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діє подвоєна напруга падаючої хвилі, а крутість фронту 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амплітуда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переломленої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індуктивністю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зменшуються.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6200" indent="0" algn="just">
              <a:spcBef>
                <a:spcPts val="10"/>
              </a:spcBef>
              <a:spcAft>
                <a:spcPts val="0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700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91" y="103516"/>
            <a:ext cx="11258909" cy="6754483"/>
          </a:xfrm>
        </p:spPr>
        <p:txBody>
          <a:bodyPr>
            <a:normAutofit fontScale="92500" lnSpcReduction="20000"/>
          </a:bodyPr>
          <a:lstStyle/>
          <a:p>
            <a:pPr marL="192405" marR="73660" indent="456565" algn="just">
              <a:lnSpc>
                <a:spcPct val="11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електромагнітної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ємність,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включену між лінією і землею, у початковий момент часу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витрачається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заряд конденсатора, і напруга за ним стає рівною нулю. Так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 як і заряд конденсатора, напруга в лінії за конденсатором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зростає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експонентній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кривій.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Крутість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фронту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зменшується.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Згладжування крутості фронту хвилі знижує межвиткову різницю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обмотках електроустаткування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2405" marR="80010" indent="456565" algn="just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мережах систем електропостачання перенапруги виникають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грозових явищах (атмосферні перенапруги) і при зміні режимів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(внутрішні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80010" indent="456565" algn="just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Атмосферні</a:t>
            </a:r>
            <a:r>
              <a:rPr lang="uk-UA" spc="1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перенапруги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відбуваються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прямих</a:t>
            </a:r>
            <a:r>
              <a:rPr lang="uk-UA" spc="1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ударах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в результаті електростатичної й електромагнітної дії струму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блискавки при грозових розрядах. Розряд блискавки триває десяті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частки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секунди і складається із серії імпульсів тривалістю (кожний)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десятки мікросекунд. Амплітуда струму в каналі блискавки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 30 - 40 кА, але може досягати 120 - 160 кА. Тривалість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фронту імпульсної хвилі струму блискавки 3-4 мкс. Крутість фронту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практичних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розрахунках приймають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кА/мкс.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2405" marR="73660" indent="456565"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119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529"/>
            <a:ext cx="10515600" cy="345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ЗАХИСТ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ПРЯМИХ УДАРІВ БЛИСКАВКИ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1" y="441747"/>
            <a:ext cx="11784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прямих ударів блискавки, що дають найбільше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перенапруг, здійснюється за допомогою блискавковідводів.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типи блискавковідводів – стрижневі і тросові. Стрижневий блискавковідвід являє собою стрижень,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будинку підстанції, прожекторній щоглі, димареві і т.д. або ж на спеціальній конструкції і з’єднаний сталевим проводом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заземлювачем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Зона захисту блискавковідводу залежить від його висоти, рельєфу місцевості, висоти грозових хмар і т.п. При правильному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числа, висоти і розміщення блискавковідводів грозовий розряд відбувається між хмарою і блискавковідводом і приділяється через заземляч у землю. Зона захисту одиночного стрижневого блискавковідводу (рис. 15.3) обмежується поверхнею обертання навколо осі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блискавковідводу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кривій, описуваної в координатних осях формуллой</a:t>
            </a:r>
            <a:r>
              <a:rPr lang="uk-UA" sz="2000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375" t="64444" r="28472" b="7901"/>
          <a:stretch/>
        </p:blipFill>
        <p:spPr>
          <a:xfrm>
            <a:off x="1506220" y="3573287"/>
            <a:ext cx="77089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3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36" y="228601"/>
            <a:ext cx="11823192" cy="3227832"/>
          </a:xfrm>
        </p:spPr>
        <p:txBody>
          <a:bodyPr>
            <a:normAutofit lnSpcReduction="10000"/>
          </a:bodyPr>
          <a:lstStyle/>
          <a:p>
            <a:pPr marL="192405" marR="72390" indent="456565" algn="just">
              <a:lnSpc>
                <a:spcPct val="10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Зона захисту декількох стрижневих блискавковідводів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перевищує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суму зон захисту одиночних стрижневих блискавковідводів. Для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приклада на рис. 15.4 показана зона захисту двох, а на рис. 15.5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чотирьох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стрижневих блискавковідводів однакової висоти. Для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блискавковідводів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висотою менш 30 м умовою злиття зон захисту окремих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блискавковідводів</a:t>
            </a:r>
            <a:r>
              <a:rPr lang="uk-UA" sz="2400" spc="7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spc="7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висоті  </a:t>
            </a:r>
            <a:r>
              <a:rPr lang="uk-UA" sz="24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  </a:t>
            </a:r>
            <a:r>
              <a:rPr lang="uk-UA" sz="2400" i="1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400" spc="7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z="2400" spc="7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землі</a:t>
            </a:r>
            <a:r>
              <a:rPr lang="uk-UA" sz="2400" spc="7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400" spc="7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нерівності</a:t>
            </a:r>
            <a:r>
              <a:rPr lang="uk-UA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</a:t>
            </a:r>
            <a:r>
              <a:rPr lang="uk-UA" sz="2400" i="1" spc="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Symbol" panose="05050102010706020507" pitchFamily="18" charset="2"/>
                <a:ea typeface="Times New Roman" panose="02020603050405020304" pitchFamily="18" charset="0"/>
              </a:rPr>
              <a:t>&lt;</a:t>
            </a:r>
            <a:r>
              <a:rPr lang="uk-UA" sz="2400" spc="-1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uk-UA" sz="2400" dirty="0"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sz="2400" i="1" spc="1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4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sz="2400" dirty="0"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lang="uk-UA" sz="2400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z="24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uk-UA" sz="2400" i="1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Symbol" panose="05050102010706020507" pitchFamily="18" charset="2"/>
                <a:ea typeface="Times New Roman" panose="02020603050405020304" pitchFamily="18" charset="0"/>
              </a:rPr>
              <a:t>&lt;</a:t>
            </a:r>
            <a:r>
              <a:rPr lang="uk-UA" sz="2400" spc="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uk-UA" sz="2400" dirty="0"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sz="2400" i="1" spc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sz="2400" dirty="0"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lang="uk-UA" sz="2400" spc="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2400" spc="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2400" spc="29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чотирьох</a:t>
            </a:r>
            <a:r>
              <a:rPr lang="uk-UA" sz="2400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одиночних</a:t>
            </a:r>
            <a:r>
              <a:rPr lang="uk-UA" sz="2400" spc="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блискавковідводах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Пунктиром показані зони захисту одиночних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блискавковідводів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чином, установка декількох блискавковідводів по-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рівняно невеликої висоти більш вигідна, ніж установка одного дуже</a:t>
            </a:r>
            <a:r>
              <a:rPr lang="uk-UA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високого блискавковідводу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895" t="35848" r="37719" b="39980"/>
          <a:stretch/>
        </p:blipFill>
        <p:spPr>
          <a:xfrm>
            <a:off x="882316" y="3495898"/>
            <a:ext cx="3545306" cy="2486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983" t="47544" r="30877" b="21578"/>
          <a:stretch/>
        </p:blipFill>
        <p:spPr>
          <a:xfrm>
            <a:off x="4908884" y="3456433"/>
            <a:ext cx="6609347" cy="3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9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90" t="30753" r="31048" b="27008"/>
          <a:stretch/>
        </p:blipFill>
        <p:spPr>
          <a:xfrm>
            <a:off x="137160" y="521207"/>
            <a:ext cx="5219780" cy="4270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736" t="40838" r="31228" b="16276"/>
          <a:stretch/>
        </p:blipFill>
        <p:spPr>
          <a:xfrm>
            <a:off x="5356940" y="594359"/>
            <a:ext cx="7138737" cy="44115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1208" y="5079090"/>
            <a:ext cx="10991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Стрижневими блискавковідводами захищають: а) відкриті розподільні пристрої і відкриті підстанції напругою 20-500 кВ; б) будинки закритих розподільних пристроїв і закритих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підстанцій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районах з числом грозових годин у році більш 20; в) розташовані на території підстанції будинки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трансформаторної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вежі, маслохозяйства, електролізної, синхронних компенсаторів, місця збереження пальних рідин і газів.</a:t>
            </a:r>
          </a:p>
        </p:txBody>
      </p:sp>
    </p:spTree>
    <p:extLst>
      <p:ext uri="{BB962C8B-B14F-4D97-AF65-F5344CB8AC3E}">
        <p14:creationId xmlns:p14="http://schemas.microsoft.com/office/powerpoint/2010/main" val="4240428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1544</Words>
  <Application>Microsoft Office PowerPoint</Application>
  <PresentationFormat>Широкоэкранный</PresentationFormat>
  <Paragraphs>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13</cp:revision>
  <dcterms:created xsi:type="dcterms:W3CDTF">2022-10-05T10:50:48Z</dcterms:created>
  <dcterms:modified xsi:type="dcterms:W3CDTF">2022-10-05T14:25:31Z</dcterms:modified>
</cp:coreProperties>
</file>