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4735-954B-4753-A8DA-B9326EFCC3A8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062-D590-410B-95D8-DE5F0ACBC9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331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4735-954B-4753-A8DA-B9326EFCC3A8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062-D590-410B-95D8-DE5F0ACBC9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865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4735-954B-4753-A8DA-B9326EFCC3A8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062-D590-410B-95D8-DE5F0ACBC9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86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4735-954B-4753-A8DA-B9326EFCC3A8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062-D590-410B-95D8-DE5F0ACBC9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85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4735-954B-4753-A8DA-B9326EFCC3A8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062-D590-410B-95D8-DE5F0ACBC9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99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4735-954B-4753-A8DA-B9326EFCC3A8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062-D590-410B-95D8-DE5F0ACBC9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587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4735-954B-4753-A8DA-B9326EFCC3A8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062-D590-410B-95D8-DE5F0ACBC9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94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4735-954B-4753-A8DA-B9326EFCC3A8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062-D590-410B-95D8-DE5F0ACBC9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217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4735-954B-4753-A8DA-B9326EFCC3A8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062-D590-410B-95D8-DE5F0ACBC9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68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4735-954B-4753-A8DA-B9326EFCC3A8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062-D590-410B-95D8-DE5F0ACBC9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561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4735-954B-4753-A8DA-B9326EFCC3A8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5062-D590-410B-95D8-DE5F0ACBC9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851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4735-954B-4753-A8DA-B9326EFCC3A8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F5062-D590-410B-95D8-DE5F0ACBC9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068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0688"/>
            <a:ext cx="9144000" cy="5839968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10-11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 ПРИСТРОЇВ БЛИСКАВКОЗАХИСТУ ТА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ЗАЗЕМЛЕННЯ</a:t>
            </a:r>
          </a:p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положення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від прямих ударів блискавки</a:t>
            </a:r>
          </a:p>
          <a:p>
            <a:pPr marL="457200" indent="-457200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від набігаючих хвиль перенапруги</a:t>
            </a:r>
          </a:p>
          <a:p>
            <a:pPr marL="457200" indent="-45720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1807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921"/>
            <a:ext cx="10515600" cy="390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Захист повітряних ліній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981" t="33458" r="23201" b="30375"/>
          <a:stretch/>
        </p:blipFill>
        <p:spPr>
          <a:xfrm>
            <a:off x="0" y="719328"/>
            <a:ext cx="11036808" cy="50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5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432" y="0"/>
            <a:ext cx="10515600" cy="564007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Захист від набігаючих хвиль перенапруги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67300" y="466471"/>
            <a:ext cx="2560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i="1" dirty="0" smtClean="0"/>
              <a:t>Апарати захисту</a:t>
            </a:r>
            <a:endParaRPr lang="uk-UA" sz="24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3763" t="38125" r="23013" b="8208"/>
          <a:stretch/>
        </p:blipFill>
        <p:spPr>
          <a:xfrm>
            <a:off x="524256" y="928136"/>
            <a:ext cx="10424160" cy="582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50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26" t="62275" r="21959" b="20353"/>
          <a:stretch/>
        </p:blipFill>
        <p:spPr>
          <a:xfrm>
            <a:off x="475488" y="158495"/>
            <a:ext cx="10472928" cy="22555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355" t="59792" r="24795" b="11542"/>
          <a:stretch/>
        </p:blipFill>
        <p:spPr>
          <a:xfrm>
            <a:off x="573024" y="2609088"/>
            <a:ext cx="10375392" cy="386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82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81" t="38739" r="21958" b="16431"/>
          <a:stretch/>
        </p:blipFill>
        <p:spPr>
          <a:xfrm>
            <a:off x="219456" y="195071"/>
            <a:ext cx="10546080" cy="57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65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80" t="27812" r="22433" b="44169"/>
          <a:stretch/>
        </p:blipFill>
        <p:spPr>
          <a:xfrm>
            <a:off x="0" y="316991"/>
            <a:ext cx="11228832" cy="403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29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25" t="25010" r="22117" b="52575"/>
          <a:stretch/>
        </p:blipFill>
        <p:spPr>
          <a:xfrm>
            <a:off x="292608" y="256031"/>
            <a:ext cx="11021568" cy="29138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637" t="69958" r="23013" b="22042"/>
          <a:stretch/>
        </p:blipFill>
        <p:spPr>
          <a:xfrm>
            <a:off x="292608" y="3169920"/>
            <a:ext cx="1075334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17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77" t="38739" r="21802" b="22315"/>
          <a:stretch/>
        </p:blipFill>
        <p:spPr>
          <a:xfrm>
            <a:off x="85344" y="268223"/>
            <a:ext cx="11301984" cy="503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82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"/>
            <a:ext cx="10515600" cy="560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підходів ПЛ до підстанцій</a:t>
            </a:r>
            <a:endParaRPr lang="uk-U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981" t="29958" r="23388" b="44542"/>
          <a:stretch/>
        </p:blipFill>
        <p:spPr>
          <a:xfrm>
            <a:off x="231648" y="438913"/>
            <a:ext cx="10594848" cy="2877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5195" t="55958" r="31447" b="23708"/>
          <a:stretch/>
        </p:blipFill>
        <p:spPr>
          <a:xfrm>
            <a:off x="524256" y="3316224"/>
            <a:ext cx="8107680" cy="33162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12608" y="3203371"/>
            <a:ext cx="3669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– ПЛ 3 – 20 кВ на дерев’яних опорах; б – ПЛ 35 кВ і вище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7.8 – Грозозахист підходів до ПЛ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"/>
            <a:ext cx="10515600" cy="536447"/>
          </a:xfrm>
        </p:spPr>
        <p:txBody>
          <a:bodyPr/>
          <a:lstStyle/>
          <a:p>
            <a:pPr marL="0" indent="0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підстанцій 10/0,4 кВ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449" t="43125" r="22919" b="33875"/>
          <a:stretch/>
        </p:blipFill>
        <p:spPr>
          <a:xfrm>
            <a:off x="85344" y="536448"/>
            <a:ext cx="11033760" cy="3389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825" t="73125" r="23200" b="18208"/>
          <a:stretch/>
        </p:blipFill>
        <p:spPr>
          <a:xfrm>
            <a:off x="140208" y="3925824"/>
            <a:ext cx="10826496" cy="12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81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80" t="34816" r="22117" b="21755"/>
          <a:stretch/>
        </p:blipFill>
        <p:spPr>
          <a:xfrm>
            <a:off x="438912" y="182879"/>
            <a:ext cx="10704576" cy="547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5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920"/>
            <a:ext cx="10515600" cy="605504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Загальні положення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857" t="25792" r="22450" b="12708"/>
          <a:stretch/>
        </p:blipFill>
        <p:spPr>
          <a:xfrm>
            <a:off x="0" y="633984"/>
            <a:ext cx="10619232" cy="62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06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04" t="32855" r="35350" b="9426"/>
          <a:stretch/>
        </p:blipFill>
        <p:spPr>
          <a:xfrm>
            <a:off x="0" y="121919"/>
            <a:ext cx="7815072" cy="67360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56448" y="2307997"/>
            <a:ext cx="4035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– тупикової на відгалуженні; б, в – прохідної; г – тупикової з кабельним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вводом; д – прохідної з кабельним вводом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7.11 – Схема грозозахисту підстанцій 10/ 0,4 кВ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36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1434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432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0417"/>
            <a:ext cx="10515600" cy="414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2.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від прямих ударів блискавки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4138" t="35625" r="23107" b="39208"/>
          <a:stretch/>
        </p:blipFill>
        <p:spPr>
          <a:xfrm>
            <a:off x="533400" y="780288"/>
            <a:ext cx="10146792" cy="2377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5382" t="37291" r="33884" b="15042"/>
          <a:stretch/>
        </p:blipFill>
        <p:spPr>
          <a:xfrm>
            <a:off x="838200" y="3157728"/>
            <a:ext cx="5745480" cy="37002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998208" y="3508171"/>
            <a:ext cx="4657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– на залізобетонній опорі; б – на металевій опорі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 – Конструкція стрижневих блискавковідводів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73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98" t="48546" r="23063" b="36044"/>
          <a:stretch/>
        </p:blipFill>
        <p:spPr>
          <a:xfrm>
            <a:off x="694944" y="195073"/>
            <a:ext cx="9412224" cy="1938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262" t="33625" r="23013" b="60041"/>
          <a:stretch/>
        </p:blipFill>
        <p:spPr>
          <a:xfrm>
            <a:off x="256032" y="2023872"/>
            <a:ext cx="10009632" cy="792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5356" t="54625" r="22919" b="12541"/>
          <a:stretch/>
        </p:blipFill>
        <p:spPr>
          <a:xfrm>
            <a:off x="365760" y="2816352"/>
            <a:ext cx="10021824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95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41" t="43782" r="23359" b="21191"/>
          <a:stretch/>
        </p:blipFill>
        <p:spPr>
          <a:xfrm>
            <a:off x="694944" y="134111"/>
            <a:ext cx="10229088" cy="48696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4688" y="5206276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– зона стовідсоткового ураження; б – зона захисту</a:t>
            </a:r>
            <a:b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 – Характерні зони одиночного стрижневого блискавковідводу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65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53" t="31174" r="22117" b="31000"/>
          <a:stretch/>
        </p:blipFill>
        <p:spPr>
          <a:xfrm>
            <a:off x="438912" y="170687"/>
            <a:ext cx="10411968" cy="4535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981" t="53125" r="23013" b="29875"/>
          <a:stretch/>
        </p:blipFill>
        <p:spPr>
          <a:xfrm>
            <a:off x="438912" y="4706112"/>
            <a:ext cx="10168128" cy="2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3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47" t="33975" r="23692" b="9987"/>
          <a:stretch/>
        </p:blipFill>
        <p:spPr>
          <a:xfrm>
            <a:off x="280416" y="231647"/>
            <a:ext cx="10948416" cy="555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34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10" t="36497" r="22905" b="24837"/>
          <a:stretch/>
        </p:blipFill>
        <p:spPr>
          <a:xfrm>
            <a:off x="353568" y="134111"/>
            <a:ext cx="9704832" cy="40843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356" t="65958" r="22451" b="10041"/>
          <a:stretch/>
        </p:blipFill>
        <p:spPr>
          <a:xfrm>
            <a:off x="353568" y="4218432"/>
            <a:ext cx="9826752" cy="25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53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80" t="21368" r="24795" b="6344"/>
          <a:stretch/>
        </p:blipFill>
        <p:spPr>
          <a:xfrm>
            <a:off x="463296" y="182879"/>
            <a:ext cx="8595360" cy="643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45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120</Words>
  <Application>Microsoft Office PowerPoint</Application>
  <PresentationFormat>Широкоэкранный</PresentationFormat>
  <Paragraphs>21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2022-04-06T15:01:37Z</dcterms:created>
  <dcterms:modified xsi:type="dcterms:W3CDTF">2022-04-07T14:55:25Z</dcterms:modified>
</cp:coreProperties>
</file>