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415786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30514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346640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285009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77392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630E7556-DB7C-4C63-9451-9E4884EB69FF}" type="datetimeFigureOut">
              <a:rPr lang="uk-UA" smtClean="0"/>
              <a:t>23.02.2022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161506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630E7556-DB7C-4C63-9451-9E4884EB69FF}" type="datetimeFigureOut">
              <a:rPr lang="uk-UA" smtClean="0"/>
              <a:t>23.02.2022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95387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630E7556-DB7C-4C63-9451-9E4884EB69FF}" type="datetimeFigureOut">
              <a:rPr lang="uk-UA" smtClean="0"/>
              <a:t>23.02.2022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83247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0E7556-DB7C-4C63-9451-9E4884EB69FF}" type="datetimeFigureOut">
              <a:rPr lang="uk-UA" smtClean="0"/>
              <a:t>23.02.2022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3881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0E7556-DB7C-4C63-9451-9E4884EB69FF}" type="datetimeFigureOut">
              <a:rPr lang="uk-UA" smtClean="0"/>
              <a:t>23.02.2022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94449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0E7556-DB7C-4C63-9451-9E4884EB69FF}" type="datetimeFigureOut">
              <a:rPr lang="uk-UA" smtClean="0"/>
              <a:t>23.02.2022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AAA4012-1887-45BA-A675-AE318D5F7960}" type="slidenum">
              <a:rPr lang="uk-UA" smtClean="0"/>
              <a:t>‹#›</a:t>
            </a:fld>
            <a:endParaRPr lang="uk-UA"/>
          </a:p>
        </p:txBody>
      </p:sp>
    </p:spTree>
    <p:extLst>
      <p:ext uri="{BB962C8B-B14F-4D97-AF65-F5344CB8AC3E}">
        <p14:creationId xmlns:p14="http://schemas.microsoft.com/office/powerpoint/2010/main" val="189590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7556-DB7C-4C63-9451-9E4884EB69FF}" type="datetimeFigureOut">
              <a:rPr lang="uk-UA" smtClean="0"/>
              <a:t>23.02.2022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A4012-1887-45BA-A675-AE318D5F7960}" type="slidenum">
              <a:rPr lang="uk-UA" smtClean="0"/>
              <a:t>‹#›</a:t>
            </a:fld>
            <a:endParaRPr lang="uk-UA"/>
          </a:p>
        </p:txBody>
      </p:sp>
    </p:spTree>
    <p:extLst>
      <p:ext uri="{BB962C8B-B14F-4D97-AF65-F5344CB8AC3E}">
        <p14:creationId xmlns:p14="http://schemas.microsoft.com/office/powerpoint/2010/main" val="152296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533400"/>
            <a:ext cx="9144000" cy="5829300"/>
          </a:xfrm>
        </p:spPr>
        <p:txBody>
          <a:bodyPr>
            <a:normAutofit/>
          </a:bodyPr>
          <a:lstStyle/>
          <a:p>
            <a:r>
              <a:rPr lang="uk-UA" dirty="0" smtClean="0">
                <a:latin typeface="Times New Roman" panose="02020603050405020304" pitchFamily="18" charset="0"/>
                <a:cs typeface="Times New Roman" panose="02020603050405020304" pitchFamily="18" charset="0"/>
              </a:rPr>
              <a:t>ЛЕКЦІЯ 2-3</a:t>
            </a: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ТЕМА. </a:t>
            </a:r>
            <a: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ФІЗИЧНИЙ РІВЕНЬ МОДЕЛІ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a:t>
            </a:r>
          </a:p>
          <a:p>
            <a: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ТРАДИЦІЙНІ ЛІНІЇ ЗВ'ЯЗКУ В ЕНЕРГЕТИЦІ</a:t>
            </a:r>
          </a:p>
          <a:p>
            <a:endPar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ПЛАН</a:t>
            </a:r>
          </a:p>
          <a:p>
            <a:endPar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1 Провідні (повітряні й кабельні) лінії зв'язку</a:t>
            </a:r>
          </a:p>
          <a:p>
            <a:r>
              <a:rPr lang="ru-RU" dirty="0" smtClean="0">
                <a:latin typeface="Times New Roman" panose="02020603050405020304" pitchFamily="18" charset="0"/>
                <a:cs typeface="Times New Roman" panose="02020603050405020304" pitchFamily="18" charset="0"/>
              </a:rPr>
              <a:t>2 Канали </a:t>
            </a:r>
            <a:r>
              <a:rPr lang="ru-RU" dirty="0" err="1" smtClean="0">
                <a:latin typeface="Times New Roman" panose="02020603050405020304" pitchFamily="18" charset="0"/>
                <a:cs typeface="Times New Roman" panose="02020603050405020304" pitchFamily="18" charset="0"/>
              </a:rPr>
              <a:t>зв'язку</a:t>
            </a:r>
            <a:r>
              <a:rPr lang="ru-RU" dirty="0" smtClean="0">
                <a:latin typeface="Times New Roman" panose="02020603050405020304" pitchFamily="18" charset="0"/>
                <a:cs typeface="Times New Roman" panose="02020603050405020304" pitchFamily="18" charset="0"/>
              </a:rPr>
              <a:t> по </a:t>
            </a:r>
            <a:r>
              <a:rPr lang="ru-RU" dirty="0" err="1" smtClean="0">
                <a:latin typeface="Times New Roman" panose="02020603050405020304" pitchFamily="18" charset="0"/>
                <a:cs typeface="Times New Roman" panose="02020603050405020304" pitchFamily="18" charset="0"/>
              </a:rPr>
              <a:t>радіо</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3 Волоконно-</a:t>
            </a:r>
            <a:r>
              <a:rPr lang="ru-RU" dirty="0" err="1" smtClean="0">
                <a:latin typeface="Times New Roman" panose="02020603050405020304" pitchFamily="18" charset="0"/>
                <a:cs typeface="Times New Roman" panose="02020603050405020304" pitchFamily="18" charset="0"/>
              </a:rPr>
              <a:t>оптичні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кабелі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підвішуються</a:t>
            </a:r>
            <a:r>
              <a:rPr lang="ru-RU" dirty="0" smtClean="0">
                <a:latin typeface="Times New Roman" panose="02020603050405020304" pitchFamily="18" charset="0"/>
                <a:cs typeface="Times New Roman" panose="02020603050405020304" pitchFamily="18" charset="0"/>
              </a:rPr>
              <a:t> на ЛЕП</a:t>
            </a:r>
          </a:p>
          <a:p>
            <a:r>
              <a:rPr lang="en-US" dirty="0" smtClean="0">
                <a:latin typeface="Times New Roman" panose="02020603050405020304" pitchFamily="18" charset="0"/>
                <a:cs typeface="Times New Roman" panose="02020603050405020304" pitchFamily="18" charset="0"/>
              </a:rPr>
              <a:t>4 GPS</a:t>
            </a:r>
            <a:endParaRPr lang="uk-UA" dirty="0" smtClean="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91621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457" t="37722" r="30473" b="9742"/>
          <a:stretch/>
        </p:blipFill>
        <p:spPr>
          <a:xfrm>
            <a:off x="901700" y="1"/>
            <a:ext cx="9880600" cy="6718300"/>
          </a:xfrm>
          <a:prstGeom prst="rect">
            <a:avLst/>
          </a:prstGeom>
        </p:spPr>
      </p:pic>
    </p:spTree>
    <p:extLst>
      <p:ext uri="{BB962C8B-B14F-4D97-AF65-F5344CB8AC3E}">
        <p14:creationId xmlns:p14="http://schemas.microsoft.com/office/powerpoint/2010/main" val="379893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79400"/>
            <a:ext cx="10515600" cy="6413500"/>
          </a:xfrm>
        </p:spPr>
        <p:txBody>
          <a:bodyPr>
            <a:normAutofit fontScale="85000"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Конденсатори зв'язку (</a:t>
            </a:r>
            <a:r>
              <a:rPr lang="uk-UA" dirty="0" err="1" smtClean="0">
                <a:latin typeface="Times New Roman" panose="02020603050405020304" pitchFamily="18" charset="0"/>
                <a:cs typeface="Times New Roman" panose="02020603050405020304" pitchFamily="18" charset="0"/>
              </a:rPr>
              <a:t>КЗв</a:t>
            </a:r>
            <a:r>
              <a:rPr lang="uk-UA" dirty="0" smtClean="0">
                <a:latin typeface="Times New Roman" panose="02020603050405020304" pitchFamily="18" charset="0"/>
                <a:cs typeface="Times New Roman" panose="02020603050405020304" pitchFamily="18" charset="0"/>
              </a:rPr>
              <a:t>) постійно перебувають під високою </a:t>
            </a:r>
          </a:p>
          <a:p>
            <a:pPr marL="0" indent="0" algn="just">
              <a:buNone/>
            </a:pPr>
            <a:r>
              <a:rPr lang="uk-UA" dirty="0" smtClean="0">
                <a:latin typeface="Times New Roman" panose="02020603050405020304" pitchFamily="18" charset="0"/>
                <a:cs typeface="Times New Roman" panose="02020603050405020304" pitchFamily="18" charset="0"/>
              </a:rPr>
              <a:t>напругою промислової частоти, мають порівняно невелику ємність </a:t>
            </a:r>
          </a:p>
          <a:p>
            <a:pPr marL="0" indent="0" algn="just">
              <a:buNone/>
            </a:pPr>
            <a:r>
              <a:rPr lang="uk-UA" dirty="0" smtClean="0">
                <a:latin typeface="Times New Roman" panose="02020603050405020304" pitchFamily="18" charset="0"/>
                <a:cs typeface="Times New Roman" panose="02020603050405020304" pitchFamily="18" charset="0"/>
              </a:rPr>
              <a:t>(2200...35000 </a:t>
            </a:r>
            <a:r>
              <a:rPr lang="uk-UA" dirty="0" err="1" smtClean="0">
                <a:latin typeface="Times New Roman" panose="02020603050405020304" pitchFamily="18" charset="0"/>
                <a:cs typeface="Times New Roman" panose="02020603050405020304" pitchFamily="18" charset="0"/>
              </a:rPr>
              <a:t>пФ</a:t>
            </a:r>
            <a:r>
              <a:rPr lang="uk-UA" dirty="0" smtClean="0">
                <a:latin typeface="Times New Roman" panose="02020603050405020304" pitchFamily="18" charset="0"/>
                <a:cs typeface="Times New Roman" panose="02020603050405020304" pitchFamily="18" charset="0"/>
              </a:rPr>
              <a:t>), виконуються в порцелянових ( для ЛЕП </a:t>
            </a:r>
            <a:r>
              <a:rPr lang="en-US" dirty="0" smtClean="0">
                <a:latin typeface="Times New Roman" panose="02020603050405020304" pitchFamily="18" charset="0"/>
                <a:cs typeface="Times New Roman" panose="02020603050405020304" pitchFamily="18" charset="0"/>
              </a:rPr>
              <a:t>U&gt; 25</a:t>
            </a:r>
            <a:r>
              <a:rPr lang="uk-UA" dirty="0" smtClean="0">
                <a:latin typeface="Times New Roman" panose="02020603050405020304" pitchFamily="18" charset="0"/>
                <a:cs typeface="Times New Roman" panose="02020603050405020304" pitchFamily="18" charset="0"/>
              </a:rPr>
              <a:t>кВ) або в </a:t>
            </a:r>
          </a:p>
          <a:p>
            <a:pPr marL="0" indent="0" algn="just">
              <a:buNone/>
            </a:pPr>
            <a:r>
              <a:rPr lang="uk-UA" dirty="0" smtClean="0">
                <a:latin typeface="Times New Roman" panose="02020603050405020304" pitchFamily="18" charset="0"/>
                <a:cs typeface="Times New Roman" panose="02020603050405020304" pitchFamily="18" charset="0"/>
              </a:rPr>
              <a:t>металевих корпусах ( при </a:t>
            </a:r>
            <a:r>
              <a:rPr lang="en-US" dirty="0" smtClean="0">
                <a:latin typeface="Times New Roman" panose="02020603050405020304" pitchFamily="18" charset="0"/>
                <a:cs typeface="Times New Roman" panose="02020603050405020304" pitchFamily="18" charset="0"/>
              </a:rPr>
              <a:t>U=6-35</a:t>
            </a:r>
            <a:r>
              <a:rPr lang="el-GR" dirty="0" smtClean="0">
                <a:latin typeface="Times New Roman" panose="02020603050405020304" pitchFamily="18" charset="0"/>
                <a:cs typeface="Times New Roman" panose="02020603050405020304" pitchFamily="18" charset="0"/>
              </a:rPr>
              <a:t>κΒ) </a:t>
            </a:r>
            <a:r>
              <a:rPr lang="uk-UA" dirty="0" smtClean="0">
                <a:latin typeface="Times New Roman" panose="02020603050405020304" pitchFamily="18" charset="0"/>
                <a:cs typeface="Times New Roman" panose="02020603050405020304" pitchFamily="18" charset="0"/>
              </a:rPr>
              <a:t>і мають паперово-масляну ізоляцію.</a:t>
            </a:r>
          </a:p>
          <a:p>
            <a:pPr marL="0" indent="0" algn="just">
              <a:buNone/>
            </a:pPr>
            <a:r>
              <a:rPr lang="uk-UA" dirty="0" smtClean="0">
                <a:latin typeface="Times New Roman" panose="02020603050405020304" pitchFamily="18" charset="0"/>
                <a:cs typeface="Times New Roman" panose="02020603050405020304" pitchFamily="18" charset="0"/>
              </a:rPr>
              <a:t>Фільтри приєднання (ФП) забезпечують узгодження апаратури </a:t>
            </a:r>
          </a:p>
          <a:p>
            <a:pPr marL="0" indent="0" algn="just">
              <a:buNone/>
            </a:pPr>
            <a:r>
              <a:rPr lang="uk-UA" dirty="0" smtClean="0">
                <a:latin typeface="Times New Roman" panose="02020603050405020304" pitchFamily="18" charset="0"/>
                <a:cs typeface="Times New Roman" panose="02020603050405020304" pitchFamily="18" charset="0"/>
              </a:rPr>
              <a:t>високочастотного зв’язку з ЛЭП. Для захисту персоналу у періоди ревізій і </a:t>
            </a:r>
          </a:p>
          <a:p>
            <a:pPr marL="0" indent="0" algn="just">
              <a:buNone/>
            </a:pPr>
            <a:r>
              <a:rPr lang="uk-UA" dirty="0" smtClean="0">
                <a:latin typeface="Times New Roman" panose="02020603050405020304" pitchFamily="18" charset="0"/>
                <a:cs typeface="Times New Roman" panose="02020603050405020304" pitchFamily="18" charset="0"/>
              </a:rPr>
              <a:t>ремонту передбачається «заземлюючий ніж» (ЗН).</a:t>
            </a:r>
          </a:p>
          <a:p>
            <a:pPr marL="0" indent="0" algn="just">
              <a:buNone/>
            </a:pPr>
            <a:r>
              <a:rPr lang="uk-UA" dirty="0" smtClean="0">
                <a:latin typeface="Times New Roman" panose="02020603050405020304" pitchFamily="18" charset="0"/>
                <a:cs typeface="Times New Roman" panose="02020603050405020304" pitchFamily="18" charset="0"/>
              </a:rPr>
              <a:t>На рис. 3.2 відображений випадок створення каналів зв'язки по </a:t>
            </a:r>
          </a:p>
          <a:p>
            <a:pPr marL="0" indent="0" algn="just">
              <a:buNone/>
            </a:pPr>
            <a:r>
              <a:rPr lang="uk-UA" dirty="0" smtClean="0">
                <a:latin typeface="Times New Roman" panose="02020603050405020304" pitchFamily="18" charset="0"/>
                <a:cs typeface="Times New Roman" panose="02020603050405020304" pitchFamily="18" charset="0"/>
              </a:rPr>
              <a:t>системі «фаза-земля» між підстанціями №1 і №3, а на підстанції №2 </a:t>
            </a:r>
          </a:p>
          <a:p>
            <a:pPr marL="0" indent="0" algn="just">
              <a:buNone/>
            </a:pPr>
            <a:r>
              <a:rPr lang="uk-UA" dirty="0" smtClean="0">
                <a:latin typeface="Times New Roman" panose="02020603050405020304" pitchFamily="18" charset="0"/>
                <a:cs typeface="Times New Roman" panose="02020603050405020304" pitchFamily="18" charset="0"/>
              </a:rPr>
              <a:t>організовано обхідний шлях із проміжним посиленням струмів зв'язку </a:t>
            </a:r>
          </a:p>
          <a:p>
            <a:pPr marL="0" indent="0" algn="just">
              <a:buNone/>
            </a:pPr>
            <a:r>
              <a:rPr lang="uk-UA" dirty="0" smtClean="0">
                <a:latin typeface="Times New Roman" panose="02020603050405020304" pitchFamily="18" charset="0"/>
                <a:cs typeface="Times New Roman" panose="02020603050405020304" pitchFamily="18" charset="0"/>
              </a:rPr>
              <a:t>(підсилювач П).</a:t>
            </a:r>
          </a:p>
          <a:p>
            <a:pPr marL="0" indent="0" algn="just">
              <a:buNone/>
            </a:pPr>
            <a:r>
              <a:rPr lang="uk-UA" dirty="0" smtClean="0">
                <a:latin typeface="Times New Roman" panose="02020603050405020304" pitchFamily="18" charset="0"/>
                <a:cs typeface="Times New Roman" panose="02020603050405020304" pitchFamily="18" charset="0"/>
              </a:rPr>
              <a:t>Крім високовольтних ліній, для створення каналів зв'язку можуть бути </a:t>
            </a:r>
          </a:p>
          <a:p>
            <a:pPr marL="0" indent="0" algn="just">
              <a:buNone/>
            </a:pPr>
            <a:r>
              <a:rPr lang="uk-UA" dirty="0" smtClean="0">
                <a:latin typeface="Times New Roman" panose="02020603050405020304" pitchFamily="18" charset="0"/>
                <a:cs typeface="Times New Roman" panose="02020603050405020304" pitchFamily="18" charset="0"/>
              </a:rPr>
              <a:t>використані розподільні мережі 6/0,4кВ електроживлення </a:t>
            </a:r>
          </a:p>
          <a:p>
            <a:pPr marL="0" indent="0" algn="just">
              <a:buNone/>
            </a:pPr>
            <a:r>
              <a:rPr lang="uk-UA" dirty="0" smtClean="0">
                <a:latin typeface="Times New Roman" panose="02020603050405020304" pitchFamily="18" charset="0"/>
                <a:cs typeface="Times New Roman" panose="02020603050405020304" pitchFamily="18" charset="0"/>
              </a:rPr>
              <a:t>електрифікованого міського й залізничного транспорту. У цих мережах, як </a:t>
            </a:r>
          </a:p>
          <a:p>
            <a:pPr marL="0" indent="0" algn="just">
              <a:buNone/>
            </a:pPr>
            <a:r>
              <a:rPr lang="uk-UA" dirty="0" smtClean="0">
                <a:latin typeface="Times New Roman" panose="02020603050405020304" pitchFamily="18" charset="0"/>
                <a:cs typeface="Times New Roman" panose="02020603050405020304" pitchFamily="18" charset="0"/>
              </a:rPr>
              <a:t>правило, застосовується спосіб приєднання « фаза-фаза» (рис. 3.3)</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52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293" t="25173" r="31457" b="12953"/>
          <a:stretch/>
        </p:blipFill>
        <p:spPr>
          <a:xfrm>
            <a:off x="609600" y="228599"/>
            <a:ext cx="8966200" cy="6451601"/>
          </a:xfrm>
          <a:prstGeom prst="rect">
            <a:avLst/>
          </a:prstGeom>
        </p:spPr>
      </p:pic>
    </p:spTree>
    <p:extLst>
      <p:ext uri="{BB962C8B-B14F-4D97-AF65-F5344CB8AC3E}">
        <p14:creationId xmlns:p14="http://schemas.microsoft.com/office/powerpoint/2010/main" val="310390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5100"/>
            <a:ext cx="10515600" cy="6011863"/>
          </a:xfrm>
        </p:spPr>
        <p:txBody>
          <a:bodyPr>
            <a:normAutofit fontScale="85000"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Особливістю розподільних силових мереж є велика кількість </a:t>
            </a:r>
          </a:p>
          <a:p>
            <a:pPr marL="0" indent="0" algn="just">
              <a:buNone/>
            </a:pPr>
            <a:r>
              <a:rPr lang="uk-UA" dirty="0" smtClean="0">
                <a:latin typeface="Times New Roman" panose="02020603050405020304" pitchFamily="18" charset="0"/>
                <a:cs typeface="Times New Roman" panose="02020603050405020304" pitchFamily="18" charset="0"/>
              </a:rPr>
              <a:t>навантажень, що підключаються до мережі, причому місце їх підключення </a:t>
            </a:r>
          </a:p>
          <a:p>
            <a:pPr marL="0" indent="0" algn="just">
              <a:buNone/>
            </a:pPr>
            <a:r>
              <a:rPr lang="uk-UA" dirty="0" smtClean="0">
                <a:latin typeface="Times New Roman" panose="02020603050405020304" pitchFamily="18" charset="0"/>
                <a:cs typeface="Times New Roman" panose="02020603050405020304" pitchFamily="18" charset="0"/>
              </a:rPr>
              <a:t>часто міняється (наприклад при русі трамвая або тролейбуса). Тому що ці </a:t>
            </a:r>
          </a:p>
          <a:p>
            <a:pPr marL="0" indent="0" algn="just">
              <a:buNone/>
            </a:pPr>
            <a:r>
              <a:rPr lang="uk-UA" dirty="0" smtClean="0">
                <a:latin typeface="Times New Roman" panose="02020603050405020304" pitchFamily="18" charset="0"/>
                <a:cs typeface="Times New Roman" panose="02020603050405020304" pitchFamily="18" charset="0"/>
              </a:rPr>
              <a:t>навантаження </a:t>
            </a:r>
            <a:r>
              <a:rPr lang="uk-UA" dirty="0" err="1" smtClean="0">
                <a:latin typeface="Times New Roman" panose="02020603050405020304" pitchFamily="18" charset="0"/>
                <a:cs typeface="Times New Roman" panose="02020603050405020304" pitchFamily="18" charset="0"/>
              </a:rPr>
              <a:t>шунтують</a:t>
            </a:r>
            <a:r>
              <a:rPr lang="uk-UA" dirty="0" smtClean="0">
                <a:latin typeface="Times New Roman" panose="02020603050405020304" pitchFamily="18" charset="0"/>
                <a:cs typeface="Times New Roman" panose="02020603050405020304" pitchFamily="18" charset="0"/>
              </a:rPr>
              <a:t> сигнали телемеханіки, то доводиться </a:t>
            </a:r>
          </a:p>
          <a:p>
            <a:pPr marL="0" indent="0" algn="just">
              <a:buNone/>
            </a:pPr>
            <a:r>
              <a:rPr lang="uk-UA" dirty="0" smtClean="0">
                <a:latin typeface="Times New Roman" panose="02020603050405020304" pitchFamily="18" charset="0"/>
                <a:cs typeface="Times New Roman" panose="02020603050405020304" pitchFamily="18" charset="0"/>
              </a:rPr>
              <a:t>підвищувати потужність вихідного сигналу </a:t>
            </a:r>
            <a:r>
              <a:rPr lang="en-US" dirty="0" smtClean="0">
                <a:latin typeface="Times New Roman" panose="02020603050405020304" pitchFamily="18" charset="0"/>
                <a:cs typeface="Times New Roman" panose="02020603050405020304" pitchFamily="18" charset="0"/>
              </a:rPr>
              <a:t>A</a:t>
            </a:r>
            <a:r>
              <a:rPr lang="uk-UA" dirty="0" smtClean="0">
                <a:latin typeface="Times New Roman" panose="02020603050405020304" pitchFamily="18" charset="0"/>
                <a:cs typeface="Times New Roman" panose="02020603050405020304" pitchFamily="18" charset="0"/>
              </a:rPr>
              <a:t>З</a:t>
            </a:r>
            <a:r>
              <a:rPr lang="en-US" dirty="0" smtClean="0">
                <a:latin typeface="Times New Roman" panose="02020603050405020304" pitchFamily="18" charset="0"/>
                <a:cs typeface="Times New Roman" panose="02020603050405020304" pitchFamily="18" charset="0"/>
              </a:rPr>
              <a:t>T, </a:t>
            </a:r>
            <a:r>
              <a:rPr lang="uk-UA" dirty="0" smtClean="0">
                <a:latin typeface="Times New Roman" panose="02020603050405020304" pitchFamily="18" charset="0"/>
                <a:cs typeface="Times New Roman" panose="02020603050405020304" pitchFamily="18" charset="0"/>
              </a:rPr>
              <a:t>звужувати смугу частот </a:t>
            </a:r>
          </a:p>
          <a:p>
            <a:pPr marL="0" indent="0" algn="just">
              <a:buNone/>
            </a:pPr>
            <a:r>
              <a:rPr lang="uk-UA" dirty="0" smtClean="0">
                <a:latin typeface="Times New Roman" panose="02020603050405020304" pitchFamily="18" charset="0"/>
                <a:cs typeface="Times New Roman" panose="02020603050405020304" pitchFamily="18" charset="0"/>
              </a:rPr>
              <a:t>під передачу сигналів, і знижувати ці частоти аж до 10Гц, допускаючи </a:t>
            </a:r>
          </a:p>
          <a:p>
            <a:pPr marL="0" indent="0" algn="just">
              <a:buNone/>
            </a:pPr>
            <a:r>
              <a:rPr lang="uk-UA" dirty="0" smtClean="0">
                <a:latin typeface="Times New Roman" panose="02020603050405020304" pitchFamily="18" charset="0"/>
                <a:cs typeface="Times New Roman" panose="02020603050405020304" pitchFamily="18" charset="0"/>
              </a:rPr>
              <a:t>можливість втрати швидкості передачі інформації.</a:t>
            </a:r>
          </a:p>
          <a:p>
            <a:pPr marL="0" indent="0" algn="just">
              <a:buNone/>
            </a:pPr>
            <a:r>
              <a:rPr lang="uk-UA" dirty="0" smtClean="0">
                <a:latin typeface="Times New Roman" panose="02020603050405020304" pitchFamily="18" charset="0"/>
                <a:cs typeface="Times New Roman" panose="02020603050405020304" pitchFamily="18" charset="0"/>
              </a:rPr>
              <a:t>Кращі можливості надає передача сигналів струмами «нульової </a:t>
            </a:r>
          </a:p>
          <a:p>
            <a:pPr marL="0" indent="0" algn="just">
              <a:buNone/>
            </a:pPr>
            <a:r>
              <a:rPr lang="uk-UA" dirty="0" smtClean="0">
                <a:latin typeface="Times New Roman" panose="02020603050405020304" pitchFamily="18" charset="0"/>
                <a:cs typeface="Times New Roman" panose="02020603050405020304" pitchFamily="18" charset="0"/>
              </a:rPr>
              <a:t>послідовності» (рис. 3.4). Тут використовуються трансформатори напруги </a:t>
            </a:r>
          </a:p>
          <a:p>
            <a:pPr marL="0" indent="0" algn="just">
              <a:buNone/>
            </a:pPr>
            <a:r>
              <a:rPr lang="el-GR" dirty="0" smtClean="0">
                <a:latin typeface="Times New Roman" panose="02020603050405020304" pitchFamily="18" charset="0"/>
                <a:cs typeface="Times New Roman" panose="02020603050405020304" pitchFamily="18" charset="0"/>
              </a:rPr>
              <a:t>ΤΗ, </a:t>
            </a:r>
            <a:r>
              <a:rPr lang="uk-UA" dirty="0" smtClean="0">
                <a:latin typeface="Times New Roman" panose="02020603050405020304" pitchFamily="18" charset="0"/>
                <a:cs typeface="Times New Roman" panose="02020603050405020304" pitchFamily="18" charset="0"/>
              </a:rPr>
              <a:t>які набагато надійніше конденсаторів зв'язку, та й ремонтопридатність </a:t>
            </a:r>
          </a:p>
          <a:p>
            <a:pPr marL="0" indent="0" algn="just">
              <a:buNone/>
            </a:pPr>
            <a:r>
              <a:rPr lang="uk-UA" dirty="0" smtClean="0">
                <a:latin typeface="Times New Roman" panose="02020603050405020304" pitchFamily="18" charset="0"/>
                <a:cs typeface="Times New Roman" panose="02020603050405020304" pitchFamily="18" charset="0"/>
              </a:rPr>
              <a:t>їх набагато вище. Вторинні обмотки ТН включені у відкритий трикутник, </a:t>
            </a:r>
          </a:p>
          <a:p>
            <a:pPr marL="0" indent="0" algn="just">
              <a:buNone/>
            </a:pPr>
            <a:r>
              <a:rPr lang="uk-UA" dirty="0" smtClean="0">
                <a:latin typeface="Times New Roman" panose="02020603050405020304" pitchFamily="18" charset="0"/>
                <a:cs typeface="Times New Roman" panose="02020603050405020304" pitchFamily="18" charset="0"/>
              </a:rPr>
              <a:t>тобто створюється фільтр нульової послідовності, а канал зв'язку </a:t>
            </a:r>
          </a:p>
          <a:p>
            <a:pPr marL="0" indent="0" algn="just">
              <a:buNone/>
            </a:pPr>
            <a:r>
              <a:rPr lang="uk-UA" dirty="0" err="1" smtClean="0">
                <a:latin typeface="Times New Roman" panose="02020603050405020304" pitchFamily="18" charset="0"/>
                <a:cs typeface="Times New Roman" panose="02020603050405020304" pitchFamily="18" charset="0"/>
              </a:rPr>
              <a:t>організується</a:t>
            </a:r>
            <a:r>
              <a:rPr lang="uk-UA" dirty="0" smtClean="0">
                <a:latin typeface="Times New Roman" panose="02020603050405020304" pitchFamily="18" charset="0"/>
                <a:cs typeface="Times New Roman" panose="02020603050405020304" pitchFamily="18" charset="0"/>
              </a:rPr>
              <a:t> одночасно по трьом проводам (А, В и С), включеним </a:t>
            </a:r>
          </a:p>
          <a:p>
            <a:pPr marL="0" indent="0" algn="just">
              <a:buNone/>
            </a:pPr>
            <a:r>
              <a:rPr lang="uk-UA" dirty="0" smtClean="0">
                <a:latin typeface="Times New Roman" panose="02020603050405020304" pitchFamily="18" charset="0"/>
                <a:cs typeface="Times New Roman" panose="02020603050405020304" pitchFamily="18" charset="0"/>
              </a:rPr>
              <a:t>паралельно для струмів зв'язку.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6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309" t="21379" r="31129" b="30172"/>
          <a:stretch/>
        </p:blipFill>
        <p:spPr>
          <a:xfrm>
            <a:off x="546100" y="228599"/>
            <a:ext cx="10198100" cy="6629401"/>
          </a:xfrm>
          <a:prstGeom prst="rect">
            <a:avLst/>
          </a:prstGeom>
        </p:spPr>
      </p:pic>
    </p:spTree>
    <p:extLst>
      <p:ext uri="{BB962C8B-B14F-4D97-AF65-F5344CB8AC3E}">
        <p14:creationId xmlns:p14="http://schemas.microsoft.com/office/powerpoint/2010/main" val="165074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04800"/>
            <a:ext cx="10515600" cy="6553200"/>
          </a:xfrm>
        </p:spPr>
        <p:txBody>
          <a:bodyPr>
            <a:normAutofit fontScale="92500"/>
          </a:bodyPr>
          <a:lstStyle/>
          <a:p>
            <a:pPr marL="0" indent="0" algn="just">
              <a:buNone/>
            </a:pPr>
            <a:r>
              <a:rPr lang="uk-UA" dirty="0" smtClean="0">
                <a:latin typeface="Times New Roman" panose="02020603050405020304" pitchFamily="18" charset="0"/>
                <a:cs typeface="Times New Roman" panose="02020603050405020304" pitchFamily="18" charset="0"/>
              </a:rPr>
              <a:t>Відомо, що в схемі «відкритий трикутник», при симетричній системі </a:t>
            </a:r>
          </a:p>
          <a:p>
            <a:pPr marL="0" indent="0" algn="just">
              <a:buNone/>
            </a:pPr>
            <a:r>
              <a:rPr lang="uk-UA" dirty="0" err="1" smtClean="0">
                <a:latin typeface="Times New Roman" panose="02020603050405020304" pitchFamily="18" charset="0"/>
                <a:cs typeface="Times New Roman" panose="02020603050405020304" pitchFamily="18" charset="0"/>
              </a:rPr>
              <a:t>напруг</a:t>
            </a:r>
            <a:r>
              <a:rPr lang="uk-UA" dirty="0" smtClean="0">
                <a:latin typeface="Times New Roman" panose="02020603050405020304" pitchFamily="18" charset="0"/>
                <a:cs typeface="Times New Roman" panose="02020603050405020304" pitchFamily="18" charset="0"/>
              </a:rPr>
              <a:t>, сума миттєвих </a:t>
            </a:r>
            <a:r>
              <a:rPr lang="uk-UA" dirty="0" err="1" smtClean="0">
                <a:latin typeface="Times New Roman" panose="02020603050405020304" pitchFamily="18" charset="0"/>
                <a:cs typeface="Times New Roman" panose="02020603050405020304" pitchFamily="18" charset="0"/>
              </a:rPr>
              <a:t>напруг</a:t>
            </a:r>
            <a:r>
              <a:rPr lang="uk-UA" dirty="0" smtClean="0">
                <a:latin typeface="Times New Roman" panose="02020603050405020304" pitchFamily="18" charset="0"/>
                <a:cs typeface="Times New Roman" panose="02020603050405020304" pitchFamily="18" charset="0"/>
              </a:rPr>
              <a:t> (струму промислової частоти) у будь-який </a:t>
            </a:r>
          </a:p>
          <a:p>
            <a:pPr marL="0" indent="0" algn="just">
              <a:buNone/>
            </a:pPr>
            <a:r>
              <a:rPr lang="uk-UA" dirty="0" smtClean="0">
                <a:latin typeface="Times New Roman" panose="02020603050405020304" pitchFamily="18" charset="0"/>
                <a:cs typeface="Times New Roman" panose="02020603050405020304" pitchFamily="18" charset="0"/>
              </a:rPr>
              <a:t>момент часу дорівнює нулю. Тому, якщо в розрив трикутника (точки а й б) подати напругу сигналу зв'язку (на частоті значно більшої частоти </a:t>
            </a:r>
          </a:p>
          <a:p>
            <a:pPr marL="0" indent="0" algn="just">
              <a:buNone/>
            </a:pPr>
            <a:r>
              <a:rPr lang="uk-UA" dirty="0" smtClean="0">
                <a:latin typeface="Times New Roman" panose="02020603050405020304" pitchFamily="18" charset="0"/>
                <a:cs typeface="Times New Roman" panose="02020603050405020304" pitchFamily="18" charset="0"/>
              </a:rPr>
              <a:t>промислового струму), то в первинних обмотках трансформатора, </a:t>
            </a:r>
          </a:p>
          <a:p>
            <a:pPr marL="0" indent="0" algn="just">
              <a:buNone/>
            </a:pPr>
            <a:r>
              <a:rPr lang="uk-UA" dirty="0" smtClean="0">
                <a:latin typeface="Times New Roman" panose="02020603050405020304" pitchFamily="18" charset="0"/>
                <a:cs typeface="Times New Roman" panose="02020603050405020304" pitchFamily="18" charset="0"/>
              </a:rPr>
              <a:t>наприклад ТН1, з'являться струми зв'язку з однаковою фазою. Ці струми, </a:t>
            </a:r>
          </a:p>
          <a:p>
            <a:pPr marL="0" indent="0" algn="just">
              <a:buNone/>
            </a:pPr>
            <a:r>
              <a:rPr lang="uk-UA" dirty="0" smtClean="0">
                <a:latin typeface="Times New Roman" panose="02020603050405020304" pitchFamily="18" charset="0"/>
                <a:cs typeface="Times New Roman" panose="02020603050405020304" pitchFamily="18" charset="0"/>
              </a:rPr>
              <a:t>протікаючи по фазових проводах високовольтної лінії, на прийомній </a:t>
            </a:r>
          </a:p>
          <a:p>
            <a:pPr marL="0" indent="0" algn="just">
              <a:buNone/>
            </a:pPr>
            <a:r>
              <a:rPr lang="uk-UA" dirty="0" smtClean="0">
                <a:latin typeface="Times New Roman" panose="02020603050405020304" pitchFamily="18" charset="0"/>
                <a:cs typeface="Times New Roman" panose="02020603050405020304" pitchFamily="18" charset="0"/>
              </a:rPr>
              <a:t>стороні, у вторинних обмотках трансформатора (ТН2) </a:t>
            </a:r>
            <a:r>
              <a:rPr lang="uk-UA" dirty="0" err="1" smtClean="0">
                <a:latin typeface="Times New Roman" panose="02020603050405020304" pitchFamily="18" charset="0"/>
                <a:cs typeface="Times New Roman" panose="02020603050405020304" pitchFamily="18" charset="0"/>
              </a:rPr>
              <a:t>створять</a:t>
            </a:r>
            <a:r>
              <a:rPr lang="uk-UA" dirty="0" smtClean="0">
                <a:latin typeface="Times New Roman" panose="02020603050405020304" pitchFamily="18" charset="0"/>
                <a:cs typeface="Times New Roman" panose="02020603050405020304" pitchFamily="18" charset="0"/>
              </a:rPr>
              <a:t> напругу </a:t>
            </a:r>
          </a:p>
          <a:p>
            <a:pPr marL="0" indent="0" algn="just">
              <a:buNone/>
            </a:pPr>
            <a:r>
              <a:rPr lang="uk-UA" dirty="0" smtClean="0">
                <a:latin typeface="Times New Roman" panose="02020603050405020304" pitchFamily="18" charset="0"/>
                <a:cs typeface="Times New Roman" panose="02020603050405020304" pitchFamily="18" charset="0"/>
              </a:rPr>
              <a:t>сигналу зв'язку (U"CB). При такій схемі досить просто організовується </a:t>
            </a:r>
          </a:p>
          <a:p>
            <a:pPr marL="0" indent="0" algn="just">
              <a:buNone/>
            </a:pPr>
            <a:r>
              <a:rPr lang="uk-UA" dirty="0" smtClean="0">
                <a:latin typeface="Times New Roman" panose="02020603050405020304" pitchFamily="18" charset="0"/>
                <a:cs typeface="Times New Roman" panose="02020603050405020304" pitchFamily="18" charset="0"/>
              </a:rPr>
              <a:t>дуплексний канал зв'язку між АЗТ1 і АЗТ2.</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14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2100"/>
            <a:ext cx="10515600" cy="6565900"/>
          </a:xfrm>
        </p:spPr>
        <p:txBody>
          <a:bodyPr>
            <a:normAutofit/>
          </a:bodyPr>
          <a:lstStyle/>
          <a:p>
            <a:pPr marL="0" indent="0" algn="just">
              <a:buNone/>
            </a:pPr>
            <a:r>
              <a:rPr lang="uk-UA" b="1" dirty="0" smtClean="0"/>
              <a:t>2 </a:t>
            </a:r>
            <a:r>
              <a:rPr lang="uk-UA" b="1" dirty="0" smtClean="0">
                <a:latin typeface="Times New Roman" panose="02020603050405020304" pitchFamily="18" charset="0"/>
                <a:cs typeface="Times New Roman" panose="02020603050405020304" pitchFamily="18" charset="0"/>
              </a:rPr>
              <a:t>Канали зв'язку по радіо </a:t>
            </a:r>
          </a:p>
          <a:p>
            <a:pPr marL="0" indent="0" algn="just">
              <a:buNone/>
            </a:pPr>
            <a:r>
              <a:rPr lang="uk-UA" dirty="0" smtClean="0">
                <a:latin typeface="Times New Roman" panose="02020603050405020304" pitchFamily="18" charset="0"/>
                <a:cs typeface="Times New Roman" panose="02020603050405020304" pitchFamily="18" charset="0"/>
              </a:rPr>
              <a:t>Заміна провідних каналів зв'язку на радіоканали приваблює простотою організації останніх, – не потрібні лінійні спорудження, зменшується час на організацію таких </a:t>
            </a:r>
            <a:r>
              <a:rPr lang="uk-UA" dirty="0" err="1" smtClean="0">
                <a:latin typeface="Times New Roman" panose="02020603050405020304" pitchFamily="18" charset="0"/>
                <a:cs typeface="Times New Roman" panose="02020603050405020304" pitchFamily="18" charset="0"/>
              </a:rPr>
              <a:t>зв'язків</a:t>
            </a:r>
            <a:r>
              <a:rPr lang="uk-UA" dirty="0" smtClean="0">
                <a:latin typeface="Times New Roman" panose="02020603050405020304" pitchFamily="18" charset="0"/>
                <a:cs typeface="Times New Roman" panose="02020603050405020304" pitchFamily="18" charset="0"/>
              </a:rPr>
              <a:t>. Однак через поганий вплив часу доби, метеорологічних умов і ряду інших причин на якість 24 радіозв'язку, особливо в довгохвильовому й короткохвильовому діапазонах, застосування радіозв'язку в енергосистемах не знайшло широкого застосування. Набагато частіше використовувалися радіорелейні лінії (РРЛ), що представляють собою ряд радіостанцій і споруджень зі спрямованими приймально-передавальними антенами (рис. 3.5).</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54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637" t="34513" r="32606" b="33966"/>
          <a:stretch/>
        </p:blipFill>
        <p:spPr>
          <a:xfrm>
            <a:off x="165100" y="317499"/>
            <a:ext cx="11557000" cy="5575301"/>
          </a:xfrm>
          <a:prstGeom prst="rect">
            <a:avLst/>
          </a:prstGeom>
        </p:spPr>
      </p:pic>
    </p:spTree>
    <p:extLst>
      <p:ext uri="{BB962C8B-B14F-4D97-AF65-F5344CB8AC3E}">
        <p14:creationId xmlns:p14="http://schemas.microsoft.com/office/powerpoint/2010/main" val="39931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9900" y="203200"/>
            <a:ext cx="11569700" cy="6654800"/>
          </a:xfrm>
        </p:spPr>
        <p:txBody>
          <a:bodyPr>
            <a:normAutofit fontScale="775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Антени ретрансляторів розташовуються на відстані прямої видимості </a:t>
            </a:r>
          </a:p>
          <a:p>
            <a:pPr marL="0" indent="0" algn="just">
              <a:buNone/>
            </a:pPr>
            <a:r>
              <a:rPr lang="uk-UA" dirty="0" smtClean="0">
                <a:latin typeface="Times New Roman" panose="02020603050405020304" pitchFamily="18" charset="0"/>
                <a:cs typeface="Times New Roman" panose="02020603050405020304" pitchFamily="18" charset="0"/>
              </a:rPr>
              <a:t>(40...60 км при висоті антен до 70 м), а передача/приймання ведеться на </a:t>
            </a:r>
          </a:p>
          <a:p>
            <a:pPr marL="0" indent="0" algn="just">
              <a:buNone/>
            </a:pPr>
            <a:r>
              <a:rPr lang="uk-UA" dirty="0" smtClean="0">
                <a:latin typeface="Times New Roman" panose="02020603050405020304" pitchFamily="18" charset="0"/>
                <a:cs typeface="Times New Roman" panose="02020603050405020304" pitchFamily="18" charset="0"/>
              </a:rPr>
              <a:t>частотах УКВ діапазону ( від 1,6 </a:t>
            </a:r>
            <a:r>
              <a:rPr lang="uk-UA" dirty="0" err="1" smtClean="0">
                <a:latin typeface="Times New Roman" panose="02020603050405020304" pitchFamily="18" charset="0"/>
                <a:cs typeface="Times New Roman" panose="02020603050405020304" pitchFamily="18" charset="0"/>
              </a:rPr>
              <a:t>ГГц</a:t>
            </a:r>
            <a:r>
              <a:rPr lang="uk-UA" dirty="0" smtClean="0">
                <a:latin typeface="Times New Roman" panose="02020603050405020304" pitchFamily="18" charset="0"/>
                <a:cs typeface="Times New Roman" panose="02020603050405020304" pitchFamily="18" charset="0"/>
              </a:rPr>
              <a:t> до 3,9 </a:t>
            </a:r>
            <a:r>
              <a:rPr lang="uk-UA" dirty="0" err="1" smtClean="0">
                <a:latin typeface="Times New Roman" panose="02020603050405020304" pitchFamily="18" charset="0"/>
                <a:cs typeface="Times New Roman" panose="02020603050405020304" pitchFamily="18" charset="0"/>
              </a:rPr>
              <a:t>ГГц</a:t>
            </a:r>
            <a:r>
              <a:rPr lang="uk-UA" dirty="0" smtClean="0">
                <a:latin typeface="Times New Roman" panose="02020603050405020304" pitchFamily="18" charset="0"/>
                <a:cs typeface="Times New Roman" panose="02020603050405020304" pitchFamily="18" charset="0"/>
              </a:rPr>
              <a:t>). Канали організовуються </a:t>
            </a:r>
          </a:p>
          <a:p>
            <a:pPr marL="0" indent="0" algn="just">
              <a:buNone/>
            </a:pPr>
            <a:r>
              <a:rPr lang="uk-UA" dirty="0" smtClean="0">
                <a:latin typeface="Times New Roman" panose="02020603050405020304" pitchFamily="18" charset="0"/>
                <a:cs typeface="Times New Roman" panose="02020603050405020304" pitchFamily="18" charset="0"/>
              </a:rPr>
              <a:t>методами частотного й тимчасового ущільнення. Звичайно всі канали -</a:t>
            </a:r>
          </a:p>
          <a:p>
            <a:pPr marL="0" indent="0" algn="just">
              <a:buNone/>
            </a:pPr>
            <a:r>
              <a:rPr lang="uk-UA" dirty="0" smtClean="0">
                <a:latin typeface="Times New Roman" panose="02020603050405020304" pitchFamily="18" charset="0"/>
                <a:cs typeface="Times New Roman" panose="02020603050405020304" pitchFamily="18" charset="0"/>
              </a:rPr>
              <a:t>симплексні, причому «прямій» і «зворотний» канали рознесені по частоті, </a:t>
            </a:r>
          </a:p>
          <a:p>
            <a:pPr marL="0" indent="0" algn="just">
              <a:buNone/>
            </a:pPr>
            <a:r>
              <a:rPr lang="uk-UA" dirty="0" smtClean="0">
                <a:latin typeface="Times New Roman" panose="02020603050405020304" pitchFamily="18" charset="0"/>
                <a:cs typeface="Times New Roman" panose="02020603050405020304" pitchFamily="18" charset="0"/>
              </a:rPr>
              <a:t>що виключає взаємний вплив одного каналу на іншій. Сукупність каналів </a:t>
            </a:r>
          </a:p>
          <a:p>
            <a:pPr marL="0" indent="0" algn="just">
              <a:buNone/>
            </a:pPr>
            <a:r>
              <a:rPr lang="uk-UA" dirty="0" smtClean="0">
                <a:latin typeface="Times New Roman" panose="02020603050405020304" pitchFamily="18" charset="0"/>
                <a:cs typeface="Times New Roman" panose="02020603050405020304" pitchFamily="18" charset="0"/>
              </a:rPr>
              <a:t>одного напрямку утворює високочастотний «ствол» РРЛ. Як правило, у </a:t>
            </a:r>
          </a:p>
          <a:p>
            <a:pPr marL="0" indent="0" algn="just">
              <a:buNone/>
            </a:pPr>
            <a:r>
              <a:rPr lang="uk-UA" dirty="0" smtClean="0">
                <a:latin typeface="Times New Roman" panose="02020603050405020304" pitchFamily="18" charset="0"/>
                <a:cs typeface="Times New Roman" panose="02020603050405020304" pitchFamily="18" charset="0"/>
              </a:rPr>
              <a:t>РРЛ два стволи, але може бути їх більше. Передача/приймання УКВ </a:t>
            </a:r>
          </a:p>
          <a:p>
            <a:pPr marL="0" indent="0" algn="just">
              <a:buNone/>
            </a:pPr>
            <a:r>
              <a:rPr lang="uk-UA" dirty="0" smtClean="0">
                <a:latin typeface="Times New Roman" panose="02020603050405020304" pitchFamily="18" charset="0"/>
                <a:cs typeface="Times New Roman" panose="02020603050405020304" pitchFamily="18" charset="0"/>
              </a:rPr>
              <a:t>сигналів здійснюється параболічними антенами (А) відповідно до </a:t>
            </a:r>
          </a:p>
          <a:p>
            <a:pPr marL="0" indent="0" algn="just">
              <a:buNone/>
            </a:pPr>
            <a:r>
              <a:rPr lang="uk-UA" dirty="0" smtClean="0">
                <a:latin typeface="Times New Roman" panose="02020603050405020304" pitchFamily="18" charset="0"/>
                <a:cs typeface="Times New Roman" panose="02020603050405020304" pitchFamily="18" charset="0"/>
              </a:rPr>
              <a:t>передавальної й приймальні (див. рис.3.5). На структурній схемі показане, </a:t>
            </a:r>
          </a:p>
          <a:p>
            <a:pPr marL="0" indent="0" algn="just">
              <a:buNone/>
            </a:pPr>
            <a:r>
              <a:rPr lang="uk-UA" dirty="0" smtClean="0">
                <a:latin typeface="Times New Roman" panose="02020603050405020304" pitchFamily="18" charset="0"/>
                <a:cs typeface="Times New Roman" panose="02020603050405020304" pitchFamily="18" charset="0"/>
              </a:rPr>
              <a:t>що входить до складу приймально-передавальних пунктів </a:t>
            </a:r>
            <a:r>
              <a:rPr lang="uk-UA" dirty="0" err="1" smtClean="0">
                <a:latin typeface="Times New Roman" panose="02020603050405020304" pitchFamily="18" charset="0"/>
                <a:cs typeface="Times New Roman" panose="02020603050405020304" pitchFamily="18" charset="0"/>
              </a:rPr>
              <a:t>пунктів</a:t>
            </a:r>
            <a:r>
              <a:rPr lang="uk-UA" dirty="0" smtClean="0">
                <a:latin typeface="Times New Roman" panose="02020603050405020304" pitchFamily="18" charset="0"/>
                <a:cs typeface="Times New Roman" panose="02020603050405020304" pitchFamily="18" charset="0"/>
              </a:rPr>
              <a:t> №1 і №2 </a:t>
            </a:r>
          </a:p>
          <a:p>
            <a:pPr marL="0" indent="0" algn="just">
              <a:buNone/>
            </a:pPr>
            <a:r>
              <a:rPr lang="uk-UA" dirty="0" smtClean="0">
                <a:latin typeface="Times New Roman" panose="02020603050405020304" pitchFamily="18" charset="0"/>
                <a:cs typeface="Times New Roman" panose="02020603050405020304" pitchFamily="18" charset="0"/>
              </a:rPr>
              <a:t>(АУ - апаратура ущільнення, </a:t>
            </a:r>
            <a:r>
              <a:rPr lang="uk-UA" dirty="0" err="1" smtClean="0">
                <a:latin typeface="Times New Roman" panose="02020603050405020304" pitchFamily="18" charset="0"/>
                <a:cs typeface="Times New Roman" panose="02020603050405020304" pitchFamily="18" charset="0"/>
              </a:rPr>
              <a:t>Пд</a:t>
            </a:r>
            <a:r>
              <a:rPr lang="uk-UA" dirty="0" smtClean="0">
                <a:latin typeface="Times New Roman" panose="02020603050405020304" pitchFamily="18" charset="0"/>
                <a:cs typeface="Times New Roman" panose="02020603050405020304" pitchFamily="18" charset="0"/>
              </a:rPr>
              <a:t> - передавач і </a:t>
            </a:r>
            <a:r>
              <a:rPr lang="uk-UA" dirty="0" err="1" smtClean="0">
                <a:latin typeface="Times New Roman" panose="02020603050405020304" pitchFamily="18" charset="0"/>
                <a:cs typeface="Times New Roman" panose="02020603050405020304" pitchFamily="18" charset="0"/>
              </a:rPr>
              <a:t>Пр</a:t>
            </a:r>
            <a:r>
              <a:rPr lang="uk-UA" dirty="0" smtClean="0">
                <a:latin typeface="Times New Roman" panose="02020603050405020304" pitchFamily="18" charset="0"/>
                <a:cs typeface="Times New Roman" panose="02020603050405020304" pitchFamily="18" charset="0"/>
              </a:rPr>
              <a:t> - приймач УКВ сигналів), </a:t>
            </a:r>
          </a:p>
          <a:p>
            <a:pPr marL="0" indent="0" algn="just">
              <a:buNone/>
            </a:pPr>
            <a:r>
              <a:rPr lang="uk-UA" dirty="0" smtClean="0">
                <a:latin typeface="Times New Roman" panose="02020603050405020304" pitchFamily="18" charset="0"/>
                <a:cs typeface="Times New Roman" panose="02020603050405020304" pitchFamily="18" charset="0"/>
              </a:rPr>
              <a:t>а так само - склад ретрансляційних пунктів. У функції ретрансляторів </a:t>
            </a:r>
          </a:p>
          <a:p>
            <a:pPr marL="0" indent="0" algn="just">
              <a:buNone/>
            </a:pPr>
            <a:r>
              <a:rPr lang="uk-UA" dirty="0" smtClean="0">
                <a:latin typeface="Times New Roman" panose="02020603050405020304" pitchFamily="18" charset="0"/>
                <a:cs typeface="Times New Roman" panose="02020603050405020304" pitchFamily="18" charset="0"/>
              </a:rPr>
              <a:t>входить посилення прийнятих і переданих УКВ сигналів, а також може </a:t>
            </a:r>
          </a:p>
          <a:p>
            <a:pPr marL="0" indent="0" algn="just">
              <a:buNone/>
            </a:pPr>
            <a:r>
              <a:rPr lang="uk-UA" dirty="0" smtClean="0">
                <a:latin typeface="Times New Roman" panose="02020603050405020304" pitchFamily="18" charset="0"/>
                <a:cs typeface="Times New Roman" panose="02020603050405020304" pitchFamily="18" charset="0"/>
              </a:rPr>
              <a:t>бути передбачена корекція сигналів, які піддаються дії перешкод. Таким </a:t>
            </a:r>
          </a:p>
          <a:p>
            <a:pPr marL="0" indent="0" algn="just">
              <a:buNone/>
            </a:pPr>
            <a:r>
              <a:rPr lang="uk-UA" dirty="0" smtClean="0">
                <a:latin typeface="Times New Roman" panose="02020603050405020304" pitchFamily="18" charset="0"/>
                <a:cs typeface="Times New Roman" panose="02020603050405020304" pitchFamily="18" charset="0"/>
              </a:rPr>
              <a:t>чином, за рахунок збільшення числа ретрансляційних пунктів </a:t>
            </a:r>
          </a:p>
          <a:p>
            <a:pPr marL="0" indent="0" algn="just">
              <a:buNone/>
            </a:pPr>
            <a:r>
              <a:rPr lang="uk-UA" dirty="0" smtClean="0">
                <a:latin typeface="Times New Roman" panose="02020603050405020304" pitchFamily="18" charset="0"/>
                <a:cs typeface="Times New Roman" panose="02020603050405020304" pitchFamily="18" charset="0"/>
              </a:rPr>
              <a:t>(ретрансляторів) може бути забезпечена більша дальність і досить висока </a:t>
            </a:r>
          </a:p>
          <a:p>
            <a:pPr marL="0" indent="0" algn="just">
              <a:buNone/>
            </a:pPr>
            <a:r>
              <a:rPr lang="uk-UA" dirty="0" smtClean="0">
                <a:latin typeface="Times New Roman" panose="02020603050405020304" pitchFamily="18" charset="0"/>
                <a:cs typeface="Times New Roman" panose="02020603050405020304" pitchFamily="18" charset="0"/>
              </a:rPr>
              <a:t>завадостійкість передачі.</a:t>
            </a:r>
          </a:p>
          <a:p>
            <a:pPr marL="0" indent="0">
              <a:buNone/>
            </a:pPr>
            <a:endParaRPr lang="uk-UA" dirty="0"/>
          </a:p>
        </p:txBody>
      </p:sp>
    </p:spTree>
    <p:extLst>
      <p:ext uri="{BB962C8B-B14F-4D97-AF65-F5344CB8AC3E}">
        <p14:creationId xmlns:p14="http://schemas.microsoft.com/office/powerpoint/2010/main" val="298656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55600"/>
            <a:ext cx="10515600" cy="6502400"/>
          </a:xfrm>
        </p:spPr>
        <p:txBody>
          <a:bodyPr>
            <a:normAutofit/>
          </a:bodyPr>
          <a:lstStyle/>
          <a:p>
            <a:pPr marL="0" indent="0" algn="just">
              <a:buNone/>
            </a:pPr>
            <a:r>
              <a:rPr lang="uk-UA" dirty="0" smtClean="0">
                <a:latin typeface="Times New Roman" panose="02020603050405020304" pitchFamily="18" charset="0"/>
                <a:cs typeface="Times New Roman" panose="02020603050405020304" pitchFamily="18" charset="0"/>
              </a:rPr>
              <a:t>Як уже вказувалося вище, надійна робота РРЛ забезпечується, коли ретранслятори перебувають у межах прямої видимості антен передавача й приймача. Скоротити число ретрансляторів можна, розміщаючи їх на стаціонарних супутниках, «висячих нерухомо» над поверхнею Землі на висоті приблизно в 36000км, що й забезпечують безперервний зв'язок з наземними станціями на частоті (2..8) </a:t>
            </a:r>
            <a:r>
              <a:rPr lang="uk-UA" dirty="0" err="1" smtClean="0">
                <a:latin typeface="Times New Roman" panose="02020603050405020304" pitchFamily="18" charset="0"/>
                <a:cs typeface="Times New Roman" panose="02020603050405020304" pitchFamily="18" charset="0"/>
              </a:rPr>
              <a:t>ГГц</a:t>
            </a:r>
            <a:r>
              <a:rPr lang="uk-UA" dirty="0" smtClean="0">
                <a:latin typeface="Times New Roman" panose="02020603050405020304" pitchFamily="18" charset="0"/>
                <a:cs typeface="Times New Roman" panose="02020603050405020304" pitchFamily="18" charset="0"/>
              </a:rPr>
              <a:t>. Досвід використання супутниковому зв'язку в енергосистемах слід визнати ( по наявних публікаціях) досить позитивним. Однак, у зв'язку із широким впровадженням </a:t>
            </a:r>
            <a:r>
              <a:rPr lang="uk-UA" dirty="0" err="1" smtClean="0">
                <a:latin typeface="Times New Roman" panose="02020603050405020304" pitchFamily="18" charset="0"/>
                <a:cs typeface="Times New Roman" panose="02020603050405020304" pitchFamily="18" charset="0"/>
              </a:rPr>
              <a:t>волоконно</a:t>
            </a:r>
            <a:r>
              <a:rPr lang="uk-UA" dirty="0" smtClean="0">
                <a:latin typeface="Times New Roman" panose="02020603050405020304" pitchFamily="18" charset="0"/>
                <a:cs typeface="Times New Roman" panose="02020603050405020304" pitchFamily="18" charset="0"/>
              </a:rPr>
              <a:t>-оптичних ліній зв'язку, інтерес енергетиків до супутникового зв'язку зменшується.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7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98500"/>
            <a:ext cx="10515600" cy="5478463"/>
          </a:xfrm>
        </p:spPr>
        <p:txBody>
          <a:bodyPr/>
          <a:lstStyle/>
          <a:p>
            <a:pPr marL="0" indent="0" algn="just">
              <a:buNone/>
            </a:pPr>
            <a:r>
              <a:rPr lang="uk-UA" dirty="0" smtClean="0">
                <a:latin typeface="Times New Roman" panose="02020603050405020304" pitchFamily="18" charset="0"/>
                <a:cs typeface="Times New Roman" panose="02020603050405020304" pitchFamily="18" charset="0"/>
              </a:rPr>
              <a:t>Як уже вказувалось вище, фізичний рівень моделі </a:t>
            </a:r>
            <a:r>
              <a:rPr lang="en-US" dirty="0" smtClean="0">
                <a:latin typeface="Times New Roman" panose="02020603050405020304" pitchFamily="18" charset="0"/>
                <a:cs typeface="Times New Roman" panose="02020603050405020304" pitchFamily="18" charset="0"/>
              </a:rPr>
              <a:t>OSI </a:t>
            </a:r>
            <a:r>
              <a:rPr lang="uk-UA" dirty="0" smtClean="0">
                <a:latin typeface="Times New Roman" panose="02020603050405020304" pitchFamily="18" charset="0"/>
                <a:cs typeface="Times New Roman" panose="02020603050405020304" pitchFamily="18" charset="0"/>
              </a:rPr>
              <a:t>являє собою </a:t>
            </a:r>
          </a:p>
          <a:p>
            <a:pPr marL="0" indent="0" algn="just">
              <a:buNone/>
            </a:pPr>
            <a:r>
              <a:rPr lang="uk-UA" dirty="0" smtClean="0">
                <a:latin typeface="Times New Roman" panose="02020603050405020304" pitchFamily="18" charset="0"/>
                <a:cs typeface="Times New Roman" panose="02020603050405020304" pitchFamily="18" charset="0"/>
              </a:rPr>
              <a:t>фізичне середовище передачі – електричне або оптичне – з відповідними інтерфейсами до з’єднуваних об’єктів.</a:t>
            </a:r>
          </a:p>
          <a:p>
            <a:pPr marL="0" indent="0" algn="just">
              <a:buNone/>
            </a:pPr>
            <a:r>
              <a:rPr lang="uk-UA" dirty="0" smtClean="0">
                <a:latin typeface="Times New Roman" panose="02020603050405020304" pitchFamily="18" charset="0"/>
                <a:cs typeface="Times New Roman" panose="02020603050405020304" pitchFamily="18" charset="0"/>
              </a:rPr>
              <a:t>У якості фізичного середовища передачі виступає лінія зв'язку яка </a:t>
            </a:r>
          </a:p>
          <a:p>
            <a:pPr marL="0" indent="0" algn="just">
              <a:buNone/>
            </a:pPr>
            <a:r>
              <a:rPr lang="uk-UA" dirty="0" smtClean="0">
                <a:latin typeface="Times New Roman" panose="02020603050405020304" pitchFamily="18" charset="0"/>
                <a:cs typeface="Times New Roman" panose="02020603050405020304" pitchFamily="18" charset="0"/>
              </a:rPr>
              <a:t>складається з одного або більше трактів передачі. Тракт передачі є </a:t>
            </a:r>
          </a:p>
          <a:p>
            <a:pPr marL="0" indent="0" algn="just">
              <a:buNone/>
            </a:pPr>
            <a:r>
              <a:rPr lang="uk-UA" dirty="0" smtClean="0">
                <a:latin typeface="Times New Roman" panose="02020603050405020304" pitchFamily="18" charset="0"/>
                <a:cs typeface="Times New Roman" panose="02020603050405020304" pitchFamily="18" charset="0"/>
              </a:rPr>
              <a:t>матеріальним середовищем, по якому поширюються сигнали від </a:t>
            </a:r>
          </a:p>
          <a:p>
            <a:pPr marL="0" indent="0" algn="just">
              <a:buNone/>
            </a:pPr>
            <a:r>
              <a:rPr lang="uk-UA" dirty="0" smtClean="0">
                <a:latin typeface="Times New Roman" panose="02020603050405020304" pitchFamily="18" charset="0"/>
                <a:cs typeface="Times New Roman" panose="02020603050405020304" pitchFamily="18" charset="0"/>
              </a:rPr>
              <a:t>передавача до приймача деякої системи передачі інформації.</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7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9981" t="25173" r="31621" b="31047"/>
          <a:stretch/>
        </p:blipFill>
        <p:spPr>
          <a:xfrm>
            <a:off x="1041400" y="253999"/>
            <a:ext cx="10109200" cy="6210301"/>
          </a:xfrm>
          <a:prstGeom prst="rect">
            <a:avLst/>
          </a:prstGeom>
        </p:spPr>
      </p:pic>
    </p:spTree>
    <p:extLst>
      <p:ext uri="{BB962C8B-B14F-4D97-AF65-F5344CB8AC3E}">
        <p14:creationId xmlns:p14="http://schemas.microsoft.com/office/powerpoint/2010/main" val="226125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66700"/>
            <a:ext cx="10515600" cy="6451600"/>
          </a:xfrm>
        </p:spPr>
        <p:txBody>
          <a:bodyPr>
            <a:normAutofit/>
          </a:bodyPr>
          <a:lstStyle/>
          <a:p>
            <a:pPr marL="0" indent="0" algn="just">
              <a:buNone/>
            </a:pPr>
            <a:r>
              <a:rPr lang="uk-UA" dirty="0" smtClean="0">
                <a:latin typeface="Times New Roman" panose="02020603050405020304" pitchFamily="18" charset="0"/>
                <a:cs typeface="Times New Roman" panose="02020603050405020304" pitchFamily="18" charset="0"/>
              </a:rPr>
              <a:t>Передавач перетворить електричний сигнал у світловий (оптичний). Фактично в передавачі відбувається перенос низькочастотного електричного сигналу в область видимого спектра частот, тобто виконується модуляція електромагнітних коливань видимого (оптичного) спектра. Приймач ухвалює світловий сигнал з </a:t>
            </a:r>
            <a:r>
              <a:rPr lang="uk-UA" dirty="0" err="1" smtClean="0">
                <a:latin typeface="Times New Roman" panose="02020603050405020304" pitchFamily="18" charset="0"/>
                <a:cs typeface="Times New Roman" panose="02020603050405020304" pitchFamily="18" charset="0"/>
              </a:rPr>
              <a:t>волоконно</a:t>
            </a:r>
            <a:r>
              <a:rPr lang="uk-UA" dirty="0" smtClean="0">
                <a:latin typeface="Times New Roman" panose="02020603050405020304" pitchFamily="18" charset="0"/>
                <a:cs typeface="Times New Roman" panose="02020603050405020304" pitchFamily="18" charset="0"/>
              </a:rPr>
              <a:t>-оптичного кабелю й </a:t>
            </a:r>
            <a:r>
              <a:rPr lang="uk-UA" dirty="0" err="1" smtClean="0">
                <a:latin typeface="Times New Roman" panose="02020603050405020304" pitchFamily="18" charset="0"/>
                <a:cs typeface="Times New Roman" panose="02020603050405020304" pitchFamily="18" charset="0"/>
              </a:rPr>
              <a:t>демодулює</a:t>
            </a:r>
            <a:r>
              <a:rPr lang="uk-UA" dirty="0" smtClean="0">
                <a:latin typeface="Times New Roman" panose="02020603050405020304" pitchFamily="18" charset="0"/>
                <a:cs typeface="Times New Roman" panose="02020603050405020304" pitchFamily="18" charset="0"/>
              </a:rPr>
              <a:t> його, тобто перетворить в електричний сигнал. З'єднувачі (</a:t>
            </a:r>
            <a:r>
              <a:rPr lang="uk-UA" dirty="0" err="1" smtClean="0">
                <a:latin typeface="Times New Roman" panose="02020603050405020304" pitchFamily="18" charset="0"/>
                <a:cs typeface="Times New Roman" panose="02020603050405020304" pitchFamily="18" charset="0"/>
              </a:rPr>
              <a:t>коннектори</a:t>
            </a:r>
            <a:r>
              <a:rPr lang="uk-UA" dirty="0" smtClean="0">
                <a:latin typeface="Times New Roman" panose="02020603050405020304" pitchFamily="18" charset="0"/>
                <a:cs typeface="Times New Roman" panose="02020603050405020304" pitchFamily="18" charset="0"/>
              </a:rPr>
              <a:t>) виконують досить відповідальну функцію за узгодженням характеристик оптичного сигналу на виході передавача й відповідно на вході приймача з характеристиками </a:t>
            </a:r>
            <a:r>
              <a:rPr lang="uk-UA" dirty="0" err="1" smtClean="0">
                <a:latin typeface="Times New Roman" panose="02020603050405020304" pitchFamily="18" charset="0"/>
                <a:cs typeface="Times New Roman" panose="02020603050405020304" pitchFamily="18" charset="0"/>
              </a:rPr>
              <a:t>волоконно</a:t>
            </a:r>
            <a:r>
              <a:rPr lang="uk-UA" dirty="0" smtClean="0">
                <a:latin typeface="Times New Roman" panose="02020603050405020304" pitchFamily="18" charset="0"/>
                <a:cs typeface="Times New Roman" panose="02020603050405020304" pitchFamily="18" charset="0"/>
              </a:rPr>
              <a:t>-оптичного кабелю. Вони ж забезпечують стикування окремих шматків ВОК з мінімальним загасанням.</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03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81000"/>
            <a:ext cx="10515600" cy="5795963"/>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В енергосистемах найбільше часто використовуються </a:t>
            </a:r>
            <a:r>
              <a:rPr lang="uk-UA" dirty="0" err="1" smtClean="0">
                <a:latin typeface="Times New Roman" panose="02020603050405020304" pitchFamily="18" charset="0"/>
                <a:cs typeface="Times New Roman" panose="02020603050405020304" pitchFamily="18" charset="0"/>
              </a:rPr>
              <a:t>волоконно</a:t>
            </a:r>
            <a:r>
              <a:rPr lang="uk-UA" dirty="0" smtClean="0">
                <a:latin typeface="Times New Roman" panose="02020603050405020304" pitchFamily="18" charset="0"/>
                <a:cs typeface="Times New Roman" panose="02020603050405020304" pitchFamily="18" charset="0"/>
              </a:rPr>
              <a:t>-оптичні </a:t>
            </a:r>
            <a:r>
              <a:rPr lang="uk-UA" dirty="0">
                <a:latin typeface="Times New Roman" panose="02020603050405020304" pitchFamily="18" charset="0"/>
                <a:cs typeface="Times New Roman" panose="02020603050405020304" pitchFamily="18" charset="0"/>
              </a:rPr>
              <a:t>або, просто, оптичні кабелі, що підвішуються на ЛЕП. Відомо </a:t>
            </a:r>
            <a:r>
              <a:rPr lang="uk-UA" dirty="0" smtClean="0">
                <a:latin typeface="Times New Roman" panose="02020603050405020304" pitchFamily="18" charset="0"/>
                <a:cs typeface="Times New Roman" panose="02020603050405020304" pitchFamily="18" charset="0"/>
              </a:rPr>
              <a:t>кілька </a:t>
            </a:r>
            <a:r>
              <a:rPr lang="uk-UA" dirty="0">
                <a:latin typeface="Times New Roman" panose="02020603050405020304" pitchFamily="18" charset="0"/>
                <a:cs typeface="Times New Roman" panose="02020603050405020304" pitchFamily="18" charset="0"/>
              </a:rPr>
              <a:t>способів підвіски оптичних кабелів (ОК) на ЛЕП (рис. 3.7).</a:t>
            </a:r>
          </a:p>
          <a:p>
            <a:pPr marL="0" indent="0" algn="just">
              <a:buNone/>
            </a:pPr>
            <a:r>
              <a:rPr lang="uk-UA" dirty="0">
                <a:latin typeface="Times New Roman" panose="02020603050405020304" pitchFamily="18" charset="0"/>
                <a:cs typeface="Times New Roman" panose="02020603050405020304" pitchFamily="18" charset="0"/>
              </a:rPr>
              <a:t>По перших двом варіантам ОК розташовується в центрі </a:t>
            </a:r>
            <a:r>
              <a:rPr lang="uk-UA" dirty="0" smtClean="0">
                <a:latin typeface="Times New Roman" panose="02020603050405020304" pitchFamily="18" charset="0"/>
                <a:cs typeface="Times New Roman" panose="02020603050405020304" pitchFamily="18" charset="0"/>
              </a:rPr>
              <a:t>грозозахисного </a:t>
            </a:r>
            <a:r>
              <a:rPr lang="uk-UA" dirty="0">
                <a:latin typeface="Times New Roman" panose="02020603050405020304" pitchFamily="18" charset="0"/>
                <a:cs typeface="Times New Roman" panose="02020603050405020304" pitchFamily="18" charset="0"/>
              </a:rPr>
              <a:t>троса або фази. Самонесучий оптичний кабель має </a:t>
            </a:r>
            <a:r>
              <a:rPr lang="uk-UA" dirty="0" smtClean="0">
                <a:latin typeface="Times New Roman" panose="02020603050405020304" pitchFamily="18" charset="0"/>
                <a:cs typeface="Times New Roman" panose="02020603050405020304" pitchFamily="18" charset="0"/>
              </a:rPr>
              <a:t>посилену </a:t>
            </a:r>
            <a:r>
              <a:rPr lang="uk-UA" dirty="0">
                <a:latin typeface="Times New Roman" panose="02020603050405020304" pitchFamily="18" charset="0"/>
                <a:cs typeface="Times New Roman" panose="02020603050405020304" pitchFamily="18" charset="0"/>
              </a:rPr>
              <a:t>броню, що забезпечує необхідну механічну міцність при підвіску </a:t>
            </a:r>
            <a:r>
              <a:rPr lang="uk-UA" dirty="0" smtClean="0">
                <a:latin typeface="Times New Roman" panose="02020603050405020304" pitchFamily="18" charset="0"/>
                <a:cs typeface="Times New Roman" panose="02020603050405020304" pitchFamily="18" charset="0"/>
              </a:rPr>
              <a:t>на </a:t>
            </a:r>
            <a:r>
              <a:rPr lang="uk-UA" dirty="0">
                <a:latin typeface="Times New Roman" panose="02020603050405020304" pitchFamily="18" charset="0"/>
                <a:cs typeface="Times New Roman" panose="02020603050405020304" pitchFamily="18" charset="0"/>
              </a:rPr>
              <a:t>ЛЕП з більшими прольотами. Закріплення ОК здійснюється за </a:t>
            </a:r>
            <a:r>
              <a:rPr lang="uk-UA" dirty="0" smtClean="0">
                <a:latin typeface="Times New Roman" panose="02020603050405020304" pitchFamily="18" charset="0"/>
                <a:cs typeface="Times New Roman" panose="02020603050405020304" pitchFamily="18" charset="0"/>
              </a:rPr>
              <a:t>допомогою </a:t>
            </a:r>
            <a:r>
              <a:rPr lang="uk-UA" dirty="0">
                <a:latin typeface="Times New Roman" panose="02020603050405020304" pitchFamily="18" charset="0"/>
                <a:cs typeface="Times New Roman" panose="02020603050405020304" pitchFamily="18" charset="0"/>
              </a:rPr>
              <a:t>підвісок до грозозахисного троса або до спеціально </a:t>
            </a:r>
            <a:r>
              <a:rPr lang="uk-UA" dirty="0" smtClean="0">
                <a:latin typeface="Times New Roman" panose="02020603050405020304" pitchFamily="18" charset="0"/>
                <a:cs typeface="Times New Roman" panose="02020603050405020304" pitchFamily="18" charset="0"/>
              </a:rPr>
              <a:t>підвішеного троса.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61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9160" t="16126" r="32442" b="43889"/>
          <a:stretch/>
        </p:blipFill>
        <p:spPr>
          <a:xfrm>
            <a:off x="584200" y="1"/>
            <a:ext cx="8280400" cy="4114800"/>
          </a:xfrm>
          <a:prstGeom prst="rect">
            <a:avLst/>
          </a:prstGeom>
        </p:spPr>
      </p:pic>
      <p:pic>
        <p:nvPicPr>
          <p:cNvPr id="5" name="Рисунок 4"/>
          <p:cNvPicPr>
            <a:picLocks noChangeAspect="1"/>
          </p:cNvPicPr>
          <p:nvPr/>
        </p:nvPicPr>
        <p:blipFill rotWithShape="1">
          <a:blip r:embed="rId2"/>
          <a:srcRect l="31553" t="67014" r="33406" b="5034"/>
          <a:stretch/>
        </p:blipFill>
        <p:spPr>
          <a:xfrm>
            <a:off x="584200" y="4330700"/>
            <a:ext cx="7200900" cy="2527300"/>
          </a:xfrm>
          <a:prstGeom prst="rect">
            <a:avLst/>
          </a:prstGeom>
        </p:spPr>
      </p:pic>
    </p:spTree>
    <p:extLst>
      <p:ext uri="{BB962C8B-B14F-4D97-AF65-F5344CB8AC3E}">
        <p14:creationId xmlns:p14="http://schemas.microsoft.com/office/powerpoint/2010/main" val="196792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2100"/>
            <a:ext cx="10515600" cy="6565900"/>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Підвісні оптичні кабелі мають від 4 до 32 оптичних волокон. На </a:t>
            </a:r>
            <a:r>
              <a:rPr lang="uk-UA" dirty="0" smtClean="0">
                <a:latin typeface="Times New Roman" panose="02020603050405020304" pitchFamily="18" charset="0"/>
                <a:cs typeface="Times New Roman" panose="02020603050405020304" pitchFamily="18" charset="0"/>
              </a:rPr>
              <a:t>рис.3.8 </a:t>
            </a:r>
            <a:r>
              <a:rPr lang="uk-UA" dirty="0">
                <a:latin typeface="Times New Roman" panose="02020603050405020304" pitchFamily="18" charset="0"/>
                <a:cs typeface="Times New Roman" panose="02020603050405020304" pitchFamily="18" charset="0"/>
              </a:rPr>
              <a:t>показана конструкція вітчизняного оптичного кабелю, вбудованого </a:t>
            </a:r>
            <a:r>
              <a:rPr lang="uk-UA" dirty="0" smtClean="0">
                <a:latin typeface="Times New Roman" panose="02020603050405020304" pitchFamily="18" charset="0"/>
                <a:cs typeface="Times New Roman" panose="02020603050405020304" pitchFamily="18" charset="0"/>
              </a:rPr>
              <a:t>в </a:t>
            </a:r>
            <a:r>
              <a:rPr lang="uk-UA" dirty="0">
                <a:latin typeface="Times New Roman" panose="02020603050405020304" pitchFamily="18" charset="0"/>
                <a:cs typeface="Times New Roman" panose="02020603050405020304" pitchFamily="18" charset="0"/>
              </a:rPr>
              <a:t>трос. Кабель містить чотири модулі, у кожному з яких можна розмістити </a:t>
            </a:r>
            <a:r>
              <a:rPr lang="uk-UA" dirty="0" smtClean="0">
                <a:latin typeface="Times New Roman" panose="02020603050405020304" pitchFamily="18" charset="0"/>
                <a:cs typeface="Times New Roman" panose="02020603050405020304" pitchFamily="18" charset="0"/>
              </a:rPr>
              <a:t>по </a:t>
            </a:r>
            <a:r>
              <a:rPr lang="uk-UA" dirty="0">
                <a:latin typeface="Times New Roman" panose="02020603050405020304" pitchFamily="18" charset="0"/>
                <a:cs typeface="Times New Roman" panose="02020603050405020304" pitchFamily="18" charset="0"/>
              </a:rPr>
              <a:t>8 або по 16 волокон. Оболонка - з алюмінію товщиною 1мм. Діаметр </a:t>
            </a:r>
            <a:r>
              <a:rPr lang="uk-UA" dirty="0" smtClean="0">
                <a:latin typeface="Times New Roman" panose="02020603050405020304" pitchFamily="18" charset="0"/>
                <a:cs typeface="Times New Roman" panose="02020603050405020304" pitchFamily="18" charset="0"/>
              </a:rPr>
              <a:t>кабелю </a:t>
            </a:r>
            <a:r>
              <a:rPr lang="uk-UA" dirty="0">
                <a:latin typeface="Times New Roman" panose="02020603050405020304" pitchFamily="18" charset="0"/>
                <a:cs typeface="Times New Roman" panose="02020603050405020304" pitchFamily="18" charset="0"/>
              </a:rPr>
              <a:t>– 8 мм. Трос має два </a:t>
            </a:r>
            <a:r>
              <a:rPr lang="uk-UA" dirty="0" err="1">
                <a:latin typeface="Times New Roman" panose="02020603050405020304" pitchFamily="18" charset="0"/>
                <a:cs typeface="Times New Roman" panose="02020603050405020304" pitchFamily="18" charset="0"/>
              </a:rPr>
              <a:t>повиву</a:t>
            </a:r>
            <a:r>
              <a:rPr lang="uk-UA" dirty="0">
                <a:latin typeface="Times New Roman" panose="02020603050405020304" pitchFamily="18" charset="0"/>
                <a:cs typeface="Times New Roman" panose="02020603050405020304" pitchFamily="18" charset="0"/>
              </a:rPr>
              <a:t> зі сталевих дротів діаметром 1,6 мм і </a:t>
            </a:r>
            <a:r>
              <a:rPr lang="uk-UA" dirty="0" smtClean="0">
                <a:latin typeface="Times New Roman" panose="02020603050405020304" pitchFamily="18" charset="0"/>
                <a:cs typeface="Times New Roman" panose="02020603050405020304" pitchFamily="18" charset="0"/>
              </a:rPr>
              <a:t>зовні </a:t>
            </a:r>
            <a:r>
              <a:rPr lang="uk-UA" dirty="0">
                <a:latin typeface="Times New Roman" panose="02020603050405020304" pitchFamily="18" charset="0"/>
                <a:cs typeface="Times New Roman" panose="02020603050405020304" pitchFamily="18" charset="0"/>
              </a:rPr>
              <a:t>повивши з алюмінієвих дротів діаметром 2мм. Загальний діаметр </a:t>
            </a:r>
            <a:r>
              <a:rPr lang="uk-UA" dirty="0" smtClean="0">
                <a:latin typeface="Times New Roman" panose="02020603050405020304" pitchFamily="18" charset="0"/>
                <a:cs typeface="Times New Roman" panose="02020603050405020304" pitchFamily="18" charset="0"/>
              </a:rPr>
              <a:t>троса </a:t>
            </a:r>
            <a:r>
              <a:rPr lang="uk-UA" dirty="0">
                <a:latin typeface="Times New Roman" panose="02020603050405020304" pitchFamily="18" charset="0"/>
                <a:cs typeface="Times New Roman" panose="02020603050405020304" pitchFamily="18" charset="0"/>
              </a:rPr>
              <a:t>- 18,4 мм, маса підвіски на 1 км - близько 1 </a:t>
            </a:r>
            <a:r>
              <a:rPr lang="uk-UA" dirty="0" smtClean="0">
                <a:latin typeface="Times New Roman" panose="02020603050405020304" pitchFamily="18" charset="0"/>
                <a:cs typeface="Times New Roman" panose="02020603050405020304" pitchFamily="18" charset="0"/>
              </a:rPr>
              <a:t>т. Конструкція </a:t>
            </a:r>
            <a:r>
              <a:rPr lang="uk-UA" dirty="0">
                <a:latin typeface="Times New Roman" panose="02020603050405020304" pitchFamily="18" charset="0"/>
                <a:cs typeface="Times New Roman" panose="02020603050405020304" pitchFamily="18" charset="0"/>
              </a:rPr>
              <a:t>вітчизняного самонесучого кабелю наведена на рис.3.8. </a:t>
            </a:r>
            <a:r>
              <a:rPr lang="uk-UA" dirty="0" smtClean="0">
                <a:latin typeface="Times New Roman" panose="02020603050405020304" pitchFamily="18" charset="0"/>
                <a:cs typeface="Times New Roman" panose="02020603050405020304" pitchFamily="18" charset="0"/>
              </a:rPr>
              <a:t>Кабель </a:t>
            </a:r>
            <a:r>
              <a:rPr lang="uk-UA" dirty="0">
                <a:latin typeface="Times New Roman" panose="02020603050405020304" pitchFamily="18" charset="0"/>
                <a:cs typeface="Times New Roman" panose="02020603050405020304" pitchFamily="18" charset="0"/>
              </a:rPr>
              <a:t>містить 6 або 12 волокон, для механічної міцності є два </a:t>
            </a:r>
            <a:r>
              <a:rPr lang="uk-UA" dirty="0" err="1">
                <a:latin typeface="Times New Roman" panose="02020603050405020304" pitchFamily="18" charset="0"/>
                <a:cs typeface="Times New Roman" panose="02020603050405020304" pitchFamily="18" charset="0"/>
              </a:rPr>
              <a:t>повиву</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стрижнів </a:t>
            </a:r>
            <a:r>
              <a:rPr lang="uk-UA" dirty="0">
                <a:latin typeface="Times New Roman" panose="02020603050405020304" pitchFamily="18" charset="0"/>
                <a:cs typeface="Times New Roman" panose="02020603050405020304" pitchFamily="18" charset="0"/>
              </a:rPr>
              <a:t>зі скловолокон діаметром по 2мм. Зовні – поліетиленова </a:t>
            </a:r>
            <a:r>
              <a:rPr lang="uk-UA" dirty="0" smtClean="0">
                <a:latin typeface="Times New Roman" panose="02020603050405020304" pitchFamily="18" charset="0"/>
                <a:cs typeface="Times New Roman" panose="02020603050405020304" pitchFamily="18" charset="0"/>
              </a:rPr>
              <a:t>оболонка</a:t>
            </a:r>
            <a:r>
              <a:rPr lang="uk-UA" dirty="0">
                <a:latin typeface="Times New Roman" panose="02020603050405020304" pitchFamily="18" charset="0"/>
                <a:cs typeface="Times New Roman" panose="02020603050405020304" pitchFamily="18" charset="0"/>
              </a:rPr>
              <a:t>. Загальний діаметр кабелю - 11мм, маса - 296 кг/км.</a:t>
            </a:r>
          </a:p>
        </p:txBody>
      </p:sp>
    </p:spTree>
    <p:extLst>
      <p:ext uri="{BB962C8B-B14F-4D97-AF65-F5344CB8AC3E}">
        <p14:creationId xmlns:p14="http://schemas.microsoft.com/office/powerpoint/2010/main" val="378097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637" t="23423" r="29324" b="20539"/>
          <a:stretch/>
        </p:blipFill>
        <p:spPr>
          <a:xfrm>
            <a:off x="0" y="0"/>
            <a:ext cx="7277100" cy="5778501"/>
          </a:xfrm>
          <a:prstGeom prst="rect">
            <a:avLst/>
          </a:prstGeom>
        </p:spPr>
      </p:pic>
      <p:pic>
        <p:nvPicPr>
          <p:cNvPr id="5" name="Рисунок 4"/>
          <p:cNvPicPr>
            <a:picLocks noChangeAspect="1"/>
          </p:cNvPicPr>
          <p:nvPr/>
        </p:nvPicPr>
        <p:blipFill rotWithShape="1">
          <a:blip r:embed="rId3"/>
          <a:srcRect l="29893" t="22396" r="30771" b="21527"/>
          <a:stretch/>
        </p:blipFill>
        <p:spPr>
          <a:xfrm>
            <a:off x="6299200" y="0"/>
            <a:ext cx="5892800" cy="4889500"/>
          </a:xfrm>
          <a:prstGeom prst="rect">
            <a:avLst/>
          </a:prstGeom>
        </p:spPr>
      </p:pic>
    </p:spTree>
    <p:extLst>
      <p:ext uri="{BB962C8B-B14F-4D97-AF65-F5344CB8AC3E}">
        <p14:creationId xmlns:p14="http://schemas.microsoft.com/office/powerpoint/2010/main" val="125605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77952"/>
            <a:ext cx="10515600" cy="5799011"/>
          </a:xfrm>
        </p:spPr>
        <p:txBody>
          <a:bodyPr>
            <a:normAutofit fontScale="92500" lnSpcReduction="10000"/>
          </a:bodyPr>
          <a:lstStyle/>
          <a:p>
            <a:pPr marL="0" indent="0" algn="just">
              <a:buNone/>
            </a:pPr>
            <a:r>
              <a:rPr lang="en-US" b="1" dirty="0">
                <a:latin typeface="Times New Roman" panose="02020603050405020304" pitchFamily="18" charset="0"/>
                <a:cs typeface="Times New Roman" panose="02020603050405020304" pitchFamily="18" charset="0"/>
              </a:rPr>
              <a:t>4 GPS</a:t>
            </a:r>
          </a:p>
          <a:p>
            <a:pPr marL="0" indent="0" algn="just">
              <a:buNone/>
            </a:pPr>
            <a:r>
              <a:rPr lang="uk-UA" dirty="0">
                <a:latin typeface="Times New Roman" panose="02020603050405020304" pitchFamily="18" charset="0"/>
                <a:cs typeface="Times New Roman" panose="02020603050405020304" pitchFamily="18" charset="0"/>
              </a:rPr>
              <a:t>Супутникова навігаційна система </a:t>
            </a:r>
            <a:r>
              <a:rPr lang="en-US" dirty="0">
                <a:latin typeface="Times New Roman" panose="02020603050405020304" pitchFamily="18" charset="0"/>
                <a:cs typeface="Times New Roman" panose="02020603050405020304" pitchFamily="18" charset="0"/>
              </a:rPr>
              <a:t>GPS (Global Positioning System) </a:t>
            </a:r>
            <a:r>
              <a:rPr lang="uk-UA" dirty="0">
                <a:latin typeface="Times New Roman" panose="02020603050405020304" pitchFamily="18" charset="0"/>
                <a:cs typeface="Times New Roman" panose="02020603050405020304" pitchFamily="18" charset="0"/>
              </a:rPr>
              <a:t>або </a:t>
            </a:r>
          </a:p>
          <a:p>
            <a:pPr marL="0" indent="0" algn="just">
              <a:buNone/>
            </a:pPr>
            <a:r>
              <a:rPr lang="uk-UA" dirty="0">
                <a:latin typeface="Times New Roman" panose="02020603050405020304" pitchFamily="18" charset="0"/>
                <a:cs typeface="Times New Roman" panose="02020603050405020304" pitchFamily="18" charset="0"/>
              </a:rPr>
              <a:t>Глобальна система позиціонування, точніше - її космічний сегмент, являє </a:t>
            </a:r>
          </a:p>
          <a:p>
            <a:pPr marL="0" indent="0" algn="just">
              <a:buNone/>
            </a:pPr>
            <a:r>
              <a:rPr lang="uk-UA" dirty="0">
                <a:latin typeface="Times New Roman" panose="02020603050405020304" pitchFamily="18" charset="0"/>
                <a:cs typeface="Times New Roman" panose="02020603050405020304" pitchFamily="18" charset="0"/>
              </a:rPr>
              <a:t>собою сузір'я з 24 супутників. Система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офіційна назва - </a:t>
            </a:r>
            <a:r>
              <a:rPr lang="en-US" dirty="0">
                <a:latin typeface="Times New Roman" panose="02020603050405020304" pitchFamily="18" charset="0"/>
                <a:cs typeface="Times New Roman" panose="02020603050405020304" pitchFamily="18" charset="0"/>
              </a:rPr>
              <a:t>NAVSTAR) </a:t>
            </a:r>
          </a:p>
          <a:p>
            <a:pPr marL="0" indent="0" algn="just">
              <a:buNone/>
            </a:pPr>
            <a:r>
              <a:rPr lang="uk-UA" dirty="0" smtClean="0">
                <a:latin typeface="Times New Roman" panose="02020603050405020304" pitchFamily="18" charset="0"/>
                <a:cs typeface="Times New Roman" panose="02020603050405020304" pitchFamily="18" charset="0"/>
              </a:rPr>
              <a:t>розроблена </a:t>
            </a:r>
            <a:r>
              <a:rPr lang="uk-UA" dirty="0">
                <a:latin typeface="Times New Roman" panose="02020603050405020304" pitchFamily="18" charset="0"/>
                <a:cs typeface="Times New Roman" panose="02020603050405020304" pitchFamily="18" charset="0"/>
              </a:rPr>
              <a:t>на замовлення і перебуває під керуванням Міністерства </a:t>
            </a:r>
          </a:p>
          <a:p>
            <a:pPr marL="0" indent="0" algn="just">
              <a:buNone/>
            </a:pPr>
            <a:r>
              <a:rPr lang="uk-UA" dirty="0">
                <a:latin typeface="Times New Roman" panose="02020603050405020304" pitchFamily="18" charset="0"/>
                <a:cs typeface="Times New Roman" panose="02020603050405020304" pitchFamily="18" charset="0"/>
              </a:rPr>
              <a:t>оборони США. У 1980-х систему відкрили для цивільного використання. </a:t>
            </a:r>
          </a:p>
          <a:p>
            <a:pPr marL="0" indent="0" algn="just">
              <a:buNone/>
            </a:pPr>
            <a:r>
              <a:rPr lang="uk-UA" dirty="0">
                <a:latin typeface="Times New Roman" panose="02020603050405020304" pitchFamily="18" charset="0"/>
                <a:cs typeface="Times New Roman" panose="02020603050405020304" pitchFamily="18" charset="0"/>
              </a:rPr>
              <a:t>Система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працює при будь-яких погодних умовах в усьому світі 24 </a:t>
            </a:r>
          </a:p>
          <a:p>
            <a:pPr marL="0" indent="0" algn="just">
              <a:buNone/>
            </a:pPr>
            <a:r>
              <a:rPr lang="uk-UA" dirty="0">
                <a:latin typeface="Times New Roman" panose="02020603050405020304" pitchFamily="18" charset="0"/>
                <a:cs typeface="Times New Roman" panose="02020603050405020304" pitchFamily="18" charset="0"/>
              </a:rPr>
              <a:t>години на добу. З її допомогою можна з високим ступенем точності </a:t>
            </a:r>
          </a:p>
          <a:p>
            <a:pPr marL="0" indent="0" algn="just">
              <a:buNone/>
            </a:pPr>
            <a:r>
              <a:rPr lang="uk-UA" dirty="0">
                <a:latin typeface="Times New Roman" panose="02020603050405020304" pitchFamily="18" charset="0"/>
                <a:cs typeface="Times New Roman" panose="02020603050405020304" pitchFamily="18" charset="0"/>
              </a:rPr>
              <a:t>визначати координати й швидкість рухливих об'єктів. За користування </a:t>
            </a:r>
          </a:p>
          <a:p>
            <a:pPr marL="0" indent="0" algn="just">
              <a:buNone/>
            </a:pPr>
            <a:r>
              <a:rPr lang="uk-UA" dirty="0">
                <a:latin typeface="Times New Roman" panose="02020603050405020304" pitchFamily="18" charset="0"/>
                <a:cs typeface="Times New Roman" panose="02020603050405020304" pitchFamily="18" charset="0"/>
              </a:rPr>
              <a:t>послугами системи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не стягують ні абонентську плату, ні плату за </a:t>
            </a:r>
          </a:p>
          <a:p>
            <a:pPr marL="0" indent="0" algn="just">
              <a:buNone/>
            </a:pPr>
            <a:r>
              <a:rPr lang="uk-UA" dirty="0">
                <a:latin typeface="Times New Roman" panose="02020603050405020304" pitchFamily="18" charset="0"/>
                <a:cs typeface="Times New Roman" panose="02020603050405020304" pitchFamily="18" charset="0"/>
              </a:rPr>
              <a:t>підключення. Усе, що потрібно для користування системою </a:t>
            </a:r>
            <a:r>
              <a:rPr lang="en-US" dirty="0">
                <a:latin typeface="Times New Roman" panose="02020603050405020304" pitchFamily="18" charset="0"/>
                <a:cs typeface="Times New Roman" panose="02020603050405020304" pitchFamily="18" charset="0"/>
              </a:rPr>
              <a:t>GPS - </a:t>
            </a:r>
            <a:r>
              <a:rPr lang="uk-UA" dirty="0">
                <a:latin typeface="Times New Roman" panose="02020603050405020304" pitchFamily="18" charset="0"/>
                <a:cs typeface="Times New Roman" panose="02020603050405020304" pitchFamily="18" charset="0"/>
              </a:rPr>
              <a:t>це </a:t>
            </a:r>
          </a:p>
          <a:p>
            <a:pPr marL="0" indent="0" algn="just">
              <a:buNone/>
            </a:pPr>
            <a:r>
              <a:rPr lang="uk-UA" dirty="0">
                <a:latin typeface="Times New Roman" panose="02020603050405020304" pitchFamily="18" charset="0"/>
                <a:cs typeface="Times New Roman" panose="02020603050405020304" pitchFamily="18" charset="0"/>
              </a:rPr>
              <a:t>придбати </a:t>
            </a:r>
            <a:r>
              <a:rPr lang="en-US" dirty="0">
                <a:latin typeface="Times New Roman" panose="02020603050405020304" pitchFamily="18" charset="0"/>
                <a:cs typeface="Times New Roman" panose="02020603050405020304" pitchFamily="18" charset="0"/>
              </a:rPr>
              <a:t>GPS-</a:t>
            </a:r>
            <a:r>
              <a:rPr lang="uk-UA" dirty="0">
                <a:latin typeface="Times New Roman" panose="02020603050405020304" pitchFamily="18" charset="0"/>
                <a:cs typeface="Times New Roman" panose="02020603050405020304" pitchFamily="18" charset="0"/>
              </a:rPr>
              <a:t>приймач. </a:t>
            </a:r>
          </a:p>
        </p:txBody>
      </p:sp>
    </p:spTree>
    <p:extLst>
      <p:ext uri="{BB962C8B-B14F-4D97-AF65-F5344CB8AC3E}">
        <p14:creationId xmlns:p14="http://schemas.microsoft.com/office/powerpoint/2010/main" val="324812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6304"/>
            <a:ext cx="10515600" cy="6030659"/>
          </a:xfrm>
        </p:spPr>
        <p:txBody>
          <a:bodyPr>
            <a:normAutofit fontScale="85000" lnSpcReduction="20000"/>
          </a:bodyPr>
          <a:lstStyle/>
          <a:p>
            <a:pPr marL="0" indent="0" algn="just">
              <a:buNone/>
            </a:pPr>
            <a:r>
              <a:rPr lang="uk-UA" dirty="0">
                <a:latin typeface="Times New Roman" panose="02020603050405020304" pitchFamily="18" charset="0"/>
                <a:cs typeface="Times New Roman" panose="02020603050405020304" pitchFamily="18" charset="0"/>
              </a:rPr>
              <a:t>Супутники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обертають навколо Землі круговими орбітами із </a:t>
            </a:r>
          </a:p>
          <a:p>
            <a:pPr marL="0" indent="0" algn="just">
              <a:buNone/>
            </a:pPr>
            <a:r>
              <a:rPr lang="uk-UA" dirty="0">
                <a:latin typeface="Times New Roman" panose="02020603050405020304" pitchFamily="18" charset="0"/>
                <a:cs typeface="Times New Roman" panose="02020603050405020304" pitchFamily="18" charset="0"/>
              </a:rPr>
              <a:t>частотою 2 оберти на добу, передаючи навігаційні радіосигнали. </a:t>
            </a:r>
            <a:r>
              <a:rPr lang="en-US" dirty="0">
                <a:latin typeface="Times New Roman" panose="02020603050405020304" pitchFamily="18" charset="0"/>
                <a:cs typeface="Times New Roman" panose="02020603050405020304" pitchFamily="18" charset="0"/>
              </a:rPr>
              <a:t>GPS -</a:t>
            </a:r>
          </a:p>
          <a:p>
            <a:pPr marL="0" indent="0" algn="just">
              <a:buNone/>
            </a:pPr>
            <a:r>
              <a:rPr lang="uk-UA" dirty="0">
                <a:latin typeface="Times New Roman" panose="02020603050405020304" pitchFamily="18" charset="0"/>
                <a:cs typeface="Times New Roman" panose="02020603050405020304" pitchFamily="18" charset="0"/>
              </a:rPr>
              <a:t>приймачі приймають ці сигнали й обчислюють місце розташування </a:t>
            </a:r>
          </a:p>
          <a:p>
            <a:pPr marL="0" indent="0" algn="just">
              <a:buNone/>
            </a:pPr>
            <a:r>
              <a:rPr lang="uk-UA" dirty="0">
                <a:latin typeface="Times New Roman" panose="02020603050405020304" pitchFamily="18" charset="0"/>
                <a:cs typeface="Times New Roman" panose="02020603050405020304" pitchFamily="18" charset="0"/>
              </a:rPr>
              <a:t>методом тріангуляції. Приймач порівнює час випромінювання сигналу із </a:t>
            </a:r>
          </a:p>
          <a:p>
            <a:pPr marL="0" indent="0" algn="just">
              <a:buNone/>
            </a:pPr>
            <a:r>
              <a:rPr lang="uk-UA" dirty="0">
                <a:latin typeface="Times New Roman" panose="02020603050405020304" pitchFamily="18" charset="0"/>
                <a:cs typeface="Times New Roman" panose="02020603050405020304" pitchFamily="18" charset="0"/>
              </a:rPr>
              <a:t>часом прийому цього сигналу. Різниця між цими величинами дозволяє </a:t>
            </a:r>
          </a:p>
          <a:p>
            <a:pPr marL="0" indent="0" algn="just">
              <a:buNone/>
            </a:pPr>
            <a:r>
              <a:rPr lang="uk-UA" dirty="0">
                <a:latin typeface="Times New Roman" panose="02020603050405020304" pitchFamily="18" charset="0"/>
                <a:cs typeface="Times New Roman" panose="02020603050405020304" pitchFamily="18" charset="0"/>
              </a:rPr>
              <a:t>обчислити відстань до супутника. Знаючи відстань до декількох </a:t>
            </a:r>
          </a:p>
          <a:p>
            <a:pPr marL="0" indent="0" algn="just">
              <a:buNone/>
            </a:pPr>
            <a:r>
              <a:rPr lang="uk-UA" dirty="0">
                <a:latin typeface="Times New Roman" panose="02020603050405020304" pitchFamily="18" charset="0"/>
                <a:cs typeface="Times New Roman" panose="02020603050405020304" pitchFamily="18" charset="0"/>
              </a:rPr>
              <a:t>супутників, </a:t>
            </a:r>
            <a:r>
              <a:rPr lang="en-US" dirty="0">
                <a:latin typeface="Times New Roman" panose="02020603050405020304" pitchFamily="18" charset="0"/>
                <a:cs typeface="Times New Roman" panose="02020603050405020304" pitchFamily="18" charset="0"/>
              </a:rPr>
              <a:t>GPS-</a:t>
            </a:r>
            <a:r>
              <a:rPr lang="uk-UA" dirty="0">
                <a:latin typeface="Times New Roman" panose="02020603050405020304" pitchFamily="18" charset="0"/>
                <a:cs typeface="Times New Roman" panose="02020603050405020304" pitchFamily="18" charset="0"/>
              </a:rPr>
              <a:t>приймач може визначити своє місце розташування й </a:t>
            </a:r>
          </a:p>
          <a:p>
            <a:pPr marL="0" indent="0" algn="just">
              <a:buNone/>
            </a:pPr>
            <a:r>
              <a:rPr lang="uk-UA" dirty="0">
                <a:latin typeface="Times New Roman" panose="02020603050405020304" pitchFamily="18" charset="0"/>
                <a:cs typeface="Times New Roman" panose="02020603050405020304" pitchFamily="18" charset="0"/>
              </a:rPr>
              <a:t>відобразити його на електронній карті.</a:t>
            </a:r>
          </a:p>
          <a:p>
            <a:pPr marL="0" indent="0" algn="just">
              <a:buNone/>
            </a:pPr>
            <a:r>
              <a:rPr lang="uk-UA" dirty="0">
                <a:latin typeface="Times New Roman" panose="02020603050405020304" pitchFamily="18" charset="0"/>
                <a:cs typeface="Times New Roman" panose="02020603050405020304" pitchFamily="18" charset="0"/>
              </a:rPr>
              <a:t>Приймаючи інформацію хоча б від трьох супутників, </a:t>
            </a:r>
            <a:r>
              <a:rPr lang="en-US" dirty="0">
                <a:latin typeface="Times New Roman" panose="02020603050405020304" pitchFamily="18" charset="0"/>
                <a:cs typeface="Times New Roman" panose="02020603050405020304" pitchFamily="18" charset="0"/>
              </a:rPr>
              <a:t>GPS-</a:t>
            </a:r>
            <a:r>
              <a:rPr lang="uk-UA" dirty="0">
                <a:latin typeface="Times New Roman" panose="02020603050405020304" pitchFamily="18" charset="0"/>
                <a:cs typeface="Times New Roman" panose="02020603050405020304" pitchFamily="18" charset="0"/>
              </a:rPr>
              <a:t>приймач </a:t>
            </a:r>
          </a:p>
          <a:p>
            <a:pPr marL="0" indent="0" algn="just">
              <a:buNone/>
            </a:pPr>
            <a:r>
              <a:rPr lang="uk-UA" dirty="0">
                <a:latin typeface="Times New Roman" panose="02020603050405020304" pitchFamily="18" charset="0"/>
                <a:cs typeface="Times New Roman" panose="02020603050405020304" pitchFamily="18" charset="0"/>
              </a:rPr>
              <a:t>може визначити двомірні координати користувача (широту й довготу). </a:t>
            </a:r>
          </a:p>
          <a:p>
            <a:pPr marL="0" indent="0" algn="just">
              <a:buNone/>
            </a:pPr>
            <a:r>
              <a:rPr lang="uk-UA" dirty="0">
                <a:latin typeface="Times New Roman" panose="02020603050405020304" pitchFamily="18" charset="0"/>
                <a:cs typeface="Times New Roman" panose="02020603050405020304" pitchFamily="18" charset="0"/>
              </a:rPr>
              <a:t>"Захопивши" чотири й більше супутники, прилад може визначити </a:t>
            </a:r>
          </a:p>
          <a:p>
            <a:pPr marL="0" indent="0" algn="just">
              <a:buNone/>
            </a:pPr>
            <a:r>
              <a:rPr lang="uk-UA" dirty="0">
                <a:latin typeface="Times New Roman" panose="02020603050405020304" pitchFamily="18" charset="0"/>
                <a:cs typeface="Times New Roman" panose="02020603050405020304" pitchFamily="18" charset="0"/>
              </a:rPr>
              <a:t>тривимірні координати (широту, довготу й висоту). Визначивши місце </a:t>
            </a:r>
          </a:p>
          <a:p>
            <a:pPr marL="0" indent="0" algn="just">
              <a:buNone/>
            </a:pPr>
            <a:r>
              <a:rPr lang="uk-UA" dirty="0">
                <a:latin typeface="Times New Roman" panose="02020603050405020304" pitchFamily="18" charset="0"/>
                <a:cs typeface="Times New Roman" panose="02020603050405020304" pitchFamily="18" charset="0"/>
              </a:rPr>
              <a:t>розташування користувача, приймач може обчислити такі величини як </a:t>
            </a:r>
          </a:p>
          <a:p>
            <a:pPr marL="0" indent="0" algn="just">
              <a:buNone/>
            </a:pPr>
            <a:r>
              <a:rPr lang="uk-UA" dirty="0">
                <a:latin typeface="Times New Roman" panose="02020603050405020304" pitchFamily="18" charset="0"/>
                <a:cs typeface="Times New Roman" panose="02020603050405020304" pitchFamily="18" charset="0"/>
              </a:rPr>
              <a:t>швидкість, шляховий кут, траєкторію, пройдену відстань, відстань до </a:t>
            </a:r>
          </a:p>
          <a:p>
            <a:pPr marL="0" indent="0" algn="just">
              <a:buNone/>
            </a:pPr>
            <a:r>
              <a:rPr lang="uk-UA" dirty="0">
                <a:latin typeface="Times New Roman" panose="02020603050405020304" pitchFamily="18" charset="0"/>
                <a:cs typeface="Times New Roman" panose="02020603050405020304" pitchFamily="18" charset="0"/>
              </a:rPr>
              <a:t>кінцевого пункту, час сходу й заходу сонця й багато чого іншого.</a:t>
            </a:r>
          </a:p>
        </p:txBody>
      </p:sp>
    </p:spTree>
    <p:extLst>
      <p:ext uri="{BB962C8B-B14F-4D97-AF65-F5344CB8AC3E}">
        <p14:creationId xmlns:p14="http://schemas.microsoft.com/office/powerpoint/2010/main" val="269197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31648"/>
            <a:ext cx="10515600" cy="5945315"/>
          </a:xfrm>
        </p:spPr>
        <p:txBody>
          <a:bodyPr>
            <a:normAutofit fontScale="85000" lnSpcReduction="10000"/>
          </a:bodyPr>
          <a:lstStyle/>
          <a:p>
            <a:pPr marL="0" indent="0" algn="just">
              <a:buNone/>
            </a:pPr>
            <a:r>
              <a:rPr lang="uk-UA" dirty="0">
                <a:latin typeface="Times New Roman" panose="02020603050405020304" pitchFamily="18" charset="0"/>
                <a:cs typeface="Times New Roman" panose="02020603050405020304" pitchFamily="18" charset="0"/>
              </a:rPr>
              <a:t>Супутники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передають два малопотужних сигнали на частотах </a:t>
            </a:r>
            <a:r>
              <a:rPr lang="en-US" dirty="0">
                <a:latin typeface="Times New Roman" panose="02020603050405020304" pitchFamily="18" charset="0"/>
                <a:cs typeface="Times New Roman" panose="02020603050405020304" pitchFamily="18" charset="0"/>
              </a:rPr>
              <a:t>L1 </a:t>
            </a:r>
          </a:p>
          <a:p>
            <a:pPr marL="0" indent="0" algn="just">
              <a:buNone/>
            </a:pPr>
            <a:r>
              <a:rPr lang="uk-UA" dirty="0">
                <a:latin typeface="Times New Roman" panose="02020603050405020304" pitchFamily="18" charset="0"/>
                <a:cs typeface="Times New Roman" panose="02020603050405020304" pitchFamily="18" charset="0"/>
              </a:rPr>
              <a:t>і </a:t>
            </a:r>
            <a:r>
              <a:rPr lang="en-US" dirty="0">
                <a:latin typeface="Times New Roman" panose="02020603050405020304" pitchFamily="18" charset="0"/>
                <a:cs typeface="Times New Roman" panose="02020603050405020304" pitchFamily="18" charset="0"/>
              </a:rPr>
              <a:t>L2. </a:t>
            </a:r>
            <a:r>
              <a:rPr lang="uk-UA" dirty="0">
                <a:latin typeface="Times New Roman" panose="02020603050405020304" pitchFamily="18" charset="0"/>
                <a:cs typeface="Times New Roman" panose="02020603050405020304" pitchFamily="18" charset="0"/>
              </a:rPr>
              <a:t>Цивільні </a:t>
            </a:r>
            <a:r>
              <a:rPr lang="en-US" dirty="0">
                <a:latin typeface="Times New Roman" panose="02020603050405020304" pitchFamily="18" charset="0"/>
                <a:cs typeface="Times New Roman" panose="02020603050405020304" pitchFamily="18" charset="0"/>
              </a:rPr>
              <a:t>GPS - </a:t>
            </a:r>
            <a:r>
              <a:rPr lang="uk-UA" dirty="0">
                <a:latin typeface="Times New Roman" panose="02020603050405020304" pitchFamily="18" charset="0"/>
                <a:cs typeface="Times New Roman" panose="02020603050405020304" pitchFamily="18" charset="0"/>
              </a:rPr>
              <a:t>приймачі працюють на частоті </a:t>
            </a:r>
            <a:r>
              <a:rPr lang="en-US" dirty="0">
                <a:latin typeface="Times New Roman" panose="02020603050405020304" pitchFamily="18" charset="0"/>
                <a:cs typeface="Times New Roman" panose="02020603050405020304" pitchFamily="18" charset="0"/>
              </a:rPr>
              <a:t>L1=1575,42 </a:t>
            </a:r>
            <a:r>
              <a:rPr lang="uk-UA" dirty="0">
                <a:latin typeface="Times New Roman" panose="02020603050405020304" pitchFamily="18" charset="0"/>
                <a:cs typeface="Times New Roman" panose="02020603050405020304" pitchFamily="18" charset="0"/>
              </a:rPr>
              <a:t>МГц. </a:t>
            </a:r>
          </a:p>
          <a:p>
            <a:pPr marL="0" indent="0" algn="just">
              <a:buNone/>
            </a:pPr>
            <a:r>
              <a:rPr lang="uk-UA" dirty="0">
                <a:latin typeface="Times New Roman" panose="02020603050405020304" pitchFamily="18" charset="0"/>
                <a:cs typeface="Times New Roman" panose="02020603050405020304" pitchFamily="18" charset="0"/>
              </a:rPr>
              <a:t>Прийом сигналів можливий тільки із супутників, що перебувають у межах </a:t>
            </a:r>
          </a:p>
          <a:p>
            <a:pPr marL="0" indent="0" algn="just">
              <a:buNone/>
            </a:pPr>
            <a:r>
              <a:rPr lang="uk-UA" dirty="0">
                <a:latin typeface="Times New Roman" panose="02020603050405020304" pitchFamily="18" charset="0"/>
                <a:cs typeface="Times New Roman" panose="02020603050405020304" pitchFamily="18" charset="0"/>
              </a:rPr>
              <a:t>прямої видимості. Хмари, скло й пластик не є перешкодами для сигналу, в </a:t>
            </a:r>
          </a:p>
          <a:p>
            <a:pPr marL="0" indent="0" algn="just">
              <a:buNone/>
            </a:pPr>
            <a:r>
              <a:rPr lang="uk-UA" dirty="0">
                <a:latin typeface="Times New Roman" panose="02020603050405020304" pitchFamily="18" charset="0"/>
                <a:cs typeface="Times New Roman" panose="02020603050405020304" pitchFamily="18" charset="0"/>
              </a:rPr>
              <a:t>той час як більшість щільних об'єктів, таких як будинки, рельєф </a:t>
            </a:r>
          </a:p>
          <a:p>
            <a:pPr marL="0" indent="0" algn="just">
              <a:buNone/>
            </a:pPr>
            <a:r>
              <a:rPr lang="uk-UA" dirty="0">
                <a:latin typeface="Times New Roman" panose="02020603050405020304" pitchFamily="18" charset="0"/>
                <a:cs typeface="Times New Roman" panose="02020603050405020304" pitchFamily="18" charset="0"/>
              </a:rPr>
              <a:t>місцевості, металеві предмети й люди - є.</a:t>
            </a:r>
          </a:p>
          <a:p>
            <a:pPr marL="0" indent="0" algn="just">
              <a:buNone/>
            </a:pPr>
            <a:r>
              <a:rPr lang="uk-UA" dirty="0">
                <a:latin typeface="Times New Roman" panose="02020603050405020304" pitchFamily="18" charset="0"/>
                <a:cs typeface="Times New Roman" panose="02020603050405020304" pitchFamily="18" charset="0"/>
              </a:rPr>
              <a:t>Сигнал, переданий супутниками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містить три важливі складові -</a:t>
            </a:r>
          </a:p>
          <a:p>
            <a:pPr marL="0" indent="0" algn="just">
              <a:buNone/>
            </a:pPr>
            <a:r>
              <a:rPr lang="uk-UA" dirty="0">
                <a:latin typeface="Times New Roman" panose="02020603050405020304" pitchFamily="18" charset="0"/>
                <a:cs typeface="Times New Roman" panose="02020603050405020304" pitchFamily="18" charset="0"/>
              </a:rPr>
              <a:t>псевдовипадковий код, </a:t>
            </a:r>
            <a:r>
              <a:rPr lang="uk-UA" dirty="0" err="1">
                <a:latin typeface="Times New Roman" panose="02020603050405020304" pitchFamily="18" charset="0"/>
                <a:cs typeface="Times New Roman" panose="02020603050405020304" pitchFamily="18" charset="0"/>
              </a:rPr>
              <a:t>ефемерідні</a:t>
            </a:r>
            <a:r>
              <a:rPr lang="uk-UA" dirty="0">
                <a:latin typeface="Times New Roman" panose="02020603050405020304" pitchFamily="18" charset="0"/>
                <a:cs typeface="Times New Roman" panose="02020603050405020304" pitchFamily="18" charset="0"/>
              </a:rPr>
              <a:t> дані й альманах. Псевдовипадковий код </a:t>
            </a:r>
          </a:p>
          <a:p>
            <a:pPr marL="0" indent="0" algn="just">
              <a:buNone/>
            </a:pPr>
            <a:r>
              <a:rPr lang="uk-UA" dirty="0">
                <a:latin typeface="Times New Roman" panose="02020603050405020304" pitchFamily="18" charset="0"/>
                <a:cs typeface="Times New Roman" panose="02020603050405020304" pitchFamily="18" charset="0"/>
              </a:rPr>
              <a:t>містить номер супутника, що передає інформацію. </a:t>
            </a:r>
            <a:r>
              <a:rPr lang="en-US" dirty="0">
                <a:latin typeface="Times New Roman" panose="02020603050405020304" pitchFamily="18" charset="0"/>
                <a:cs typeface="Times New Roman" panose="02020603050405020304" pitchFamily="18" charset="0"/>
              </a:rPr>
              <a:t>GPS - </a:t>
            </a:r>
            <a:r>
              <a:rPr lang="uk-UA" dirty="0">
                <a:latin typeface="Times New Roman" panose="02020603050405020304" pitchFamily="18" charset="0"/>
                <a:cs typeface="Times New Roman" panose="02020603050405020304" pitchFamily="18" charset="0"/>
              </a:rPr>
              <a:t>приймачі </a:t>
            </a:r>
          </a:p>
          <a:p>
            <a:pPr marL="0" indent="0" algn="just">
              <a:buNone/>
            </a:pPr>
            <a:r>
              <a:rPr lang="en-US" dirty="0">
                <a:latin typeface="Times New Roman" panose="02020603050405020304" pitchFamily="18" charset="0"/>
                <a:cs typeface="Times New Roman" panose="02020603050405020304" pitchFamily="18" charset="0"/>
              </a:rPr>
              <a:t>GARMIN </a:t>
            </a:r>
            <a:r>
              <a:rPr lang="uk-UA" dirty="0">
                <a:latin typeface="Times New Roman" panose="02020603050405020304" pitchFamily="18" charset="0"/>
                <a:cs typeface="Times New Roman" panose="02020603050405020304" pitchFamily="18" charset="0"/>
              </a:rPr>
              <a:t>відображають його на сторінці супутників.</a:t>
            </a:r>
          </a:p>
          <a:p>
            <a:pPr marL="0" indent="0" algn="just">
              <a:buNone/>
            </a:pPr>
            <a:r>
              <a:rPr lang="uk-UA" dirty="0" err="1">
                <a:latin typeface="Times New Roman" panose="02020603050405020304" pitchFamily="18" charset="0"/>
                <a:cs typeface="Times New Roman" panose="02020603050405020304" pitchFamily="18" charset="0"/>
              </a:rPr>
              <a:t>Ефемерідні</a:t>
            </a:r>
            <a:r>
              <a:rPr lang="uk-UA" dirty="0">
                <a:latin typeface="Times New Roman" panose="02020603050405020304" pitchFamily="18" charset="0"/>
                <a:cs typeface="Times New Roman" panose="02020603050405020304" pitchFamily="18" charset="0"/>
              </a:rPr>
              <a:t> дані, що постійно передає кожний супутник, містять </a:t>
            </a:r>
          </a:p>
          <a:p>
            <a:pPr marL="0" indent="0" algn="just">
              <a:buNone/>
            </a:pPr>
            <a:r>
              <a:rPr lang="uk-UA" dirty="0">
                <a:latin typeface="Times New Roman" panose="02020603050405020304" pitchFamily="18" charset="0"/>
                <a:cs typeface="Times New Roman" panose="02020603050405020304" pitchFamily="18" charset="0"/>
              </a:rPr>
              <a:t>важливу інформацію про статус супутника (робітник або неробочий), а </a:t>
            </a:r>
          </a:p>
          <a:p>
            <a:pPr marL="0" indent="0" algn="just">
              <a:buNone/>
            </a:pPr>
            <a:r>
              <a:rPr lang="uk-UA" dirty="0">
                <a:latin typeface="Times New Roman" panose="02020603050405020304" pitchFamily="18" charset="0"/>
                <a:cs typeface="Times New Roman" panose="02020603050405020304" pitchFamily="18" charset="0"/>
              </a:rPr>
              <a:t>також поточну дату й час. Ця частина сигналу і використовується в </a:t>
            </a:r>
          </a:p>
          <a:p>
            <a:pPr marL="0" indent="0" algn="just">
              <a:buNone/>
            </a:pPr>
            <a:r>
              <a:rPr lang="uk-UA" dirty="0">
                <a:latin typeface="Times New Roman" panose="02020603050405020304" pitchFamily="18" charset="0"/>
                <a:cs typeface="Times New Roman" panose="02020603050405020304" pitchFamily="18" charset="0"/>
              </a:rPr>
              <a:t>енергетиці.</a:t>
            </a:r>
          </a:p>
          <a:p>
            <a:pPr marL="0" indent="0">
              <a:buNone/>
            </a:pPr>
            <a:endParaRPr lang="uk-UA" dirty="0"/>
          </a:p>
        </p:txBody>
      </p:sp>
    </p:spTree>
    <p:extLst>
      <p:ext uri="{BB962C8B-B14F-4D97-AF65-F5344CB8AC3E}">
        <p14:creationId xmlns:p14="http://schemas.microsoft.com/office/powerpoint/2010/main" val="141846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8496"/>
            <a:ext cx="10515600" cy="5974080"/>
          </a:xfrm>
        </p:spPr>
        <p:txBody>
          <a:bodyPr>
            <a:normAutofit fontScale="85000" lnSpcReduction="10000"/>
          </a:bodyPr>
          <a:lstStyle/>
          <a:p>
            <a:pPr marL="0" indent="0" algn="just">
              <a:buNone/>
            </a:pPr>
            <a:r>
              <a:rPr lang="uk-UA" dirty="0">
                <a:latin typeface="Times New Roman" panose="02020603050405020304" pitchFamily="18" charset="0"/>
                <a:cs typeface="Times New Roman" panose="02020603050405020304" pitchFamily="18" charset="0"/>
              </a:rPr>
              <a:t>Останні дослідження по використанню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в енергетиці пов'язані з </a:t>
            </a:r>
          </a:p>
          <a:p>
            <a:pPr marL="0" indent="0" algn="just">
              <a:buNone/>
            </a:pPr>
            <a:r>
              <a:rPr lang="uk-UA" dirty="0">
                <a:latin typeface="Times New Roman" panose="02020603050405020304" pitchFamily="18" charset="0"/>
                <a:cs typeface="Times New Roman" panose="02020603050405020304" pitchFamily="18" charset="0"/>
              </a:rPr>
              <a:t>моніторингом електроенергетичних систем. У [джерело] зазначається, що </a:t>
            </a:r>
          </a:p>
          <a:p>
            <a:pPr marL="0" indent="0" algn="just">
              <a:buNone/>
            </a:pPr>
            <a:r>
              <a:rPr lang="uk-UA" dirty="0">
                <a:latin typeface="Times New Roman" panose="02020603050405020304" pitchFamily="18" charset="0"/>
                <a:cs typeface="Times New Roman" panose="02020603050405020304" pitchFamily="18" charset="0"/>
              </a:rPr>
              <a:t>можливо визначити кути зсуву фаз у реальному часі по формі кривої </a:t>
            </a:r>
          </a:p>
          <a:p>
            <a:pPr marL="0" indent="0" algn="just">
              <a:buNone/>
            </a:pPr>
            <a:r>
              <a:rPr lang="uk-UA" dirty="0">
                <a:latin typeface="Times New Roman" panose="02020603050405020304" pitchFamily="18" charset="0"/>
                <a:cs typeface="Times New Roman" panose="02020603050405020304" pitchFamily="18" charset="0"/>
              </a:rPr>
              <a:t>напруги вузлів, так як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дозволяє виконувати точну синхронізацію у </a:t>
            </a:r>
          </a:p>
          <a:p>
            <a:pPr marL="0" indent="0" algn="just">
              <a:buNone/>
            </a:pPr>
            <a:r>
              <a:rPr lang="uk-UA" dirty="0">
                <a:latin typeface="Times New Roman" panose="02020603050405020304" pitchFamily="18" charset="0"/>
                <a:cs typeface="Times New Roman" panose="02020603050405020304" pitchFamily="18" charset="0"/>
              </a:rPr>
              <a:t>часі. Розташування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приймачів у контрольних точках електричної </a:t>
            </a:r>
          </a:p>
          <a:p>
            <a:pPr marL="0" indent="0" algn="just">
              <a:buNone/>
            </a:pPr>
            <a:r>
              <a:rPr lang="uk-UA" dirty="0">
                <a:latin typeface="Times New Roman" panose="02020603050405020304" pitchFamily="18" charset="0"/>
                <a:cs typeface="Times New Roman" panose="02020603050405020304" pitchFamily="18" charset="0"/>
              </a:rPr>
              <a:t>мережі дозволяє виконувати ефективний моніторинг стійкості електричних </a:t>
            </a:r>
          </a:p>
          <a:p>
            <a:pPr marL="0" indent="0" algn="just">
              <a:buNone/>
            </a:pPr>
            <a:r>
              <a:rPr lang="uk-UA" dirty="0">
                <a:latin typeface="Times New Roman" panose="02020603050405020304" pitchFamily="18" charset="0"/>
                <a:cs typeface="Times New Roman" panose="02020603050405020304" pitchFamily="18" charset="0"/>
              </a:rPr>
              <a:t>систем.</a:t>
            </a:r>
          </a:p>
          <a:p>
            <a:pPr marL="0" indent="0" algn="just">
              <a:buNone/>
            </a:pPr>
            <a:r>
              <a:rPr lang="uk-UA" dirty="0">
                <a:latin typeface="Times New Roman" panose="02020603050405020304" pitchFamily="18" charset="0"/>
                <a:cs typeface="Times New Roman" panose="02020603050405020304" pitchFamily="18" charset="0"/>
              </a:rPr>
              <a:t>Також, однією з ключових задач оперативного керування є оцінка </a:t>
            </a:r>
          </a:p>
          <a:p>
            <a:pPr marL="0" indent="0" algn="just">
              <a:buNone/>
            </a:pPr>
            <a:r>
              <a:rPr lang="uk-UA" dirty="0">
                <a:latin typeface="Times New Roman" panose="02020603050405020304" pitchFamily="18" charset="0"/>
                <a:cs typeface="Times New Roman" panose="02020603050405020304" pitchFamily="18" charset="0"/>
              </a:rPr>
              <a:t>стану електричної мережі за виміряними параметрами. Зазвичай виміряні </a:t>
            </a:r>
          </a:p>
          <a:p>
            <a:pPr marL="0" indent="0" algn="just">
              <a:buNone/>
            </a:pPr>
            <a:r>
              <a:rPr lang="uk-UA" dirty="0">
                <a:latin typeface="Times New Roman" panose="02020603050405020304" pitchFamily="18" charset="0"/>
                <a:cs typeface="Times New Roman" panose="02020603050405020304" pitchFamily="18" charset="0"/>
              </a:rPr>
              <a:t>параметри не вміщують кут зсуву фаз вздовж лінії електропередачі, так як </a:t>
            </a:r>
          </a:p>
          <a:p>
            <a:pPr marL="0" indent="0" algn="just">
              <a:buNone/>
            </a:pPr>
            <a:r>
              <a:rPr lang="uk-UA" dirty="0">
                <a:latin typeface="Times New Roman" panose="02020603050405020304" pitchFamily="18" charset="0"/>
                <a:cs typeface="Times New Roman" panose="02020603050405020304" pitchFamily="18" charset="0"/>
              </a:rPr>
              <a:t>існує проблема синхронізації телевимірювань. Використання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у </a:t>
            </a:r>
          </a:p>
          <a:p>
            <a:pPr marL="0" indent="0" algn="just">
              <a:buNone/>
            </a:pPr>
            <a:r>
              <a:rPr lang="uk-UA" dirty="0">
                <a:latin typeface="Times New Roman" panose="02020603050405020304" pitchFamily="18" charset="0"/>
                <a:cs typeface="Times New Roman" panose="02020603050405020304" pitchFamily="18" charset="0"/>
              </a:rPr>
              <a:t>енергетиці дозволило зменшити проблеми синхронізації та створити </a:t>
            </a:r>
          </a:p>
          <a:p>
            <a:pPr marL="0" indent="0" algn="just">
              <a:buNone/>
            </a:pPr>
            <a:r>
              <a:rPr lang="uk-UA" dirty="0">
                <a:latin typeface="Times New Roman" panose="02020603050405020304" pitchFamily="18" charset="0"/>
                <a:cs typeface="Times New Roman" panose="02020603050405020304" pitchFamily="18" charset="0"/>
              </a:rPr>
              <a:t>пристрої вимірювання кута зсуву фаз [джерело].</a:t>
            </a:r>
          </a:p>
        </p:txBody>
      </p:sp>
    </p:spTree>
    <p:extLst>
      <p:ext uri="{BB962C8B-B14F-4D97-AF65-F5344CB8AC3E}">
        <p14:creationId xmlns:p14="http://schemas.microsoft.com/office/powerpoint/2010/main" val="180437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15900"/>
            <a:ext cx="10515600" cy="6781800"/>
          </a:xfrm>
        </p:spPr>
        <p:txBody>
          <a:bodyPr>
            <a:normAutofit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Як інтерфейс виступає блок узгодження, який перетворює</a:t>
            </a:r>
          </a:p>
          <a:p>
            <a:pPr marL="0" indent="0" algn="just">
              <a:buNone/>
            </a:pPr>
            <a:r>
              <a:rPr lang="uk-UA" dirty="0" smtClean="0">
                <a:latin typeface="Times New Roman" panose="02020603050405020304" pitchFamily="18" charset="0"/>
                <a:cs typeface="Times New Roman" panose="02020603050405020304" pitchFamily="18" charset="0"/>
              </a:rPr>
              <a:t>послідовність інформаційних бітів з форми, необхідної на</a:t>
            </a:r>
          </a:p>
          <a:p>
            <a:pPr marL="0" indent="0" algn="just">
              <a:buNone/>
            </a:pPr>
            <a:r>
              <a:rPr lang="uk-UA" dirty="0" smtClean="0">
                <a:latin typeface="Times New Roman" panose="02020603050405020304" pitchFamily="18" charset="0"/>
                <a:cs typeface="Times New Roman" panose="02020603050405020304" pitchFamily="18" charset="0"/>
              </a:rPr>
              <a:t>канальному рівні пристрою телемеханіки, у форму, необхідну для</a:t>
            </a:r>
          </a:p>
          <a:p>
            <a:pPr marL="0" indent="0" algn="just">
              <a:buNone/>
            </a:pPr>
            <a:r>
              <a:rPr lang="uk-UA" dirty="0" smtClean="0">
                <a:latin typeface="Times New Roman" panose="02020603050405020304" pitchFamily="18" charset="0"/>
                <a:cs typeface="Times New Roman" panose="02020603050405020304" pitchFamily="18" charset="0"/>
              </a:rPr>
              <a:t>тракту передачі.</a:t>
            </a:r>
          </a:p>
          <a:p>
            <a:pPr marL="0" indent="0" algn="just">
              <a:buNone/>
            </a:pPr>
            <a:r>
              <a:rPr lang="uk-UA" dirty="0" smtClean="0">
                <a:latin typeface="Times New Roman" panose="02020603050405020304" pitchFamily="18" charset="0"/>
                <a:cs typeface="Times New Roman" panose="02020603050405020304" pitchFamily="18" charset="0"/>
              </a:rPr>
              <a:t>Блок сполучення з лінією зазвичай виконує такі функції:</a:t>
            </a:r>
          </a:p>
          <a:p>
            <a:pPr marL="0" indent="0" algn="just">
              <a:buNone/>
            </a:pPr>
            <a:r>
              <a:rPr lang="uk-UA" dirty="0" smtClean="0">
                <a:latin typeface="Times New Roman" panose="02020603050405020304" pitchFamily="18" charset="0"/>
                <a:cs typeface="Times New Roman" panose="02020603050405020304" pitchFamily="18" charset="0"/>
              </a:rPr>
              <a:t>- перетворення сигналу;</a:t>
            </a:r>
          </a:p>
          <a:p>
            <a:pPr marL="0" indent="0" algn="just">
              <a:buNone/>
            </a:pPr>
            <a:r>
              <a:rPr lang="uk-UA" dirty="0" smtClean="0">
                <a:latin typeface="Times New Roman" panose="02020603050405020304" pitchFamily="18" charset="0"/>
                <a:cs typeface="Times New Roman" panose="02020603050405020304" pitchFamily="18" charset="0"/>
              </a:rPr>
              <a:t>- забезпечення гальванічного поділу між апаратурою</a:t>
            </a:r>
          </a:p>
          <a:p>
            <a:pPr marL="0" indent="0" algn="just">
              <a:buNone/>
            </a:pPr>
            <a:r>
              <a:rPr lang="uk-UA" dirty="0" smtClean="0">
                <a:latin typeface="Times New Roman" panose="02020603050405020304" pitchFamily="18" charset="0"/>
                <a:cs typeface="Times New Roman" panose="02020603050405020304" pitchFamily="18" charset="0"/>
              </a:rPr>
              <a:t>телемеханіки та каналом зв'язку;</a:t>
            </a:r>
          </a:p>
          <a:p>
            <a:pPr marL="0" indent="0" algn="just">
              <a:buNone/>
            </a:pPr>
            <a:r>
              <a:rPr lang="uk-UA" dirty="0" smtClean="0">
                <a:latin typeface="Times New Roman" panose="02020603050405020304" pitchFamily="18" charset="0"/>
                <a:cs typeface="Times New Roman" panose="02020603050405020304" pitchFamily="18" charset="0"/>
              </a:rPr>
              <a:t>- контроль якості сигналу;</a:t>
            </a:r>
          </a:p>
          <a:p>
            <a:pPr marL="0" indent="0" algn="just">
              <a:buNone/>
            </a:pPr>
            <a:r>
              <a:rPr lang="uk-UA" dirty="0" smtClean="0">
                <a:latin typeface="Times New Roman" panose="02020603050405020304" pitchFamily="18" charset="0"/>
                <a:cs typeface="Times New Roman" panose="02020603050405020304" pitchFamily="18" charset="0"/>
              </a:rPr>
              <a:t>- забезпечення </a:t>
            </a:r>
            <a:r>
              <a:rPr lang="uk-UA" dirty="0" err="1" smtClean="0">
                <a:latin typeface="Times New Roman" panose="02020603050405020304" pitchFamily="18" charset="0"/>
                <a:cs typeface="Times New Roman" panose="02020603050405020304" pitchFamily="18" charset="0"/>
              </a:rPr>
              <a:t>побітної</a:t>
            </a:r>
            <a:r>
              <a:rPr lang="uk-UA" dirty="0" smtClean="0">
                <a:latin typeface="Times New Roman" panose="02020603050405020304" pitchFamily="18" charset="0"/>
                <a:cs typeface="Times New Roman" panose="02020603050405020304" pitchFamily="18" charset="0"/>
              </a:rPr>
              <a:t> синхронізації;</a:t>
            </a:r>
          </a:p>
          <a:p>
            <a:pPr marL="0" indent="0" algn="just">
              <a:buNone/>
            </a:pPr>
            <a:r>
              <a:rPr lang="uk-UA" dirty="0" smtClean="0">
                <a:latin typeface="Times New Roman" panose="02020603050405020304" pitchFamily="18" charset="0"/>
                <a:cs typeface="Times New Roman" panose="02020603050405020304" pitchFamily="18" charset="0"/>
              </a:rPr>
              <a:t>- додати або усунути ознаки синхронізації кадру,</a:t>
            </a:r>
          </a:p>
          <a:p>
            <a:pPr marL="0" indent="0" algn="just">
              <a:buNone/>
            </a:pPr>
            <a:r>
              <a:rPr lang="uk-UA" dirty="0" smtClean="0">
                <a:latin typeface="Times New Roman" panose="02020603050405020304" pitchFamily="18" charset="0"/>
                <a:cs typeface="Times New Roman" panose="02020603050405020304" pitchFamily="18" charset="0"/>
              </a:rPr>
              <a:t>якщо ця функція не виконується на канальному рівні;</a:t>
            </a:r>
          </a:p>
          <a:p>
            <a:pPr marL="0" indent="0" algn="just">
              <a:buNone/>
            </a:pPr>
            <a:r>
              <a:rPr lang="uk-UA" dirty="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 визначення станів зайнятості каналу зв'язку, очікування та</a:t>
            </a:r>
          </a:p>
          <a:p>
            <a:pPr marL="0" indent="0" algn="just">
              <a:buNone/>
            </a:pPr>
            <a:r>
              <a:rPr lang="uk-UA" dirty="0" smtClean="0">
                <a:latin typeface="Times New Roman" panose="02020603050405020304" pitchFamily="18" charset="0"/>
                <a:cs typeface="Times New Roman" panose="02020603050405020304" pitchFamily="18" charset="0"/>
              </a:rPr>
              <a:t>ушкодження.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06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
            <a:ext cx="9029700" cy="1638299"/>
          </a:xfrm>
        </p:spPr>
        <p:txBody>
          <a:bodyPr>
            <a:noAutofit/>
          </a:bodyPr>
          <a:lstStyle/>
          <a:p>
            <a:pPr marL="0" indent="0" algn="just">
              <a:buNone/>
            </a:pPr>
            <a:r>
              <a:rPr lang="uk-UA" sz="1600" dirty="0" smtClean="0"/>
              <a:t>В електричних системах використовуються провідні лінії </a:t>
            </a:r>
          </a:p>
          <a:p>
            <a:pPr marL="0" indent="0" algn="just">
              <a:buNone/>
            </a:pPr>
            <a:r>
              <a:rPr lang="uk-UA" sz="1600" dirty="0" smtClean="0"/>
              <a:t>(«повітряні» або кабельні), </a:t>
            </a:r>
            <a:r>
              <a:rPr lang="uk-UA" sz="1600" dirty="0" err="1" smtClean="0"/>
              <a:t>волоконноооптичні</a:t>
            </a:r>
            <a:r>
              <a:rPr lang="uk-UA" sz="1600" dirty="0" smtClean="0"/>
              <a:t> лінії й радіолінії (лінії </a:t>
            </a:r>
          </a:p>
          <a:p>
            <a:pPr marL="0" indent="0" algn="just">
              <a:buNone/>
            </a:pPr>
            <a:r>
              <a:rPr lang="uk-UA" sz="1600" dirty="0" smtClean="0"/>
              <a:t>радіозв'язку, радіорелейні й супутникові).</a:t>
            </a:r>
          </a:p>
          <a:p>
            <a:pPr marL="0" indent="0" algn="just">
              <a:buNone/>
            </a:pPr>
            <a:r>
              <a:rPr lang="uk-UA" sz="1600" dirty="0" smtClean="0"/>
              <a:t>Використовувані в енергосистемах лінії зв'язку (ЛЗ) і діапазони </a:t>
            </a:r>
          </a:p>
          <a:p>
            <a:pPr marL="0" indent="0" algn="just">
              <a:buNone/>
            </a:pPr>
            <a:r>
              <a:rPr lang="uk-UA" sz="1600" dirty="0" smtClean="0"/>
              <a:t>застосовуваних при цьому частот наведені в табл. 2.1.</a:t>
            </a:r>
            <a:endParaRPr lang="uk-UA" sz="1600" dirty="0"/>
          </a:p>
        </p:txBody>
      </p:sp>
      <p:pic>
        <p:nvPicPr>
          <p:cNvPr id="4" name="Рисунок 3"/>
          <p:cNvPicPr>
            <a:picLocks noChangeAspect="1"/>
          </p:cNvPicPr>
          <p:nvPr/>
        </p:nvPicPr>
        <p:blipFill rotWithShape="1">
          <a:blip r:embed="rId2"/>
          <a:srcRect l="29795" t="33161" r="32040" b="48610"/>
          <a:stretch/>
        </p:blipFill>
        <p:spPr>
          <a:xfrm>
            <a:off x="889000" y="1638300"/>
            <a:ext cx="9537700" cy="2463800"/>
          </a:xfrm>
          <a:prstGeom prst="rect">
            <a:avLst/>
          </a:prstGeom>
        </p:spPr>
      </p:pic>
      <p:pic>
        <p:nvPicPr>
          <p:cNvPr id="5" name="Рисунок 4"/>
          <p:cNvPicPr>
            <a:picLocks noChangeAspect="1"/>
          </p:cNvPicPr>
          <p:nvPr/>
        </p:nvPicPr>
        <p:blipFill rotWithShape="1">
          <a:blip r:embed="rId2"/>
          <a:srcRect l="30576" t="73090" r="32430" b="7292"/>
          <a:stretch/>
        </p:blipFill>
        <p:spPr>
          <a:xfrm>
            <a:off x="1092200" y="4102100"/>
            <a:ext cx="9245600" cy="2590800"/>
          </a:xfrm>
          <a:prstGeom prst="rect">
            <a:avLst/>
          </a:prstGeom>
        </p:spPr>
      </p:pic>
    </p:spTree>
    <p:extLst>
      <p:ext uri="{BB962C8B-B14F-4D97-AF65-F5344CB8AC3E}">
        <p14:creationId xmlns:p14="http://schemas.microsoft.com/office/powerpoint/2010/main" val="149941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03200"/>
            <a:ext cx="10515600" cy="6654800"/>
          </a:xfrm>
        </p:spPr>
        <p:txBody>
          <a:bodyPr>
            <a:normAutofit/>
          </a:bodyPr>
          <a:lstStyle/>
          <a:p>
            <a:pPr marL="0" indent="0" algn="just">
              <a:buNone/>
            </a:pPr>
            <a:r>
              <a:rPr lang="uk-UA" sz="3200" b="1" dirty="0" smtClean="0">
                <a:latin typeface="Times New Roman" panose="02020603050405020304" pitchFamily="18" charset="0"/>
                <a:cs typeface="Times New Roman" panose="02020603050405020304" pitchFamily="18" charset="0"/>
              </a:rPr>
              <a:t>Каналом зв'язку (каналом передачі інформації) </a:t>
            </a:r>
            <a:r>
              <a:rPr lang="uk-UA" sz="3200" dirty="0" smtClean="0"/>
              <a:t>називають тракт передачі, що забезпечує незалежну передачу інформації на відстань від різних джерел до відповідних до приймачів. Цей тракт (шлях) утворюється сукупністю технічних пристроїв і ліній зв'язку. Таким чином, лінії зв'язку того або іншого типу є складовими частинами каналів зв'язки. Крім наведених у табл. 3.1 типів ліній зв'язку, в енергетику широко використовуються канали передачі інформації, які організовуються по високовольтних лініях, розподільним силовим мережам (0,4-6) до5, зайнятим лініям телефонного зв'язку.</a:t>
            </a:r>
            <a:endParaRPr lang="uk-UA" sz="3200" dirty="0"/>
          </a:p>
        </p:txBody>
      </p:sp>
    </p:spTree>
    <p:extLst>
      <p:ext uri="{BB962C8B-B14F-4D97-AF65-F5344CB8AC3E}">
        <p14:creationId xmlns:p14="http://schemas.microsoft.com/office/powerpoint/2010/main" val="181216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8600"/>
            <a:ext cx="9753600" cy="6629400"/>
          </a:xfrm>
        </p:spPr>
        <p:txBody>
          <a:bodyPr>
            <a:normAutofit/>
          </a:bodyPr>
          <a:lstStyle/>
          <a:p>
            <a:pPr marL="0" indent="0" algn="just">
              <a:buNone/>
            </a:pPr>
            <a:r>
              <a:rPr lang="uk-UA" b="1" dirty="0" smtClean="0">
                <a:latin typeface="Times New Roman" panose="02020603050405020304" pitchFamily="18" charset="0"/>
                <a:cs typeface="Times New Roman" panose="02020603050405020304" pitchFamily="18" charset="0"/>
              </a:rPr>
              <a:t>1 Провідні (повітряні й кабельні) лінії зв'язку</a:t>
            </a:r>
          </a:p>
          <a:p>
            <a:pPr marL="0" indent="0" algn="just">
              <a:buNone/>
            </a:pPr>
            <a:r>
              <a:rPr lang="uk-UA" dirty="0" smtClean="0">
                <a:latin typeface="Times New Roman" panose="02020603050405020304" pitchFamily="18" charset="0"/>
                <a:cs typeface="Times New Roman" panose="02020603050405020304" pitchFamily="18" charset="0"/>
              </a:rPr>
              <a:t>Повітряні лінії зв'язку (ПЛЗ) складаються з металевих проводів, підвішених за допомогою ізоляторів і спеціальної арматур (штирів, гаків, траверз) на стовпах (дерев'яних або залізобетонних). Кабельні лінії зв'язку (КЛЗ) являють собою той або інший кабель (ізольовані провідники електричного струму, укладені в загальну </a:t>
            </a:r>
            <a:r>
              <a:rPr lang="uk-UA" dirty="0" err="1" smtClean="0">
                <a:latin typeface="Times New Roman" panose="02020603050405020304" pitchFamily="18" charset="0"/>
                <a:cs typeface="Times New Roman" panose="02020603050405020304" pitchFamily="18" charset="0"/>
              </a:rPr>
              <a:t>вологозахисну</a:t>
            </a:r>
            <a:r>
              <a:rPr lang="uk-UA" dirty="0" smtClean="0">
                <a:latin typeface="Times New Roman" panose="02020603050405020304" pitchFamily="18" charset="0"/>
                <a:cs typeface="Times New Roman" panose="02020603050405020304" pitchFamily="18" charset="0"/>
              </a:rPr>
              <a:t> оболонку, іноді ще й з металевою стрічкою, що захищає кабель від механічних ушкоджень), прокладений у землі або по </a:t>
            </a:r>
            <a:r>
              <a:rPr lang="uk-UA" dirty="0" err="1" smtClean="0">
                <a:latin typeface="Times New Roman" panose="02020603050405020304" pitchFamily="18" charset="0"/>
                <a:cs typeface="Times New Roman" panose="02020603050405020304" pitchFamily="18" charset="0"/>
              </a:rPr>
              <a:t>дну</a:t>
            </a:r>
            <a:r>
              <a:rPr lang="uk-UA" dirty="0" smtClean="0">
                <a:latin typeface="Times New Roman" panose="02020603050405020304" pitchFamily="18" charset="0"/>
                <a:cs typeface="Times New Roman" panose="02020603050405020304" pitchFamily="18" charset="0"/>
              </a:rPr>
              <a:t> водойми або підвішений на стовпах повітряної лінії зв'язку або опорах ЛЕП.</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96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0900" y="0"/>
            <a:ext cx="10515600" cy="1358900"/>
          </a:xfrm>
        </p:spPr>
        <p:txBody>
          <a:bodyPr>
            <a:normAutofit fontScale="775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Провідні лінії телефонного зв’язку Телефонний зв'язок призначено для двосторонньої (дуплексної) передачі людської мови (звукових коливань) на значні відстані. При цьому (рис.3.1), за допомогою мікрофона Μ звукові коливання перетворяться в електричні коливання змінного струму тональних частот ( від 300Гц до 3400Гц, а за допомогою телефону Τ виконується зворотне перетворення. </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6672" t="42014" r="33503" b="21180"/>
          <a:stretch/>
        </p:blipFill>
        <p:spPr>
          <a:xfrm>
            <a:off x="190500" y="1358899"/>
            <a:ext cx="10591800" cy="4573369"/>
          </a:xfrm>
          <a:prstGeom prst="rect">
            <a:avLst/>
          </a:prstGeom>
        </p:spPr>
      </p:pic>
      <p:sp>
        <p:nvSpPr>
          <p:cNvPr id="5" name="Прямоугольник 4"/>
          <p:cNvSpPr/>
          <p:nvPr/>
        </p:nvSpPr>
        <p:spPr>
          <a:xfrm>
            <a:off x="3060700" y="5932269"/>
            <a:ext cx="6261100" cy="646331"/>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Рисунок 3.1 – Схеми організації телефонного зв’язку</a:t>
            </a:r>
          </a:p>
          <a:p>
            <a:r>
              <a:rPr lang="uk-UA" dirty="0" smtClean="0">
                <a:latin typeface="Times New Roman" panose="02020603050405020304" pitchFamily="18" charset="0"/>
                <a:cs typeface="Times New Roman" panose="02020603050405020304" pitchFamily="18" charset="0"/>
              </a:rPr>
              <a:t>а) з місцевою батареєю; б) з центральною батареєю</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79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55600"/>
            <a:ext cx="10515600" cy="6273800"/>
          </a:xfrm>
        </p:spPr>
        <p:txBody>
          <a:bodyPr>
            <a:normAutofit/>
          </a:bodyPr>
          <a:lstStyle/>
          <a:p>
            <a:pPr marL="0" indent="0" algn="just">
              <a:buNone/>
            </a:pPr>
            <a:r>
              <a:rPr lang="uk-UA" dirty="0" smtClean="0">
                <a:latin typeface="Times New Roman" panose="02020603050405020304" pitchFamily="18" charset="0"/>
                <a:cs typeface="Times New Roman" panose="02020603050405020304" pitchFamily="18" charset="0"/>
              </a:rPr>
              <a:t>Розрізняють дві системи телефонного зв'язку - з місцевою батареєю </a:t>
            </a:r>
          </a:p>
          <a:p>
            <a:pPr marL="0" indent="0" algn="just">
              <a:buNone/>
            </a:pPr>
            <a:r>
              <a:rPr lang="uk-UA" dirty="0" smtClean="0">
                <a:latin typeface="Times New Roman" panose="02020603050405020304" pitchFamily="18" charset="0"/>
                <a:cs typeface="Times New Roman" panose="02020603050405020304" pitchFamily="18" charset="0"/>
              </a:rPr>
              <a:t>(МБ) і із центральною батареєю (ЦБ). На рис. 3.1 трансформатори (</a:t>
            </a:r>
            <a:r>
              <a:rPr lang="uk-UA" dirty="0" err="1" smtClean="0">
                <a:latin typeface="Times New Roman" panose="02020603050405020304" pitchFamily="18" charset="0"/>
                <a:cs typeface="Times New Roman" panose="02020603050405020304" pitchFamily="18" charset="0"/>
              </a:rPr>
              <a:t>Тр</a:t>
            </a:r>
            <a:r>
              <a:rPr lang="uk-UA" dirty="0" smtClean="0">
                <a:latin typeface="Times New Roman" panose="02020603050405020304" pitchFamily="18" charset="0"/>
                <a:cs typeface="Times New Roman" panose="02020603050405020304" pitchFamily="18" charset="0"/>
              </a:rPr>
              <a:t>) забезпечують поділ ланцюгів постійного й змінного (розмовного) струму, а дроселі (</a:t>
            </a:r>
            <a:r>
              <a:rPr lang="uk-UA" dirty="0" err="1" smtClean="0">
                <a:latin typeface="Times New Roman" panose="02020603050405020304" pitchFamily="18" charset="0"/>
                <a:cs typeface="Times New Roman" panose="02020603050405020304" pitchFamily="18" charset="0"/>
              </a:rPr>
              <a:t>Др</a:t>
            </a:r>
            <a:r>
              <a:rPr lang="uk-UA" dirty="0" smtClean="0">
                <a:latin typeface="Times New Roman" panose="02020603050405020304" pitchFamily="18" charset="0"/>
                <a:cs typeface="Times New Roman" panose="02020603050405020304" pitchFamily="18" charset="0"/>
              </a:rPr>
              <a:t>) (див. рис. 3.1,б) виключають шунтування телефонів по розмовному струму. При системі ЦБ для живлення мікрофонів використовувалася одна батарея, розташована на телефонній станції. При телефонній мережі, організованої по системі МБ, широко застосовувалися штучні (фантомні) ланцюги, що забезпечують можливість одночасної передачі як сигналів постійного струму телеграфної (або телемеханічної) зв'язки, так і змінних струмів телефонному зв'язку по одній парі проводів.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59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7000"/>
            <a:ext cx="10515600" cy="6049963"/>
          </a:xfrm>
        </p:spPr>
        <p:txBody>
          <a:bodyPr>
            <a:normAutofit fontScale="92500"/>
          </a:bodyPr>
          <a:lstStyle/>
          <a:p>
            <a:pPr marL="0" indent="0" algn="just">
              <a:buNone/>
            </a:pPr>
            <a:r>
              <a:rPr lang="uk-UA" i="1" dirty="0" smtClean="0">
                <a:latin typeface="Times New Roman" panose="02020603050405020304" pitchFamily="18" charset="0"/>
                <a:cs typeface="Times New Roman" panose="02020603050405020304" pitchFamily="18" charset="0"/>
              </a:rPr>
              <a:t>Високочастотні канали зв'язку по ЛЕП і розподільним силовим </a:t>
            </a:r>
          </a:p>
          <a:p>
            <a:pPr marL="0" indent="0" algn="just">
              <a:buNone/>
            </a:pPr>
            <a:r>
              <a:rPr lang="uk-UA" i="1" dirty="0" smtClean="0">
                <a:latin typeface="Times New Roman" panose="02020603050405020304" pitchFamily="18" charset="0"/>
                <a:cs typeface="Times New Roman" panose="02020603050405020304" pitchFamily="18" charset="0"/>
              </a:rPr>
              <a:t>мережам</a:t>
            </a:r>
          </a:p>
          <a:p>
            <a:pPr marL="0" indent="0" algn="just">
              <a:buNone/>
            </a:pPr>
            <a:r>
              <a:rPr lang="uk-UA" dirty="0" smtClean="0">
                <a:latin typeface="Times New Roman" panose="02020603050405020304" pitchFamily="18" charset="0"/>
                <a:cs typeface="Times New Roman" panose="02020603050405020304" pitchFamily="18" charset="0"/>
              </a:rPr>
              <a:t>Для надійної передачі мови, команд релейного захисту (РЗ) і </a:t>
            </a:r>
          </a:p>
          <a:p>
            <a:pPr marL="0" indent="0" algn="just">
              <a:buNone/>
            </a:pPr>
            <a:r>
              <a:rPr lang="uk-UA" dirty="0" smtClean="0">
                <a:latin typeface="Times New Roman" panose="02020603050405020304" pitchFamily="18" charset="0"/>
                <a:cs typeface="Times New Roman" panose="02020603050405020304" pitchFamily="18" charset="0"/>
              </a:rPr>
              <a:t>протиаварійної автоматики (ПА) в енергетику широко використовується </a:t>
            </a:r>
          </a:p>
          <a:p>
            <a:pPr marL="0" indent="0" algn="just">
              <a:buNone/>
            </a:pPr>
            <a:r>
              <a:rPr lang="uk-UA" dirty="0" smtClean="0">
                <a:latin typeface="Times New Roman" panose="02020603050405020304" pitchFamily="18" charset="0"/>
                <a:cs typeface="Times New Roman" panose="02020603050405020304" pitchFamily="18" charset="0"/>
              </a:rPr>
              <a:t>високочастотний зв'язок (ВЧЗ) по ЛЕП. При цьому, як правило, </a:t>
            </a:r>
          </a:p>
          <a:p>
            <a:pPr marL="0" indent="0" algn="just">
              <a:buNone/>
            </a:pPr>
            <a:r>
              <a:rPr lang="uk-UA" dirty="0" smtClean="0">
                <a:latin typeface="Times New Roman" panose="02020603050405020304" pitchFamily="18" charset="0"/>
                <a:cs typeface="Times New Roman" panose="02020603050405020304" pitchFamily="18" charset="0"/>
              </a:rPr>
              <a:t>реалізується принцип частотного або </a:t>
            </a:r>
            <a:r>
              <a:rPr lang="uk-UA" dirty="0" err="1" smtClean="0">
                <a:latin typeface="Times New Roman" panose="02020603050405020304" pitchFamily="18" charset="0"/>
                <a:cs typeface="Times New Roman" panose="02020603050405020304" pitchFamily="18" charset="0"/>
              </a:rPr>
              <a:t>частотно</a:t>
            </a:r>
            <a:r>
              <a:rPr lang="uk-UA" dirty="0" smtClean="0">
                <a:latin typeface="Times New Roman" panose="02020603050405020304" pitchFamily="18" charset="0"/>
                <a:cs typeface="Times New Roman" panose="02020603050405020304" pitchFamily="18" charset="0"/>
              </a:rPr>
              <a:t>-тимчасового ущільнення. </a:t>
            </a:r>
          </a:p>
          <a:p>
            <a:pPr marL="0" indent="0" algn="just">
              <a:buNone/>
            </a:pPr>
            <a:r>
              <a:rPr lang="uk-UA" dirty="0" smtClean="0">
                <a:latin typeface="Times New Roman" panose="02020603050405020304" pitchFamily="18" charset="0"/>
                <a:cs typeface="Times New Roman" panose="02020603050405020304" pitchFamily="18" charset="0"/>
              </a:rPr>
              <a:t>Канали організовуються у високочастотному діапазоні з несучими </a:t>
            </a:r>
          </a:p>
          <a:p>
            <a:pPr marL="0" indent="0" algn="just">
              <a:buNone/>
            </a:pPr>
            <a:r>
              <a:rPr lang="uk-UA" dirty="0" smtClean="0">
                <a:latin typeface="Times New Roman" panose="02020603050405020304" pitchFamily="18" charset="0"/>
                <a:cs typeface="Times New Roman" panose="02020603050405020304" pitchFamily="18" charset="0"/>
              </a:rPr>
              <a:t>частотами </a:t>
            </a:r>
            <a:r>
              <a:rPr lang="en-US" dirty="0" smtClean="0">
                <a:latin typeface="Times New Roman" panose="02020603050405020304" pitchFamily="18" charset="0"/>
                <a:cs typeface="Times New Roman" panose="02020603050405020304" pitchFamily="18" charset="0"/>
              </a:rPr>
              <a:t>f = (300...500)</a:t>
            </a:r>
            <a:r>
              <a:rPr lang="uk-UA" dirty="0" err="1" smtClean="0">
                <a:latin typeface="Times New Roman" panose="02020603050405020304" pitchFamily="18" charset="0"/>
                <a:cs typeface="Times New Roman" panose="02020603050405020304" pitchFamily="18" charset="0"/>
              </a:rPr>
              <a:t>кГц</a:t>
            </a:r>
            <a:r>
              <a:rPr lang="uk-UA" dirty="0" smtClean="0">
                <a:latin typeface="Times New Roman" panose="02020603050405020304" pitchFamily="18" charset="0"/>
                <a:cs typeface="Times New Roman" panose="02020603050405020304" pitchFamily="18" charset="0"/>
              </a:rPr>
              <a:t>, щоб виключити вплив </a:t>
            </a:r>
            <a:r>
              <a:rPr lang="uk-UA" dirty="0" err="1" smtClean="0">
                <a:latin typeface="Times New Roman" panose="02020603050405020304" pitchFamily="18" charset="0"/>
                <a:cs typeface="Times New Roman" panose="02020603050405020304" pitchFamily="18" charset="0"/>
              </a:rPr>
              <a:t>гармонік</a:t>
            </a:r>
            <a:r>
              <a:rPr lang="uk-UA" dirty="0" smtClean="0">
                <a:latin typeface="Times New Roman" panose="02020603050405020304" pitchFamily="18" charset="0"/>
                <a:cs typeface="Times New Roman" panose="02020603050405020304" pitchFamily="18" charset="0"/>
              </a:rPr>
              <a:t> змінного </a:t>
            </a:r>
          </a:p>
          <a:p>
            <a:pPr marL="0" indent="0" algn="just">
              <a:buNone/>
            </a:pPr>
            <a:r>
              <a:rPr lang="uk-UA" dirty="0" smtClean="0">
                <a:latin typeface="Times New Roman" panose="02020603050405020304" pitchFamily="18" charset="0"/>
                <a:cs typeface="Times New Roman" panose="02020603050405020304" pitchFamily="18" charset="0"/>
              </a:rPr>
              <a:t>промислового струму й перешкод, що виникають при «коронуванні» </a:t>
            </a:r>
          </a:p>
          <a:p>
            <a:pPr marL="0" indent="0" algn="just">
              <a:buNone/>
            </a:pPr>
            <a:r>
              <a:rPr lang="uk-UA" dirty="0" smtClean="0">
                <a:latin typeface="Times New Roman" panose="02020603050405020304" pitchFamily="18" charset="0"/>
                <a:cs typeface="Times New Roman" panose="02020603050405020304" pitchFamily="18" charset="0"/>
              </a:rPr>
              <a:t>проводів високої напруги. Для цієї мети використовується спеціальна </a:t>
            </a:r>
          </a:p>
          <a:p>
            <a:pPr marL="0" indent="0" algn="just">
              <a:buNone/>
            </a:pPr>
            <a:r>
              <a:rPr lang="uk-UA" dirty="0" smtClean="0">
                <a:latin typeface="Times New Roman" panose="02020603050405020304" pitchFamily="18" charset="0"/>
                <a:cs typeface="Times New Roman" panose="02020603050405020304" pitchFamily="18" charset="0"/>
              </a:rPr>
              <a:t>апаратура «високочастотної обробки» ЛЕП, що полягає з елементів </a:t>
            </a:r>
          </a:p>
          <a:p>
            <a:pPr marL="0" indent="0" algn="just">
              <a:buNone/>
            </a:pPr>
            <a:r>
              <a:rPr lang="uk-UA" dirty="0" smtClean="0">
                <a:latin typeface="Times New Roman" panose="02020603050405020304" pitchFamily="18" charset="0"/>
                <a:cs typeface="Times New Roman" panose="02020603050405020304" pitchFamily="18" charset="0"/>
              </a:rPr>
              <a:t>приєднання й апаратури ВЧ зв'язку (рис. 3.2).</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3690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2343</Words>
  <Application>Microsoft Office PowerPoint</Application>
  <PresentationFormat>Широкоэкранный</PresentationFormat>
  <Paragraphs>173</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11</cp:revision>
  <dcterms:created xsi:type="dcterms:W3CDTF">2022-02-10T09:53:16Z</dcterms:created>
  <dcterms:modified xsi:type="dcterms:W3CDTF">2022-02-23T11:50:02Z</dcterms:modified>
</cp:coreProperties>
</file>