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8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400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55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697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49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02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33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74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05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18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43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49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C921A-971D-42E2-B8EE-D966BDFA0E22}" type="datetimeFigureOut">
              <a:rPr lang="uk-UA" smtClean="0"/>
              <a:t>26.03.2022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4D79-56BC-4796-9045-42E4C08B3A8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040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90016"/>
            <a:ext cx="9144000" cy="5705856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4-5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ІНФОРМАЦІЇ ФІЗИЧНИМ КАНАЛОМ.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КАНАЛЬНИЙ РІВЕНЬ МОДЕЛІ OSI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Передача цифрової інформації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 неперервного сигналу в цифрову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Модуляція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8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9456"/>
            <a:ext cx="10110216" cy="66385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 зазначені проблеми вирішуються при кодуванні з поверненням до нуля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Return to Zero - RZ)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рис.1.2 б). У цьому випадку вихідні дані комбінуються із сигналом синхронізації. Як і при прямому кодуванні, тут також визначені два рівні потенціалу, один із яких відповідає логічному нулю, а другий - логічній одиниці. Кожен біт починається з певного для його значення рівня потенціалу, а в середині кожного імпульсу здійснюється перехід на нульовий рівень; фронт переходу використовується для синхронізації приймача. При іншому типі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-кодування застосовуються сигнали різної полярності (рис.1.2 в).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-кодування вимагає у два рази більшої пропускної смуги, ніж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NRZ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-кодування, а відповідна електроніка пристроїв інтерфейсу набагато складніша, однак переваги методу відсувають ці недоліки на задній план.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204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10671048" cy="6455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Інший спосіб - це манчестерське або двофазне кодування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Biphase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манчестерському кодуванні кожен біт кодується двома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рівнями напруги з переходом у середині кожного імпульсу (біта). При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прямому манчестерському кодуванні біт "0" відповідає переходу від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низького рівня напруги до високого, а біт "1" - переходом від високого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до низького (рис.1.2 г). Схожа схема використовується при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диференціальному манчестерському кодуванні, при якому біт "0"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зміні рівня на початку кожного нового періоду, а біт "1" -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відсутністю такого переходу (рис.1.2 д). При диференціальному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манчестерському кодуванні код біта залежить від рівня напруги другої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 попереднього біта.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9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16992"/>
            <a:ext cx="9939528" cy="6400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Манчестерське та диференціальне манчестерське кодування є кодами, що самосинхронізуються (тобто дозволяють приймачу настроїтися на передавач без спеціальних синхросигналів) і мають більш високий захист від шуму в порівнянні з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кодуванням. Як і для кодування з поверненням до нуля манчестерські схеми вимагають у два рази більш широкої пропускної смуги, ніж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NRZ-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кодування. Перевага манчестерського кодування полягає в тому, що використовується два рівні напруги замість трьох, а відповідна апаратура простіша, ніж при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кодуванні.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1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7264"/>
            <a:ext cx="9841992" cy="66507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Перетворення неперервного сигналу в цифрову форму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правило, передача інформації в системах телевимірювання (ТВ)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 з перетворенням сигналів. У деяких випадках сигнали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 трансформуються з однієї форми в іншу, причому більша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 проміжних форм необхідна для полегшення і покращання якості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 інформації, а кінцеві форми повинні забезпечити сприйняття цієї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машиною або людиною.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може бути представлена у вигляді безперервних або дискретних сигналів. У безперервних сигналах постійно, тобто для будь-якого моменту часу закладені повідомлення; такий сигнал безперервний у часі, за рівнем.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дискретного сигналу амплітуда може приймати кінцеве число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значень. Тому перехід від безперервного сигналу до дискретного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приводить до округлення, або полягає в перетворенні деякої величини 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безперервною шкалою значень у величину, що має дискретну шкалу.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заміни безперервного сигналу його окремими значеннями,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відстають один від одного на скінченний інтервал (рівень) називається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квантуванням за рівнем.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"/>
            <a:ext cx="10515600" cy="64861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квантування за рівнем значення безперервного сигналу 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довільний момент часу замінюється своїм найближчим значенням, який називається рівнем квантування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 між двома дискретними значеннями називається кроком квантування —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рис.2.1а ілюструється процес квантування. По осі ординат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відкладається величина заздалегідь обраного кроку квантування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 лінії, паралельні осі часу, що показують рівні квантування.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 з одного рівня на іншій відбувається, коли значення функції перебуває в середині інтервалу квантування, тому що в цей момент абсолютна похибка квантування виявляється найбільшою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max = h/2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46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617" t="40980" r="36767" b="22876"/>
          <a:stretch/>
        </p:blipFill>
        <p:spPr>
          <a:xfrm>
            <a:off x="1109472" y="219455"/>
            <a:ext cx="8424672" cy="53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3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195072"/>
            <a:ext cx="10878312" cy="630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 квантування здійснюється в такий спосіб: інтервали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квантування діляться навпіл, і проводяться пунктирні горизонтальні лінії до їхнього перетину із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безперервним сигналом (функцією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точках перетину значення функції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 найменш точно і помилка квантування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 максимального значення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h/2.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цих точках відбувається перехід дискретної функції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y'(t)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одного рівня квантування на іншій. В інших точках квантування виникає похибка квантування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рівна різниці між значеннями функцій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y'(t).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Абсолютні значення цієї помилки ілюструються на рис.2.1б, де по осі ординат відкладаються помилки квантування за рівнем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 осі абсцис час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87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648"/>
            <a:ext cx="10515600" cy="59453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Аналогічно квантуванню за рівнем відбувається квантування за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часом, під яким розуміється дискретизація за часом, тобто заміна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безперервного в часі сигналу дискретним. Процес квантування показаний на рис.2.2а. Він полягає в наступному: горизонтальна вісь часу ділиться на інтервали, що віддалені один від одного на однаковий інтервал квантування Т0. Далі проводяться вертикальні лінії до перетину із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квантованим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безперервним сигналом (функцією у(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t)).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точках перетину визначаються значення функції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зберігаються протягом інтервалу квантування Т0 (до найближчого перетину функції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вертикальною лінією). Таким чином, утворюється дискретна за часом функція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y'(t).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між значеннями функцій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y(t)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y'(t)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 значення похибки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квантування за часом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рис.2.2б).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5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85" t="36778" r="33460" b="29320"/>
          <a:stretch/>
        </p:blipFill>
        <p:spPr>
          <a:xfrm>
            <a:off x="926592" y="377951"/>
            <a:ext cx="10168128" cy="552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2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68" y="170688"/>
            <a:ext cx="11439144" cy="58721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реальних системах при перетворенні аналогового сигналу в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 відбувається одночасне квантування, як за рівнем, так і за часом.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рис.2.3 представлено процес квантування безперервного сигналу y(t) із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кроком квантування за рівнем h і із кроком дискретизації за часом Т0. 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 цього безперервний сигнал заміняється (апроксимується)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дискретним сигналом.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чином, процес перетворення аналогового сигналу в цифровий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із трьох етапів: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квантування за рівнем,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квантування за часом,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кодування рівня.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рівня полягає в оцінюванні кожного рівня квантування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еквівалентним числом.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2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97" t="19687" r="32357" b="49212"/>
          <a:stretch/>
        </p:blipFill>
        <p:spPr>
          <a:xfrm>
            <a:off x="341376" y="451103"/>
            <a:ext cx="10399776" cy="553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08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562" t="42382" r="32987" b="22314"/>
          <a:stretch/>
        </p:blipFill>
        <p:spPr>
          <a:xfrm>
            <a:off x="548640" y="329183"/>
            <a:ext cx="9144000" cy="50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0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09" t="27252" r="30781" b="36604"/>
          <a:stretch/>
        </p:blipFill>
        <p:spPr>
          <a:xfrm>
            <a:off x="658368" y="341375"/>
            <a:ext cx="10046208" cy="54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98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6" t="23049" r="31411" b="40807"/>
          <a:stretch/>
        </p:blipFill>
        <p:spPr>
          <a:xfrm>
            <a:off x="621792" y="256031"/>
            <a:ext cx="9509760" cy="4511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757" t="84958" r="32946" b="8542"/>
          <a:stretch/>
        </p:blipFill>
        <p:spPr>
          <a:xfrm>
            <a:off x="158496" y="5071872"/>
            <a:ext cx="10424160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16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466" t="25570" r="30939" b="29039"/>
          <a:stretch/>
        </p:blipFill>
        <p:spPr>
          <a:xfrm>
            <a:off x="341376" y="207263"/>
            <a:ext cx="10497312" cy="569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49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3568"/>
            <a:ext cx="10515600" cy="638860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передачі складається з маркеру синхронізуючого слова, – М і К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кодових слів, де К – число каналів, звичайно рівне числу параметрів ТВ,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підлягають передачі. Якщо по тривалості маркерний імпульс дорівнює часу передачі ТВ по одному каналу, то тривалість циклу: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Т0 =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k+1)·t0,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t0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передачі кодового слова, що відповідає одному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телевимірюванню.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T0 = (m + k)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τ0,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інформаційних і контрольних розрядів у кодовому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слові,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τ0 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передачі одного розряду (біта) кодового слова.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Тривалість елементарного сигналу (біта) –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τ0 –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 шириною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частотного спектра в каналі зв'язку, видом і способом модуляції.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98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158496"/>
            <a:ext cx="10497312" cy="555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98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4113"/>
            <a:ext cx="10515600" cy="4068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3. </a:t>
            </a:r>
            <a:r>
              <a:rPr lang="uk-UA" b="1" dirty="0"/>
              <a:t>Модуляція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394692"/>
            <a:ext cx="991514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інформації здійснюється сигналами, які, по суті, є її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матеріальним носієм. У ряді випадків сформовані сигнали неможливо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передати по обраній лінії зв'язку або по наданому каналу зв'язку через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неузгодженість характеристик сигналу з характеристиками лінії (і каналу)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зв'язку. Одним з методів, що дозволяють все-таки передавати без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викривлення інформаційні (первинні) сигнали по обраній лінії або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заданому каналі зв'язки, є модуляція.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Модуляція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процес зміни параметрів деякого «переносника»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 під дією переданого первинного або закодованого сигналу,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сигналу, який несе (містить) інформацію.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якості переносника можуть використовуватися гармонійні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 (змінний струм або напруга змінного струму), імпульсні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коливання (звичайно прямокутної форми), електромагнітні коливання або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 струм. Таким чином, модуляція є спосіб перетворення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первинних сигналів у сигнали іншої форми з іншими характеристиками,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дозволяють передавати ці сигнали на значні відстані по обраним лініям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 каналам) зв'язку. Сигнал, що є результатом модуляції, називається</a:t>
            </a:r>
          </a:p>
          <a:p>
            <a:pPr algn="just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модульованим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сигнал, під дією якого змінюється той або інший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переносника, називають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модулюючим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Роль сигналу, що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модулює, можуть виконувати сигнали з виходів датчиків, наприклад з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датчиків вимірювальної інформації або закодовані сигнали. Очевидно, що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модульований і модулюючий сигнали повинні нести одну і ту ж кількість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інформації, а сам процес модуляції не повинен спотворювати інформацію.</a:t>
            </a:r>
          </a:p>
        </p:txBody>
      </p:sp>
    </p:spTree>
    <p:extLst>
      <p:ext uri="{BB962C8B-B14F-4D97-AF65-F5344CB8AC3E}">
        <p14:creationId xmlns:p14="http://schemas.microsoft.com/office/powerpoint/2010/main" val="2858970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568" y="256032"/>
            <a:ext cx="11000232" cy="64861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 від виду переносника розрізняють види модуляції.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розрізняти безперервну модуляцію й імпульсну модуляцію.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безперервній модуляції переносником служать гармонійні коливання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(змінний струм, напруга або електромагнітні коливання) або постійний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струм. Найчастіше, у цифрових системах передачі інформації,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переносником є змінний струм (напруга).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імпульсних видах модуляції переносником є періодичні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 імпульсів прямокутної форми. Залежно від параметра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переносника, який змінюється під дією сигналу, що модулює, розрізняють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 види модуляції.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Безперервні види модуляції: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амплітудна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AM);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частотна (ЧМ) і в) фазова (ФМ). Відповідно в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змінного струму змінюється або амплітуда, або частота, або фаза коливань;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інші ж параметри переносника залишаються незмінними.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Імпульсні види модуляції: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амплітудно-імпульсна (АІМ); б) широтно-імпульсна (ШІМ); в)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частотно-імпульсна (ЧІМ); г) фазоімпульсна (ФІМ); д) кодоімпульсна або</a:t>
            </a:r>
          </a:p>
          <a:p>
            <a:pPr marL="0" indent="0" algn="just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імпульсно-кодова (ІКМ).</a:t>
            </a:r>
          </a:p>
        </p:txBody>
      </p:sp>
    </p:spTree>
    <p:extLst>
      <p:ext uri="{BB962C8B-B14F-4D97-AF65-F5344CB8AC3E}">
        <p14:creationId xmlns:p14="http://schemas.microsoft.com/office/powerpoint/2010/main" val="344630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4801"/>
            <a:ext cx="10515600" cy="463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Амплітудна модуляція гармонійних коливань (AM)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792" t="31458" r="24794" b="6375"/>
          <a:stretch/>
        </p:blipFill>
        <p:spPr>
          <a:xfrm>
            <a:off x="451104" y="768096"/>
            <a:ext cx="9899904" cy="598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576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741" t="26691" r="23692" b="6343"/>
          <a:stretch/>
        </p:blipFill>
        <p:spPr>
          <a:xfrm>
            <a:off x="414528" y="231647"/>
            <a:ext cx="9168384" cy="62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0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23609" r="32199" b="23435"/>
          <a:stretch/>
        </p:blipFill>
        <p:spPr>
          <a:xfrm>
            <a:off x="341376" y="280415"/>
            <a:ext cx="10131552" cy="629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610" t="23609" r="32041" b="4101"/>
          <a:stretch/>
        </p:blipFill>
        <p:spPr>
          <a:xfrm>
            <a:off x="390144" y="0"/>
            <a:ext cx="5657088" cy="6608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476" t="47792" r="32102" b="16041"/>
          <a:stretch/>
        </p:blipFill>
        <p:spPr>
          <a:xfrm>
            <a:off x="6028944" y="523947"/>
            <a:ext cx="5352288" cy="3224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28944" y="3885736"/>
            <a:ext cx="535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Слід зазначити, що при амплітудній модуляції існує </a:t>
            </a:r>
            <a:r>
              <a:rPr lang="uk-UA" dirty="0" smtClean="0"/>
              <a:t>можливість роздільної </a:t>
            </a:r>
            <a:r>
              <a:rPr lang="uk-UA" dirty="0"/>
              <a:t>модуляції позитивних значень (півхвиль) амплітуди коливань </a:t>
            </a:r>
            <a:r>
              <a:rPr lang="uk-UA" dirty="0" smtClean="0"/>
              <a:t>і негативних </a:t>
            </a:r>
            <a:r>
              <a:rPr lang="uk-UA" dirty="0"/>
              <a:t>значень (півхвиль) і, таким чином, на одній несучій</a:t>
            </a:r>
          </a:p>
          <a:p>
            <a:r>
              <a:rPr lang="uk-UA" dirty="0"/>
              <a:t>організувати одночасну передачу двох інформаційних сигналів. Такий </a:t>
            </a:r>
            <a:r>
              <a:rPr lang="uk-UA" dirty="0" smtClean="0"/>
              <a:t>вид амплітудної </a:t>
            </a:r>
            <a:r>
              <a:rPr lang="uk-UA" dirty="0"/>
              <a:t>модуляції одержав назву полярної </a:t>
            </a:r>
            <a:r>
              <a:rPr lang="en-US" dirty="0"/>
              <a:t>AM.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2988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232" y="143129"/>
            <a:ext cx="10515600" cy="515239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/>
              <a:t>Частотна й фазова модуляція сигналів (ЧМ і ФМ)</a:t>
            </a:r>
            <a:endParaRPr lang="uk-UA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666" t="22458" r="27699" b="38875"/>
          <a:stretch/>
        </p:blipFill>
        <p:spPr>
          <a:xfrm>
            <a:off x="0" y="792480"/>
            <a:ext cx="9924288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0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88" t="23890" r="25425" b="41647"/>
          <a:stretch/>
        </p:blipFill>
        <p:spPr>
          <a:xfrm>
            <a:off x="231648" y="243839"/>
            <a:ext cx="10875264" cy="3730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791" t="38459" r="27885" b="36708"/>
          <a:stretch/>
        </p:blipFill>
        <p:spPr>
          <a:xfrm>
            <a:off x="1097280" y="3974592"/>
            <a:ext cx="8546592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15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76" t="27532" r="26685" b="15590"/>
          <a:stretch/>
        </p:blipFill>
        <p:spPr>
          <a:xfrm>
            <a:off x="304800" y="353567"/>
            <a:ext cx="10119360" cy="604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21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05" t="26971" r="32514" b="5223"/>
          <a:stretch/>
        </p:blipFill>
        <p:spPr>
          <a:xfrm>
            <a:off x="597408" y="316991"/>
            <a:ext cx="5425440" cy="6083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3133" t="47292" r="32384" b="14208"/>
          <a:stretch/>
        </p:blipFill>
        <p:spPr>
          <a:xfrm>
            <a:off x="5937504" y="2036064"/>
            <a:ext cx="5900928" cy="32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85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20" t="22488" r="32514" b="8585"/>
          <a:stretch/>
        </p:blipFill>
        <p:spPr>
          <a:xfrm>
            <a:off x="646176" y="0"/>
            <a:ext cx="7254240" cy="6766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37948" y="3219950"/>
            <a:ext cx="4880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Рис. 3.3 – Фазна модуляція гармонічних сигналів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47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24" t="19686" r="31727" b="27638"/>
          <a:stretch/>
        </p:blipFill>
        <p:spPr>
          <a:xfrm>
            <a:off x="219456" y="97535"/>
            <a:ext cx="9680448" cy="676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6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368" y="158496"/>
            <a:ext cx="10515600" cy="66995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/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Передача цифрової інформації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 два основних способи передачі бітової послідовності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фізичним каналом: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посилка біт у лінію в безпосередньому або закодованому вигляді при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збереженні цифрового характеру даних;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модуляція несучої по амплітуді/частоті/фазі й передача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модульованого сигналу.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 спосіб передачі цифрових даних є найбільш простим.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безпосередньому кодуванні, наприклад, рівень напруги 0 В уявляє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логічний "0", а + 10 В - логічну "1". Нуль відповідає спокою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одиниця - посилці або імпульсу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mark).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використовується зворотне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- при "0" (або спокої) лінія перебуває під високою напругою, а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"1" (посилці) відповідає низький рівень напруги. Широко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полярне кодування - сигнали, що відповідають "0" і "1",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 однакові рівні але протилежні знаки.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56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"/>
            <a:ext cx="10515600" cy="66080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Пряме, зворотне й полярне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називаються кодуванням без повернення до нуля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Non-Return to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Zero - NRZ),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тому що в ньому відсутній обов'язковий перехід до нульового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рівня. Послідовність одиниць буде підтримувати на лінії постійно високий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низький потенціалі відповідно до прийнятої схеми кодування. Метод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без повернення до нуля простий, але чутливий до перешкод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спотворень. Для компенсації загасання і спотворення у лінії на стороні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приймача будь-яка напруга менше ніж + 2 В інтерпретується як логічний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"0", а рівні вище +5 В сприймаються як "1". Тригер Шмідта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Schmidt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trigger),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налаштований на ці рівні, можна використовувати для відновлення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цифрового сигналу (рис.1.1).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опорного рівня (нуля) необхідно тільки при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трирівневому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кодуванні; в інших випадках для розпізнавання відповідних даних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абсолютний рівень сигналу не грає ролі.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74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90" t="42382" r="32672" b="36324"/>
          <a:stretch/>
        </p:blipFill>
        <p:spPr>
          <a:xfrm>
            <a:off x="0" y="170687"/>
            <a:ext cx="11740896" cy="53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2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1104"/>
            <a:ext cx="9854184" cy="63032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при безпосередньому застосуванні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NRZ-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виникає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 одна значна проблема. Приймач не може розрізнити, де починається 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кінчається кожен окремий біт. Крім того, якщо передавач використовує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швидкості, приймач не може відразу на початку передачі визначити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швидкість. Іншими словами, чисте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NRZ-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кодування не дозволяє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відрізнити відсутність повідомлення в послідовності нулів. Як розглядати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імпульс, який надходить до приймача – як одна довга або як дві короткі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одиниці? Можливе рішення - супроводжувати кожне повідомлення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преамбулою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preamble),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послідовністю нулів і одиниць, що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чергуються та забезпечують синхронізацію передавача і приймача. Однак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цьому залишається ризик втрати синхронізації в процесі передачі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даних і, відповідно, неправильної їхньої інтерпретації. Нарешті, якщо всі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 мають однакову полярність, розподілена ємність лінії призведе 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накопичення постійного електричного потенціалу.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992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99" t="27532" r="33932" b="15310"/>
          <a:stretch/>
        </p:blipFill>
        <p:spPr>
          <a:xfrm>
            <a:off x="975360" y="304799"/>
            <a:ext cx="8973312" cy="65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125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1976</Words>
  <Application>Microsoft Office PowerPoint</Application>
  <PresentationFormat>Широкоэкранный</PresentationFormat>
  <Paragraphs>162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2022-03-20T13:52:10Z</dcterms:created>
  <dcterms:modified xsi:type="dcterms:W3CDTF">2022-03-26T12:47:02Z</dcterms:modified>
</cp:coreProperties>
</file>