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4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7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190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4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1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14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36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09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57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1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4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C19F-A931-4DE3-A850-A0B18EBD5762}" type="datetimeFigureOut">
              <a:rPr lang="uk-UA" smtClean="0"/>
              <a:t>02.04.2022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806AA-9565-4F87-9340-53D13C5C64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0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9728"/>
            <a:ext cx="9144000" cy="642518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Коди у системах передавання інформації</a:t>
            </a:r>
          </a:p>
          <a:p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Системи числення	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Завадонезахищені коди	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Коди з визначенням помилок	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Коди з визначенням та виправленням помилок	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Оптимальні коди	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 формування лінійних кодів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3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30894" r="27158" b="26797"/>
          <a:stretch/>
        </p:blipFill>
        <p:spPr>
          <a:xfrm>
            <a:off x="426720" y="207263"/>
            <a:ext cx="9607296" cy="54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6" t="35097" r="25740" b="40527"/>
          <a:stretch/>
        </p:blipFill>
        <p:spPr>
          <a:xfrm>
            <a:off x="341376" y="268223"/>
            <a:ext cx="10521696" cy="3304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41" t="79625" r="27980" b="9542"/>
          <a:stretch/>
        </p:blipFill>
        <p:spPr>
          <a:xfrm>
            <a:off x="499872" y="3572256"/>
            <a:ext cx="9680448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9"/>
            <a:ext cx="10515600" cy="41452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Коди з визначенням та виправленням помилок	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85" t="34959" r="26386" b="21708"/>
          <a:stretch/>
        </p:blipFill>
        <p:spPr>
          <a:xfrm>
            <a:off x="838200" y="646176"/>
            <a:ext cx="10158984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4450" r="26843" b="51735"/>
          <a:stretch/>
        </p:blipFill>
        <p:spPr>
          <a:xfrm>
            <a:off x="207264" y="0"/>
            <a:ext cx="9095232" cy="1816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886" t="34292" r="26949" b="7875"/>
          <a:stretch/>
        </p:blipFill>
        <p:spPr>
          <a:xfrm>
            <a:off x="207264" y="1706880"/>
            <a:ext cx="926592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26971" r="26213" b="23996"/>
          <a:stretch/>
        </p:blipFill>
        <p:spPr>
          <a:xfrm>
            <a:off x="475488" y="109727"/>
            <a:ext cx="10009632" cy="4724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0348" t="59458" r="38006" b="12875"/>
          <a:stretch/>
        </p:blipFill>
        <p:spPr>
          <a:xfrm>
            <a:off x="4072128" y="4834128"/>
            <a:ext cx="281635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3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42382" r="27788" b="39126"/>
          <a:stretch/>
        </p:blipFill>
        <p:spPr>
          <a:xfrm>
            <a:off x="548640" y="1"/>
            <a:ext cx="8388096" cy="1377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385" t="34791" r="27980" b="9875"/>
          <a:stretch/>
        </p:blipFill>
        <p:spPr>
          <a:xfrm>
            <a:off x="146304" y="1560576"/>
            <a:ext cx="893673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8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5"/>
            <a:ext cx="10515600" cy="414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Оптимальні коди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064" y="560833"/>
            <a:ext cx="10338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Враховуючи статичні якості джерела повідомлення можна мінімізувати середню кількість двійкових символів, що необхідні для позначення однієї літери повідомлення.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Кодування за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алгоритмом Шеннона-Фано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таким чином: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літери алфавіту виписуються в порядку зменшення імовірностей появи;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потім вони розподіляються на дві групи таким чином, щоб суми імовірностей були приблизно однаковими. Всім літерам першої половини першим символом надається “1”, другої - “0”. Кожна з груп розподіляється на підгрупи і алгоритм повторюється;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продовжується до тих пір, поки у кожній підгрупі не залишиться одна літера.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найбільш імовірні комбінації передаються меншою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символів. Але ця методика не приводить до однозначного формування коду, тому що під час розбиття можна зробити більшою за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імовірністю як верхню, так і нижню половину.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1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5"/>
            <a:ext cx="10515600" cy="438912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 формування лінійних кодів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823" t="41292" r="27699" b="15042"/>
          <a:stretch/>
        </p:blipFill>
        <p:spPr>
          <a:xfrm>
            <a:off x="658368" y="768096"/>
            <a:ext cx="10497312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30893" r="25268" b="6904"/>
          <a:stretch/>
        </p:blipFill>
        <p:spPr>
          <a:xfrm>
            <a:off x="438912" y="304799"/>
            <a:ext cx="9875520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31974" r="25873" b="4943"/>
          <a:stretch/>
        </p:blipFill>
        <p:spPr>
          <a:xfrm>
            <a:off x="280416" y="0"/>
            <a:ext cx="10411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"/>
            <a:ext cx="10183368" cy="6132576"/>
          </a:xfrm>
        </p:spPr>
        <p:txBody>
          <a:bodyPr>
            <a:noAutofit/>
          </a:bodyPr>
          <a:lstStyle/>
          <a:p>
            <a:pPr marL="413385" marR="342265" indent="0">
              <a:lnSpc>
                <a:spcPct val="150000"/>
              </a:lnSpc>
              <a:spcBef>
                <a:spcPts val="1280"/>
              </a:spcBef>
              <a:spcAft>
                <a:spcPts val="0"/>
              </a:spcAft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</a:t>
            </a:r>
            <a:r>
              <a:rPr lang="uk-UA" sz="1800" b="1" i="1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множина</a:t>
            </a:r>
            <a:r>
              <a:rPr lang="uk-UA" sz="1800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комбінацій</a:t>
            </a:r>
            <a:r>
              <a:rPr lang="uk-UA" sz="18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деякому</a:t>
            </a:r>
            <a:r>
              <a:rPr lang="uk-UA" sz="18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алфавіті,</a:t>
            </a:r>
            <a:r>
              <a:rPr lang="uk-UA" sz="18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поставлена</a:t>
            </a:r>
            <a:r>
              <a:rPr lang="uk-UA" sz="18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заємно</a:t>
            </a:r>
            <a:r>
              <a:rPr lang="uk-UA" sz="18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однозначну</a:t>
            </a:r>
            <a:r>
              <a:rPr lang="uk-UA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відповідність з</a:t>
            </a:r>
            <a:r>
              <a:rPr lang="uk-UA" sz="1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початковою</a:t>
            </a:r>
            <a:r>
              <a:rPr lang="uk-UA" sz="18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множиною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3385" marR="3467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Кодування</a:t>
            </a:r>
            <a:r>
              <a:rPr lang="uk-UA" sz="1800" b="1" i="1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встановлення відповідності між елементом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початкових даних</a:t>
            </a:r>
            <a:r>
              <a:rPr lang="uk-UA" sz="1800" spc="-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кінцевою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сукупністю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символів,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кодовою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комбінацією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3385" marR="3429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залежності від кількості ознак посилань кодування буває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одноелементним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багатоелементним.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Одноелементне кодування</a:t>
            </a:r>
            <a:r>
              <a:rPr lang="uk-UA" sz="18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однієї ознаки посилання (полярність, амплітуда, частота,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тривалість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фаза), а</a:t>
            </a:r>
            <a:r>
              <a:rPr lang="uk-UA" sz="18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багатоелементне</a:t>
            </a:r>
            <a:r>
              <a:rPr lang="uk-UA" sz="1800" b="1" i="1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комбінації.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3385" marR="3429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символів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розподілити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одиничні,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двійкові</a:t>
            </a:r>
            <a:r>
              <a:rPr lang="uk-UA" sz="1800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недвійкові.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символів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основою</a:t>
            </a:r>
            <a:r>
              <a:rPr lang="uk-UA" sz="18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коду.</a:t>
            </a:r>
            <a:r>
              <a:rPr lang="uk-UA" sz="18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z="1800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методу</a:t>
            </a:r>
            <a:r>
              <a:rPr lang="uk-UA" sz="18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побудови</a:t>
            </a:r>
            <a:r>
              <a:rPr lang="uk-UA" sz="18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коди,</a:t>
            </a:r>
            <a:r>
              <a:rPr lang="uk-UA" sz="18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</a:t>
            </a:r>
            <a:r>
              <a:rPr lang="uk-UA" sz="18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</a:t>
            </a:r>
            <a:r>
              <a:rPr lang="uk-UA" sz="1800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комбінації</a:t>
            </a:r>
            <a:r>
              <a:rPr lang="uk-UA" sz="18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</a:t>
            </a:r>
            <a:r>
              <a:rPr lang="uk-UA" sz="18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z="18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сполучення</a:t>
            </a:r>
            <a:r>
              <a:rPr lang="uk-UA" sz="18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коди,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 можливих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комбінацій.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розподіляються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коди,</a:t>
            </a:r>
            <a:r>
              <a:rPr lang="uk-UA" sz="1800" spc="-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 спотворення, коди, що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 спотворення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коди,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</a:t>
            </a:r>
            <a:r>
              <a:rPr lang="uk-UA" sz="18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виправляють</a:t>
            </a:r>
            <a:r>
              <a:rPr lang="uk-UA" sz="18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спотворення.</a:t>
            </a:r>
            <a:r>
              <a:rPr lang="uk-UA" sz="18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теперішній</a:t>
            </a:r>
            <a:r>
              <a:rPr lang="uk-UA" sz="18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18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двійкові</a:t>
            </a:r>
            <a:r>
              <a:rPr lang="uk-UA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коди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4721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5957507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Системи числення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336" y="813536"/>
            <a:ext cx="43037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побудови кодів тісно пов’язана з відповідними системами числення. Побудова системи числення залежить від її основи, тобто кількості цифр, з яких можна одержати будь -яке число.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десяткова система базується на цифрах від 0 до 9, двійкова - 0</a:t>
            </a:r>
            <a:b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1, вісімкова - від 0 до 7, шістнадцяткова - на цифрах від 0 до 9 та літерах</a:t>
            </a:r>
            <a:b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A, B, C, D, E, F. В таблиці 9.1 наведено співвідношення чисел у різних системах числення.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67326"/>
              </p:ext>
            </p:extLst>
          </p:nvPr>
        </p:nvGraphicFramePr>
        <p:xfrm>
          <a:off x="4962144" y="511850"/>
          <a:ext cx="6217920" cy="62547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387">
                  <a:extLst>
                    <a:ext uri="{9D8B030D-6E8A-4147-A177-3AD203B41FA5}">
                      <a16:colId xmlns:a16="http://schemas.microsoft.com/office/drawing/2014/main" val="755071646"/>
                    </a:ext>
                  </a:extLst>
                </a:gridCol>
                <a:gridCol w="1551844">
                  <a:extLst>
                    <a:ext uri="{9D8B030D-6E8A-4147-A177-3AD203B41FA5}">
                      <a16:colId xmlns:a16="http://schemas.microsoft.com/office/drawing/2014/main" val="1287717698"/>
                    </a:ext>
                  </a:extLst>
                </a:gridCol>
                <a:gridCol w="1629656">
                  <a:extLst>
                    <a:ext uri="{9D8B030D-6E8A-4147-A177-3AD203B41FA5}">
                      <a16:colId xmlns:a16="http://schemas.microsoft.com/office/drawing/2014/main" val="276844778"/>
                    </a:ext>
                  </a:extLst>
                </a:gridCol>
                <a:gridCol w="1520033">
                  <a:extLst>
                    <a:ext uri="{9D8B030D-6E8A-4147-A177-3AD203B41FA5}">
                      <a16:colId xmlns:a16="http://schemas.microsoft.com/office/drawing/2014/main" val="3844752408"/>
                    </a:ext>
                  </a:extLst>
                </a:gridCol>
              </a:tblGrid>
              <a:tr h="530674">
                <a:tc>
                  <a:txBody>
                    <a:bodyPr/>
                    <a:lstStyle/>
                    <a:p>
                      <a:pPr marL="281305" marR="28003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Десяткова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63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Двійкова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63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Вісімкова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66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Шістнадцяткова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12786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131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64648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2444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939497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02977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81952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50776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34250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850926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936355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900195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0A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68331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32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624201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32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0C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43444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199052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842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730263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321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05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0F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44203"/>
                  </a:ext>
                </a:extLst>
              </a:tr>
              <a:tr h="336708">
                <a:tc>
                  <a:txBody>
                    <a:bodyPr/>
                    <a:lstStyle/>
                    <a:p>
                      <a:pPr marL="281305" marR="2755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marR="32258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5969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0213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48521" y="138701"/>
            <a:ext cx="57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5530" marR="1010920" algn="ctr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uk-UA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чисел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7"/>
            <a:ext cx="10515600" cy="48768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Завадонезахищені коди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479" t="33959" r="26761" b="55207"/>
          <a:stretch/>
        </p:blipFill>
        <p:spPr>
          <a:xfrm>
            <a:off x="670560" y="743712"/>
            <a:ext cx="9521952" cy="926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417" t="23292" r="26293" b="21542"/>
          <a:stretch/>
        </p:blipFill>
        <p:spPr>
          <a:xfrm>
            <a:off x="304800" y="1828799"/>
            <a:ext cx="9887712" cy="49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5" t="25570" r="22905" b="5223"/>
          <a:stretch/>
        </p:blipFill>
        <p:spPr>
          <a:xfrm>
            <a:off x="256032" y="134111"/>
            <a:ext cx="9485376" cy="4803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635" t="54625" r="27417" b="26375"/>
          <a:stretch/>
        </p:blipFill>
        <p:spPr>
          <a:xfrm>
            <a:off x="731520" y="4937760"/>
            <a:ext cx="871728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2" t="21087" r="27946" b="4102"/>
          <a:stretch/>
        </p:blipFill>
        <p:spPr>
          <a:xfrm>
            <a:off x="597408" y="231647"/>
            <a:ext cx="7815072" cy="64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7536" y="0"/>
            <a:ext cx="6672072" cy="99974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Коди з визначенням помилок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67" t="50625" r="25449" b="27375"/>
          <a:stretch/>
        </p:blipFill>
        <p:spPr>
          <a:xfrm>
            <a:off x="621792" y="1280160"/>
            <a:ext cx="10570464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22488" r="26843" b="15590"/>
          <a:stretch/>
        </p:blipFill>
        <p:spPr>
          <a:xfrm>
            <a:off x="0" y="182879"/>
            <a:ext cx="10082784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4" t="23049" r="26843" b="30720"/>
          <a:stretch/>
        </p:blipFill>
        <p:spPr>
          <a:xfrm>
            <a:off x="353568" y="158495"/>
            <a:ext cx="9973056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0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190</Words>
  <Application>Microsoft Office PowerPoint</Application>
  <PresentationFormat>Широкоэкранный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2022-04-02T10:47:30Z</dcterms:created>
  <dcterms:modified xsi:type="dcterms:W3CDTF">2022-04-02T12:39:02Z</dcterms:modified>
</cp:coreProperties>
</file>