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5388" y="117280"/>
            <a:ext cx="85487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ПРАКТИЧНА 1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ТЕМА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 ПАСИВНІ ЕЛЕМЕНТИ ЕЛЕКТРИЧНОГО КОЛА   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</a:rPr>
              <a:t>              </a:t>
            </a:r>
            <a:endParaRPr lang="ru-RU" dirty="0"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</a:rPr>
              <a:t>Резистори                                                              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</a:rPr>
              <a:t>Конденсатори                                                       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</a:rPr>
              <a:t>Котушки індуктивності та дроселі                    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</a:rPr>
              <a:t>Задачі для самостійного розв’язанн</a:t>
            </a:r>
            <a:r>
              <a:rPr lang="ru-RU" sz="2800" dirty="0" smtClean="0">
                <a:latin typeface="Times New Roman" panose="02020603050405020304" pitchFamily="18" charset="0"/>
              </a:rPr>
              <a:t>я                                                   </a:t>
            </a:r>
            <a:endParaRPr lang="ru-RU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5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723" y="260288"/>
            <a:ext cx="9704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</a:rPr>
              <a:t>Наприклад, визначимо параметри двох резисторів, зображених на</a:t>
            </a:r>
          </a:p>
          <a:p>
            <a:r>
              <a:rPr lang="uk-UA" sz="2000" dirty="0" smtClean="0">
                <a:latin typeface="Times New Roman" panose="02020603050405020304" pitchFamily="18" charset="0"/>
              </a:rPr>
              <a:t>рисунку. Візьмемо верхній резистор. Перше кільце червоного кольору, це 2,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22" y="974109"/>
            <a:ext cx="9704073" cy="57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0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29" y="143386"/>
            <a:ext cx="9425838" cy="64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8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5" y="201830"/>
            <a:ext cx="10343072" cy="605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49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177" y="87544"/>
            <a:ext cx="1062774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</a:rPr>
              <a:t>. </a:t>
            </a:r>
            <a:r>
              <a:rPr lang="uk-UA" sz="2000" dirty="0" smtClean="0">
                <a:latin typeface="Times New Roman" panose="02020603050405020304" pitchFamily="18" charset="0"/>
              </a:rPr>
              <a:t>На резисторі є чотири кольорові кільця: 1-ше – білого кольору, 2-ге –</a:t>
            </a:r>
          </a:p>
          <a:p>
            <a:pPr marR="1100" algn="just"/>
            <a:r>
              <a:rPr lang="uk-UA" sz="2000" dirty="0" smtClean="0">
                <a:latin typeface="Times New Roman" panose="02020603050405020304" pitchFamily="18" charset="0"/>
              </a:rPr>
              <a:t>зеленого кольору, третє – оранжевого кольору, четверте – срібного кольору. </a:t>
            </a:r>
          </a:p>
          <a:p>
            <a:pPr marR="1100" algn="just"/>
            <a:r>
              <a:rPr lang="uk-UA" sz="2000" dirty="0" smtClean="0">
                <a:latin typeface="Times New Roman" panose="02020603050405020304" pitchFamily="18" charset="0"/>
              </a:rPr>
              <a:t>Визначте  величину  опору  (в  Ом)  </a:t>
            </a:r>
            <a:r>
              <a:rPr lang="ru-RU" sz="2000" dirty="0" smtClean="0">
                <a:latin typeface="Times New Roman" panose="02020603050405020304" pitchFamily="18" charset="0"/>
              </a:rPr>
              <a:t>та  його  встановіть  його  допустиме</a:t>
            </a:r>
            <a:endParaRPr lang="uk-UA" sz="2000" dirty="0" smtClean="0">
              <a:latin typeface="Times New Roman" panose="02020603050405020304" pitchFamily="18" charset="0"/>
            </a:endParaRPr>
          </a:p>
          <a:p>
            <a:pPr marR="1140" algn="just"/>
            <a:r>
              <a:rPr lang="ru-RU" sz="2000" dirty="0" smtClean="0">
                <a:latin typeface="Times New Roman" panose="02020603050405020304" pitchFamily="18" charset="0"/>
              </a:rPr>
              <a:t>відхилення</a:t>
            </a:r>
            <a:r>
              <a:rPr lang="ru-RU" sz="2000" dirty="0">
                <a:latin typeface="Times New Roman" panose="02020603050405020304" pitchFamily="18" charset="0"/>
              </a:rPr>
              <a:t>. При безпосередньому вимірюванні мультиметром значення його опору виявилось рівним 90 кОм. </a:t>
            </a:r>
            <a:r>
              <a:rPr lang="uk-UA" sz="2000" dirty="0" smtClean="0">
                <a:latin typeface="Times New Roman" panose="02020603050405020304" pitchFamily="18" charset="0"/>
              </a:rPr>
              <a:t>Чи попадає дане значення в межі допустимого відхилення зазначеного в паспортних даних?</a:t>
            </a:r>
          </a:p>
          <a:p>
            <a:pPr marR="1080" algn="just"/>
            <a:r>
              <a:rPr lang="ru-RU" sz="2000" dirty="0">
                <a:latin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</a:rPr>
              <a:t>. </a:t>
            </a:r>
            <a:r>
              <a:rPr lang="uk-UA" sz="2000" dirty="0" smtClean="0">
                <a:latin typeface="Times New Roman" panose="02020603050405020304" pitchFamily="18" charset="0"/>
              </a:rPr>
              <a:t>На резисторі є чотири кольорові кільця: 1-ше – блакитного кольору, 2-ге – жовтого кольору, третє – зеленого кольору, четверте – золотого кольору. Визначте величину опору (в МОм) та його встановіть його допустиме відхилення. При безпосередньому вимірюванні мультиметром значення його опору виявилось рівним 6,0 МОм. Чи попадає дане значення в межі допустимого відхилення зазначеного в паспортних даних</a:t>
            </a:r>
            <a:r>
              <a:rPr lang="ru-RU" sz="2000" dirty="0" smtClean="0">
                <a:latin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</a:endParaRPr>
          </a:p>
          <a:p>
            <a:pPr marR="1070" algn="just"/>
            <a:r>
              <a:rPr lang="ru-RU" sz="2000" dirty="0">
                <a:latin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</a:rPr>
              <a:t>. На </a:t>
            </a:r>
            <a:r>
              <a:rPr lang="uk-UA" sz="2000" dirty="0" smtClean="0">
                <a:latin typeface="Times New Roman" panose="02020603050405020304" pitchFamily="18" charset="0"/>
              </a:rPr>
              <a:t>резисторі є п’ять кольорових кілець: 1-ше – сірого кольору, 2-ге – червоного кольору, третє – зеленого кольору, четверте – фіолетового кольору, п’яте – коричневого кольору. Визначте величину опору (в МОм) та його встановіть його допустиме відхилення. При безпосередньому вимірюванні мультиметром значення його опору виявилось рівним 8200 МОм. Чи попадає дане значення в межі допустимого відхилення зазначеного в паспортних даних?</a:t>
            </a:r>
          </a:p>
          <a:p>
            <a:pPr marR="1060" algn="just"/>
            <a:r>
              <a:rPr lang="ru-RU" sz="2000" dirty="0">
                <a:latin typeface="Times New Roman" panose="02020603050405020304" pitchFamily="18" charset="0"/>
              </a:rPr>
              <a:t>7</a:t>
            </a:r>
            <a:r>
              <a:rPr lang="ru-RU" sz="2000" dirty="0" smtClean="0">
                <a:latin typeface="Times New Roman" panose="02020603050405020304" pitchFamily="18" charset="0"/>
              </a:rPr>
              <a:t>. </a:t>
            </a:r>
            <a:r>
              <a:rPr lang="uk-UA" sz="2000" dirty="0" smtClean="0">
                <a:latin typeface="Times New Roman" panose="02020603050405020304" pitchFamily="18" charset="0"/>
              </a:rPr>
              <a:t>На резисторі є п’ять кольорових кілець: 1-ше – блакитного кольору, 2-ге – фіолетового кольору, третє – червоного кольору, четверте – золотого кольору, п’яте – сірого кольору. Визначте величину опору (в Ом) та його встановіть його допустиме відхилення. При безпосередньому вимірюванні мультиметром значення його опору виявилось рівним 68,2 Ом. Чи попадає дане значення  в межі допустимого відхилення зазначеного в паспортних даних?</a:t>
            </a:r>
            <a:endParaRPr lang="uk-UA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4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185" y="309793"/>
            <a:ext cx="95810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</a:rPr>
              <a:t>8</a:t>
            </a:r>
            <a:r>
              <a:rPr lang="uk-UA" sz="2000" dirty="0" smtClean="0">
                <a:latin typeface="Times New Roman" panose="02020603050405020304" pitchFamily="18" charset="0"/>
              </a:rPr>
              <a:t>. На резисторі є п’ять кольорових кілець: 1-ше – зеленого кольору, 2-</a:t>
            </a:r>
          </a:p>
          <a:p>
            <a:pPr marR="1050" algn="just"/>
            <a:r>
              <a:rPr lang="uk-UA" sz="2000" dirty="0" smtClean="0">
                <a:latin typeface="Times New Roman" panose="02020603050405020304" pitchFamily="18" charset="0"/>
              </a:rPr>
              <a:t>ге – жовтого кольору, третє – червоного кольору, четверте – срібного кольору, п’яте – блакитного кольору. Визначте величину опору (в Ом) та його встановіть його допустиме відхилення. При безпосередньому вимірюванні мультиметром значення його опору виявилось рівним 5,1 Ом. Чи попадає дане значення в межі допустимого  відхилення зазначеного в паспортних даних?</a:t>
            </a:r>
          </a:p>
          <a:p>
            <a:pPr marR="1070" algn="just"/>
            <a:r>
              <a:rPr lang="uk-UA" sz="2000" dirty="0">
                <a:latin typeface="Times New Roman" panose="02020603050405020304" pitchFamily="18" charset="0"/>
              </a:rPr>
              <a:t>9</a:t>
            </a:r>
            <a:r>
              <a:rPr lang="uk-UA" sz="2000" dirty="0" smtClean="0">
                <a:latin typeface="Times New Roman" panose="02020603050405020304" pitchFamily="18" charset="0"/>
              </a:rPr>
              <a:t>. На резисторі є п’ять кольорових кілець: 1-ше – блакитного кольору, 2-ге – червоного кольору, третє – зеленого кольору, четверте – жовтого кольору, п’яте – сірого кольору. Визначте величину опору (в кОм) та його встановіть його допустиме відхилення. При безпосередньому вимірюванні мультиметром значення його опору виявилось рівним 6200 кОм. Чи попадає дане значення в межі допустимого відхилення зазначеного в паспортних даних?</a:t>
            </a:r>
          </a:p>
          <a:p>
            <a:pPr marR="1060" algn="just"/>
            <a:r>
              <a:rPr lang="uk-UA" sz="2000" dirty="0" smtClean="0">
                <a:latin typeface="Times New Roman" panose="02020603050405020304" pitchFamily="18" charset="0"/>
              </a:rPr>
              <a:t>10. На резисторі є п’ять кольорових кілець: 1-ше – зеленого кольору, 2- ге – червоного кольору, третє – коричневого кольору, четверте – зеленого кольору, п’яте – блакитного кольору. Визначте величину опору (в МОм) та його встановіть його допустиме відхилення. При безпосередньому вимірюванні мультиметром значення його опору виявилось рівним 52 МОм. Чи попадає дане значення в межі допустимого  відхилення зазначеного в паспортних даних?</a:t>
            </a:r>
            <a:endParaRPr lang="uk-UA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5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18" y="149859"/>
            <a:ext cx="9083742" cy="565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58" y="368331"/>
            <a:ext cx="8847612" cy="59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4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7" y="301924"/>
            <a:ext cx="9256143" cy="62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3" y="100843"/>
            <a:ext cx="7951628" cy="5454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7331" y="5921558"/>
            <a:ext cx="4922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оділ резисторів за призначенням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7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7970" y="261026"/>
            <a:ext cx="93424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</a:rPr>
              <a:t>До  резисторів загального  призначення  не  ставляться  високі  вимоги</a:t>
            </a:r>
          </a:p>
          <a:p>
            <a:r>
              <a:rPr lang="uk-UA" dirty="0" smtClean="0">
                <a:latin typeface="Times New Roman" panose="02020603050405020304" pitchFamily="18" charset="0"/>
              </a:rPr>
              <a:t>щодо   точності   виготовлення   і   стабільності   параметрів.   Ці   резистори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використовуються</a:t>
            </a:r>
            <a:r>
              <a:rPr lang="ru-RU" dirty="0">
                <a:latin typeface="Times New Roman" panose="02020603050405020304" pitchFamily="18" charset="0"/>
              </a:rPr>
              <a:t>,   в   основному,   як   елементи   побутової   техніки.   До</a:t>
            </a:r>
          </a:p>
          <a:p>
            <a:pPr marR="1140" algn="just"/>
            <a:r>
              <a:rPr lang="uk-UA" dirty="0">
                <a:latin typeface="Times New Roman" panose="02020603050405020304" pitchFamily="18" charset="0"/>
              </a:rPr>
              <a:t>резисторів спеціального призначення відносяться елементи підвищеної стабільності, високочастотні, високоомні, а також резистори для мікромодулів та мікрозбірок.</a:t>
            </a:r>
          </a:p>
          <a:p>
            <a:pPr marR="1070" algn="just"/>
            <a:r>
              <a:rPr lang="uk-UA" dirty="0">
                <a:latin typeface="Times New Roman" panose="02020603050405020304" pitchFamily="18" charset="0"/>
              </a:rPr>
              <a:t>Прецизійні – відрізняються значною точністю виготовлення – допуск від 0,001 % до 1 %. Стабільність параметрів дуже висока. Використовують такі резистори в вимірювальних приладах, обчислювальній техніці, системах автоматики. Потужність прецизійних резисторів не більше 2 Вт, при більших потужностях розсіювання складно виконати вимоги стабільності параметрів.</a:t>
            </a:r>
          </a:p>
          <a:p>
            <a:pPr marR="1000" algn="just"/>
            <a:r>
              <a:rPr lang="uk-UA" dirty="0">
                <a:latin typeface="Times New Roman" panose="02020603050405020304" pitchFamily="18" charset="0"/>
              </a:rPr>
              <a:t>Високочастотні (ВЧ) резистори мають малу власну ємність та індуктивність. Використовують в ВЧ колах, кабелях та хвилеводах – це узгодження навантажень або сигналів, в атенюаторах, відгалужувачах, працюють як еквіваленти різноманітних антен (в основному передавальних). ВЧ резистори (не дротяні) використовують на частотах від одиниць МГц до десятків ГГц, дротяні – до 1 МГц.</a:t>
            </a:r>
          </a:p>
          <a:p>
            <a:pPr marR="1030" algn="just"/>
            <a:r>
              <a:rPr lang="uk-UA" dirty="0" smtClean="0">
                <a:latin typeface="Times New Roman" panose="02020603050405020304" pitchFamily="18" charset="0"/>
              </a:rPr>
              <a:t>Високовольтні резистори розраховані на значні робочі напруги – до десятків кіловольт. Використовуються як дільники напруги, іскрогасників, поглиначів в зарядних (розрядних) високовольтних колах та ін.</a:t>
            </a:r>
          </a:p>
          <a:p>
            <a:pPr marR="1120" algn="just"/>
            <a:r>
              <a:rPr lang="uk-UA" dirty="0" smtClean="0">
                <a:latin typeface="Times New Roman" panose="02020603050405020304" pitchFamily="18" charset="0"/>
              </a:rPr>
              <a:t>Високомегаомні резистори мають діапазон номінальних опорів від десятків МОм до сотень тераом (ТОм), робочі напруги до 400 В, потужності розсіювання ≤ 0,5 Вт. Область використання – електричні кола з незначними</a:t>
            </a:r>
          </a:p>
          <a:p>
            <a:r>
              <a:rPr lang="uk-UA" dirty="0" smtClean="0">
                <a:latin typeface="Times New Roman" panose="02020603050405020304" pitchFamily="18" charset="0"/>
              </a:rPr>
              <a:t>струмами, прилади нічного бачення, дозиметри, вимірювальна апаратура.</a:t>
            </a:r>
            <a:endParaRPr lang="uk-UA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7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63" y="201194"/>
            <a:ext cx="9149535" cy="64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659" y="428027"/>
            <a:ext cx="981686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9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номінального опору, номінальної потужності та допустимого відхилення наносяться на корпусі резистора.</a:t>
            </a:r>
          </a:p>
          <a:p>
            <a:pPr marR="103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позначення опору й одиниць його вимірювання на резисторах наносять відповідні марки з букв та цифр. Наприклад, резистори 220 Ом, 680 Ом, 3,3 МОм, 4,7 ГОм позначають як 220R, 680K, </a:t>
            </a:r>
          </a:p>
          <a:p>
            <a:pPr marR="103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3M3, 4G7. Тобто буква одночасно позначає множник 1, 10</a:t>
            </a:r>
            <a:r>
              <a:rPr lang="uk-UA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uk-UA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106, 109 і розташування коми десяткового знака. Числові значення є стандартизованими, зокрема, встановлено шість рядів: E6, E12, E24, E48, E96, E192, у яких цифра після букви Е вказує на кількість номінальних значень у кожному десятковому інтервалі.</a:t>
            </a:r>
          </a:p>
          <a:p>
            <a:pPr marR="11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маркування, при якому на корпус резистора наноситься фарба у вигляді кольорових кілець або точок (рис. 1.2) називають колірним кодом. Кожному кольору відповідає певне цифрове значення (рис. 1.3).</a:t>
            </a:r>
          </a:p>
          <a:p>
            <a:endParaRPr lang="uk-UA" sz="1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3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50" y="148373"/>
            <a:ext cx="8412559" cy="65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4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161" y="0"/>
            <a:ext cx="102798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</a:rPr>
              <a:t>На   резистори   з   малою   величиною   допуску   (0,1…10 %),   маркування</a:t>
            </a:r>
          </a:p>
          <a:p>
            <a:r>
              <a:rPr lang="uk-UA" sz="2400" dirty="0" smtClean="0">
                <a:latin typeface="Times New Roman" panose="02020603050405020304" pitchFamily="18" charset="0"/>
              </a:rPr>
              <a:t>проводиться п’ятьма кольоровими кільцями. Перші три кільця відповідають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</a:rPr>
              <a:t>чисельній величині опору в омах, четверте кільце множник, а п’яте кільце –</a:t>
            </a:r>
          </a:p>
          <a:p>
            <a:pPr marR="1040" algn="just"/>
            <a:r>
              <a:rPr lang="uk-UA" sz="2400" dirty="0" smtClean="0">
                <a:latin typeface="Times New Roman" panose="02020603050405020304" pitchFamily="18" charset="0"/>
              </a:rPr>
              <a:t>допуск. Резистори з величиною допуску 20 % маркуються чотирма кольоровими кільцями і на них величина допуску не наноситься. Перші три кільця – чисельна величина опору в омах, а четверте кільце – множник. Іноді резистори з допуском 20 % маркують трьома кольоровими кільцями. У цьому випадку перші два кільця – чисельна величина опору в омах, а третє кільце – множник. Незначущий нуль на третьому розряді не маркується.</a:t>
            </a:r>
          </a:p>
          <a:p>
            <a:pPr marR="1130" algn="just"/>
            <a:r>
              <a:rPr lang="uk-UA" sz="2400" dirty="0" smtClean="0">
                <a:latin typeface="Times New Roman" panose="02020603050405020304" pitchFamily="18" charset="0"/>
              </a:rPr>
              <a:t>Колірне маркування на резисторах зміщена до одного з виводів і читається зліва направо (рис. 1.4). Якщо маркування не можна розмістити біля одного з виводів, то перший знак робиться смугою шириною в два рази більше, ніж інші. Одне з кілець може бути відсутнім, зазвичай передостаннє.</a:t>
            </a:r>
          </a:p>
          <a:p>
            <a:r>
              <a:rPr lang="uk-UA" sz="2400" dirty="0" smtClean="0">
                <a:latin typeface="Times New Roman" panose="02020603050405020304" pitchFamily="18" charset="0"/>
              </a:rPr>
              <a:t>Тоді перше це те, біля якого є пара</a:t>
            </a:r>
            <a:r>
              <a:rPr lang="ru-RU" sz="2400" dirty="0" smtClean="0">
                <a:latin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87" y="4804913"/>
            <a:ext cx="2820838" cy="19064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1174" y="5750219"/>
            <a:ext cx="6002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,Bold"/>
              </a:rPr>
              <a:t>Рис.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1.4.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Колірне маркування на резисторах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4158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44" y="138024"/>
            <a:ext cx="10147239" cy="65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5756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1117</Words>
  <Application>Microsoft Office PowerPoint</Application>
  <PresentationFormat>Широкоэкранный</PresentationFormat>
  <Paragraphs>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Times New Roman,Bold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12</cp:revision>
  <dcterms:created xsi:type="dcterms:W3CDTF">2022-12-01T12:15:04Z</dcterms:created>
  <dcterms:modified xsi:type="dcterms:W3CDTF">2022-12-02T08:45:05Z</dcterms:modified>
</cp:coreProperties>
</file>