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56"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09E7048-F710-4A0C-9B2C-8647BC60FC39}" type="datetimeFigureOut">
              <a:rPr lang="uk-UA" smtClean="0"/>
              <a:t>03.10.2022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218396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09E7048-F710-4A0C-9B2C-8647BC60FC39}" type="datetimeFigureOut">
              <a:rPr lang="uk-UA" smtClean="0"/>
              <a:t>03.10.2022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200987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09E7048-F710-4A0C-9B2C-8647BC60FC39}" type="datetimeFigureOut">
              <a:rPr lang="uk-UA" smtClean="0"/>
              <a:t>03.10.2022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419380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09E7048-F710-4A0C-9B2C-8647BC60FC39}" type="datetimeFigureOut">
              <a:rPr lang="uk-UA" smtClean="0"/>
              <a:t>03.10.2022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218115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9E7048-F710-4A0C-9B2C-8647BC60FC39}" type="datetimeFigureOut">
              <a:rPr lang="uk-UA" smtClean="0"/>
              <a:t>03.10.2022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124177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09E7048-F710-4A0C-9B2C-8647BC60FC39}" type="datetimeFigureOut">
              <a:rPr lang="uk-UA" smtClean="0"/>
              <a:t>03.10.2022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15609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09E7048-F710-4A0C-9B2C-8647BC60FC39}" type="datetimeFigureOut">
              <a:rPr lang="uk-UA" smtClean="0"/>
              <a:t>03.10.2022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393398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09E7048-F710-4A0C-9B2C-8647BC60FC39}" type="datetimeFigureOut">
              <a:rPr lang="uk-UA" smtClean="0"/>
              <a:t>03.10.2022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23115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9E7048-F710-4A0C-9B2C-8647BC60FC39}" type="datetimeFigureOut">
              <a:rPr lang="uk-UA" smtClean="0"/>
              <a:t>03.10.2022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338768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9E7048-F710-4A0C-9B2C-8647BC60FC39}" type="datetimeFigureOut">
              <a:rPr lang="uk-UA" smtClean="0"/>
              <a:t>03.10.2022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189562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9E7048-F710-4A0C-9B2C-8647BC60FC39}" type="datetimeFigureOut">
              <a:rPr lang="uk-UA" smtClean="0"/>
              <a:t>03.10.2022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82F17D1-E51B-4114-954C-11517159656E}" type="slidenum">
              <a:rPr lang="uk-UA" smtClean="0"/>
              <a:t>‹#›</a:t>
            </a:fld>
            <a:endParaRPr lang="uk-UA"/>
          </a:p>
        </p:txBody>
      </p:sp>
    </p:spTree>
    <p:extLst>
      <p:ext uri="{BB962C8B-B14F-4D97-AF65-F5344CB8AC3E}">
        <p14:creationId xmlns:p14="http://schemas.microsoft.com/office/powerpoint/2010/main" val="100855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7048-F710-4A0C-9B2C-8647BC60FC39}" type="datetimeFigureOut">
              <a:rPr lang="uk-UA" smtClean="0"/>
              <a:t>03.10.2022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F17D1-E51B-4114-954C-11517159656E}" type="slidenum">
              <a:rPr lang="uk-UA" smtClean="0"/>
              <a:t>‹#›</a:t>
            </a:fld>
            <a:endParaRPr lang="uk-UA"/>
          </a:p>
        </p:txBody>
      </p:sp>
    </p:spTree>
    <p:extLst>
      <p:ext uri="{BB962C8B-B14F-4D97-AF65-F5344CB8AC3E}">
        <p14:creationId xmlns:p14="http://schemas.microsoft.com/office/powerpoint/2010/main" val="101555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293298"/>
            <a:ext cx="9144000" cy="6314536"/>
          </a:xfrm>
        </p:spPr>
        <p:txBody>
          <a:bodyPr>
            <a:normAutofit/>
          </a:bodyPr>
          <a:lstStyle/>
          <a:p>
            <a:r>
              <a:rPr lang="ru-RU" dirty="0" smtClean="0">
                <a:latin typeface="Times New Roman" panose="02020603050405020304" pitchFamily="18" charset="0"/>
                <a:cs typeface="Times New Roman" panose="02020603050405020304" pitchFamily="18" charset="0"/>
              </a:rPr>
              <a:t>ЛЕКЦІЯ 5-6</a:t>
            </a:r>
          </a:p>
          <a:p>
            <a:endParaRPr lang="ru-RU" dirty="0" smtClean="0">
              <a:latin typeface="Times New Roman" panose="02020603050405020304" pitchFamily="18" charset="0"/>
              <a:cs typeface="Times New Roman" panose="02020603050405020304" pitchFamily="18" charset="0"/>
            </a:endParaRPr>
          </a:p>
          <a:p>
            <a: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ОСНОВНІ ПОНЯТТЯ ТА ВИЗНАЧЕННЯ ТЕОРІЇ АВТОМАТИЧНОГО КЕРУВАННЯ </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ПЛАН</a:t>
            </a:r>
          </a:p>
          <a:p>
            <a:r>
              <a:rPr lang="uk-UA" dirty="0" smtClean="0">
                <a:latin typeface="Times New Roman" panose="02020603050405020304" pitchFamily="18" charset="0"/>
                <a:cs typeface="Times New Roman" panose="02020603050405020304" pitchFamily="18" charset="0"/>
              </a:rPr>
              <a:t>1. Структурні схеми та їх перетворення</a:t>
            </a:r>
          </a:p>
          <a:p>
            <a:r>
              <a:rPr lang="uk-UA" dirty="0" smtClean="0">
                <a:latin typeface="Times New Roman" panose="02020603050405020304" pitchFamily="18" charset="0"/>
                <a:cs typeface="Times New Roman" panose="02020603050405020304" pitchFamily="18" charset="0"/>
              </a:rPr>
              <a:t>2. Передаточні функції систем автоматичного керування</a:t>
            </a:r>
          </a:p>
          <a:p>
            <a:r>
              <a:rPr lang="uk-UA" dirty="0" smtClean="0">
                <a:latin typeface="Times New Roman" panose="02020603050405020304" pitchFamily="18" charset="0"/>
                <a:cs typeface="Times New Roman" panose="02020603050405020304" pitchFamily="18" charset="0"/>
              </a:rPr>
              <a:t>3. Властивості об’єктів, що керуються.</a:t>
            </a:r>
          </a:p>
          <a:p>
            <a:endParaRPr lang="uk-UA" dirty="0"/>
          </a:p>
        </p:txBody>
      </p:sp>
    </p:spTree>
    <p:extLst>
      <p:ext uri="{BB962C8B-B14F-4D97-AF65-F5344CB8AC3E}">
        <p14:creationId xmlns:p14="http://schemas.microsoft.com/office/powerpoint/2010/main" val="190475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0653" t="42942" r="27738" b="23436"/>
          <a:stretch/>
        </p:blipFill>
        <p:spPr>
          <a:xfrm>
            <a:off x="457200" y="246887"/>
            <a:ext cx="10561320" cy="5541265"/>
          </a:xfrm>
          <a:prstGeom prst="rect">
            <a:avLst/>
          </a:prstGeom>
        </p:spPr>
      </p:pic>
    </p:spTree>
    <p:extLst>
      <p:ext uri="{BB962C8B-B14F-4D97-AF65-F5344CB8AC3E}">
        <p14:creationId xmlns:p14="http://schemas.microsoft.com/office/powerpoint/2010/main" val="44294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009" t="43362" r="27147" b="20284"/>
          <a:stretch/>
        </p:blipFill>
        <p:spPr>
          <a:xfrm>
            <a:off x="310896" y="301751"/>
            <a:ext cx="11128248" cy="5934457"/>
          </a:xfrm>
          <a:prstGeom prst="rect">
            <a:avLst/>
          </a:prstGeom>
        </p:spPr>
      </p:pic>
    </p:spTree>
    <p:extLst>
      <p:ext uri="{BB962C8B-B14F-4D97-AF65-F5344CB8AC3E}">
        <p14:creationId xmlns:p14="http://schemas.microsoft.com/office/powerpoint/2010/main" val="353982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245" t="40210" r="27620" b="16080"/>
          <a:stretch/>
        </p:blipFill>
        <p:spPr>
          <a:xfrm>
            <a:off x="201168" y="237743"/>
            <a:ext cx="10680192" cy="5724145"/>
          </a:xfrm>
          <a:prstGeom prst="rect">
            <a:avLst/>
          </a:prstGeom>
        </p:spPr>
      </p:pic>
    </p:spTree>
    <p:extLst>
      <p:ext uri="{BB962C8B-B14F-4D97-AF65-F5344CB8AC3E}">
        <p14:creationId xmlns:p14="http://schemas.microsoft.com/office/powerpoint/2010/main" val="317259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0624" y="155448"/>
            <a:ext cx="10933176" cy="6702552"/>
          </a:xfrm>
        </p:spPr>
        <p:txBody>
          <a:bodyPr>
            <a:normAutofit/>
          </a:bodyPr>
          <a:lstStyle/>
          <a:p>
            <a:pPr marL="0" indent="0" algn="just">
              <a:buNone/>
            </a:pPr>
            <a:r>
              <a:rPr lang="uk-UA" dirty="0" smtClean="0">
                <a:latin typeface="Times New Roman" panose="02020603050405020304" pitchFamily="18" charset="0"/>
                <a:cs typeface="Times New Roman" panose="02020603050405020304" pitchFamily="18" charset="0"/>
              </a:rPr>
              <a:t>Об’єкти з від’ємним самовирівнюванням або без самовирівнювання не можуть працювати без автоматичного регулятора. </a:t>
            </a:r>
          </a:p>
          <a:p>
            <a:pPr marL="0" indent="0" algn="just">
              <a:buNone/>
            </a:pPr>
            <a:r>
              <a:rPr lang="uk-UA" dirty="0" smtClean="0">
                <a:latin typeface="Times New Roman" panose="02020603050405020304" pitchFamily="18" charset="0"/>
                <a:cs typeface="Times New Roman" panose="02020603050405020304" pitchFamily="18" charset="0"/>
              </a:rPr>
              <a:t>Для об’єктів з самовирівнюванням характерна наявність внутрішнього зворотного зв’язку. Якщо він від’ємний, то об’єкт характеризується позитивним самовирівнюванням і є стійким статичним об’єктом. (Приклад: двигун з незалежним збудженням. Двигун з послідовним збудженням є не стійким – при зникненні навантаження він іде в „розніс”)</a:t>
            </a:r>
          </a:p>
          <a:p>
            <a:pPr marL="0" indent="0" algn="just">
              <a:buNone/>
            </a:pPr>
            <a:r>
              <a:rPr lang="uk-UA" dirty="0" smtClean="0">
                <a:latin typeface="Times New Roman" panose="02020603050405020304" pitchFamily="18" charset="0"/>
                <a:cs typeface="Times New Roman" panose="02020603050405020304" pitchFamily="18" charset="0"/>
              </a:rPr>
              <a:t> Властивість </a:t>
            </a:r>
            <a:r>
              <a:rPr lang="uk-UA" i="1" dirty="0" smtClean="0">
                <a:latin typeface="Times New Roman" panose="02020603050405020304" pitchFamily="18" charset="0"/>
                <a:cs typeface="Times New Roman" panose="02020603050405020304" pitchFamily="18" charset="0"/>
              </a:rPr>
              <a:t>запізнення </a:t>
            </a:r>
            <a:r>
              <a:rPr lang="uk-UA" dirty="0" smtClean="0">
                <a:latin typeface="Times New Roman" panose="02020603050405020304" pitchFamily="18" charset="0"/>
                <a:cs typeface="Times New Roman" panose="02020603050405020304" pitchFamily="18" charset="0"/>
              </a:rPr>
              <a:t>проявляється в тому, що вихідна величина з’являється при досягненні усталеного значення не одночасно з початком керуючої або збурюючої дії. Інтервал часу від початку дії до усталеного значення вихідної величини називається </a:t>
            </a:r>
            <a:r>
              <a:rPr lang="uk-UA" i="1" dirty="0" smtClean="0">
                <a:latin typeface="Times New Roman" panose="02020603050405020304" pitchFamily="18" charset="0"/>
                <a:cs typeface="Times New Roman" panose="02020603050405020304" pitchFamily="18" charset="0"/>
              </a:rPr>
              <a:t>часом перехідного процесу </a:t>
            </a:r>
            <a:r>
              <a:rPr lang="uk-UA" dirty="0" smtClean="0">
                <a:latin typeface="Times New Roman" panose="02020603050405020304" pitchFamily="18" charset="0"/>
                <a:cs typeface="Times New Roman" panose="02020603050405020304" pitchFamily="18" charset="0"/>
              </a:rPr>
              <a:t>(час  розгону об’єкту). Перехідний процес характеризує </a:t>
            </a:r>
            <a:r>
              <a:rPr lang="uk-UA" i="1" dirty="0" smtClean="0">
                <a:latin typeface="Times New Roman" panose="02020603050405020304" pitchFamily="18" charset="0"/>
                <a:cs typeface="Times New Roman" panose="02020603050405020304" pitchFamily="18" charset="0"/>
              </a:rPr>
              <a:t>інерційність </a:t>
            </a:r>
            <a:r>
              <a:rPr lang="uk-UA" dirty="0" smtClean="0">
                <a:latin typeface="Times New Roman" panose="02020603050405020304" pitchFamily="18" charset="0"/>
                <a:cs typeface="Times New Roman" panose="02020603050405020304" pitchFamily="18" charset="0"/>
              </a:rPr>
              <a:t>об’єкту, що обумовлена властивістю об’єкту накопичувати енергію або речовину, наявністю трансмісії та опору її розповсюдження.</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18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0823" t="30253" r="27029" b="37935"/>
          <a:stretch/>
        </p:blipFill>
        <p:spPr>
          <a:xfrm>
            <a:off x="521208" y="254637"/>
            <a:ext cx="10716768" cy="5065776"/>
          </a:xfrm>
          <a:prstGeom prst="rect">
            <a:avLst/>
          </a:prstGeom>
        </p:spPr>
      </p:pic>
    </p:spTree>
    <p:extLst>
      <p:ext uri="{BB962C8B-B14F-4D97-AF65-F5344CB8AC3E}">
        <p14:creationId xmlns:p14="http://schemas.microsoft.com/office/powerpoint/2010/main" val="398712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0299" t="49248" r="27857" b="8304"/>
          <a:stretch/>
        </p:blipFill>
        <p:spPr>
          <a:xfrm>
            <a:off x="0" y="237744"/>
            <a:ext cx="11082528" cy="6345936"/>
          </a:xfrm>
          <a:prstGeom prst="rect">
            <a:avLst/>
          </a:prstGeom>
        </p:spPr>
      </p:pic>
    </p:spTree>
    <p:extLst>
      <p:ext uri="{BB962C8B-B14F-4D97-AF65-F5344CB8AC3E}">
        <p14:creationId xmlns:p14="http://schemas.microsoft.com/office/powerpoint/2010/main" val="8740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6649"/>
            <a:ext cx="10515600" cy="6030314"/>
          </a:xfrm>
        </p:spPr>
        <p:txBody>
          <a:bodyPr/>
          <a:lstStyle/>
          <a:p>
            <a:pPr marL="0" indent="0">
              <a:buNone/>
            </a:pPr>
            <a:r>
              <a:rPr lang="uk-UA" b="1" dirty="0" smtClean="0">
                <a:latin typeface="Times New Roman" panose="02020603050405020304" pitchFamily="18" charset="0"/>
                <a:cs typeface="Times New Roman" panose="02020603050405020304" pitchFamily="18" charset="0"/>
              </a:rPr>
              <a:t>1. Структурні схеми та їх перетворення</a:t>
            </a:r>
          </a:p>
          <a:p>
            <a:pPr marL="0" indent="0">
              <a:buNone/>
            </a:pPr>
            <a:endParaRPr lang="uk-UA" dirty="0"/>
          </a:p>
        </p:txBody>
      </p:sp>
      <p:pic>
        <p:nvPicPr>
          <p:cNvPr id="4" name="Рисунок 3"/>
          <p:cNvPicPr>
            <a:picLocks noChangeAspect="1"/>
          </p:cNvPicPr>
          <p:nvPr/>
        </p:nvPicPr>
        <p:blipFill rotWithShape="1">
          <a:blip r:embed="rId2"/>
          <a:srcRect l="31042" t="29630" r="27014" b="14444"/>
          <a:stretch/>
        </p:blipFill>
        <p:spPr>
          <a:xfrm>
            <a:off x="685800" y="548640"/>
            <a:ext cx="10405872" cy="6309360"/>
          </a:xfrm>
          <a:prstGeom prst="rect">
            <a:avLst/>
          </a:prstGeom>
        </p:spPr>
      </p:pic>
    </p:spTree>
    <p:extLst>
      <p:ext uri="{BB962C8B-B14F-4D97-AF65-F5344CB8AC3E}">
        <p14:creationId xmlns:p14="http://schemas.microsoft.com/office/powerpoint/2010/main" val="280961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717" t="30754" r="29156" b="22805"/>
          <a:stretch/>
        </p:blipFill>
        <p:spPr>
          <a:xfrm>
            <a:off x="448056" y="164591"/>
            <a:ext cx="10652760" cy="6592825"/>
          </a:xfrm>
          <a:prstGeom prst="rect">
            <a:avLst/>
          </a:prstGeom>
        </p:spPr>
      </p:pic>
    </p:spTree>
    <p:extLst>
      <p:ext uri="{BB962C8B-B14F-4D97-AF65-F5344CB8AC3E}">
        <p14:creationId xmlns:p14="http://schemas.microsoft.com/office/powerpoint/2010/main" val="11359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3018" t="65427" r="27265" b="9566"/>
          <a:stretch/>
        </p:blipFill>
        <p:spPr>
          <a:xfrm>
            <a:off x="466344" y="256031"/>
            <a:ext cx="11064240" cy="4032505"/>
          </a:xfrm>
          <a:prstGeom prst="rect">
            <a:avLst/>
          </a:prstGeom>
        </p:spPr>
      </p:pic>
    </p:spTree>
    <p:extLst>
      <p:ext uri="{BB962C8B-B14F-4D97-AF65-F5344CB8AC3E}">
        <p14:creationId xmlns:p14="http://schemas.microsoft.com/office/powerpoint/2010/main" val="214684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37160"/>
            <a:ext cx="10515600" cy="6039803"/>
          </a:xfrm>
        </p:spPr>
        <p:txBody>
          <a:bodyPr/>
          <a:lstStyle/>
          <a:p>
            <a:pPr marL="0" indent="0">
              <a:buNone/>
            </a:pPr>
            <a:r>
              <a:rPr lang="uk-UA" b="1" dirty="0" smtClean="0">
                <a:latin typeface="Times New Roman" panose="02020603050405020304" pitchFamily="18" charset="0"/>
                <a:cs typeface="Times New Roman" panose="02020603050405020304" pitchFamily="18" charset="0"/>
              </a:rPr>
              <a:t>2. Передаточні функції систем автоматичного керування</a:t>
            </a:r>
          </a:p>
          <a:p>
            <a:pPr marL="0" indent="0">
              <a:buNone/>
            </a:pPr>
            <a:endParaRPr lang="uk-UA" dirty="0"/>
          </a:p>
        </p:txBody>
      </p:sp>
      <p:pic>
        <p:nvPicPr>
          <p:cNvPr id="4" name="Рисунок 3"/>
          <p:cNvPicPr>
            <a:picLocks noChangeAspect="1"/>
          </p:cNvPicPr>
          <p:nvPr/>
        </p:nvPicPr>
        <p:blipFill rotWithShape="1">
          <a:blip r:embed="rId2"/>
          <a:srcRect l="31111" t="28642" r="27501" b="43704"/>
          <a:stretch/>
        </p:blipFill>
        <p:spPr>
          <a:xfrm>
            <a:off x="316992" y="704088"/>
            <a:ext cx="11277600" cy="4672584"/>
          </a:xfrm>
          <a:prstGeom prst="rect">
            <a:avLst/>
          </a:prstGeom>
        </p:spPr>
      </p:pic>
    </p:spTree>
    <p:extLst>
      <p:ext uri="{BB962C8B-B14F-4D97-AF65-F5344CB8AC3E}">
        <p14:creationId xmlns:p14="http://schemas.microsoft.com/office/powerpoint/2010/main" val="246931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9827" t="52819" r="27147" b="11247"/>
          <a:stretch/>
        </p:blipFill>
        <p:spPr>
          <a:xfrm>
            <a:off x="118872" y="219455"/>
            <a:ext cx="11146536" cy="5559553"/>
          </a:xfrm>
          <a:prstGeom prst="rect">
            <a:avLst/>
          </a:prstGeom>
        </p:spPr>
      </p:pic>
    </p:spTree>
    <p:extLst>
      <p:ext uri="{BB962C8B-B14F-4D97-AF65-F5344CB8AC3E}">
        <p14:creationId xmlns:p14="http://schemas.microsoft.com/office/powerpoint/2010/main" val="113203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6304"/>
            <a:ext cx="10515600" cy="6629400"/>
          </a:xfrm>
        </p:spPr>
        <p:txBody>
          <a:bodyPr/>
          <a:lstStyle/>
          <a:p>
            <a:pPr marL="0" indent="0">
              <a:buNone/>
            </a:pPr>
            <a:r>
              <a:rPr lang="uk-UA" b="1" dirty="0" smtClean="0">
                <a:latin typeface="Times New Roman" panose="02020603050405020304" pitchFamily="18" charset="0"/>
                <a:cs typeface="Times New Roman" panose="02020603050405020304" pitchFamily="18" charset="0"/>
              </a:rPr>
              <a:t>3. Властивості об’єктів, що керуються.</a:t>
            </a:r>
          </a:p>
          <a:p>
            <a:pPr marL="0" indent="0">
              <a:buNone/>
            </a:pPr>
            <a:endParaRPr lang="uk-UA" dirty="0"/>
          </a:p>
        </p:txBody>
      </p:sp>
      <p:sp>
        <p:nvSpPr>
          <p:cNvPr id="5" name="Прямоугольник 4"/>
          <p:cNvSpPr/>
          <p:nvPr/>
        </p:nvSpPr>
        <p:spPr>
          <a:xfrm>
            <a:off x="402336" y="751344"/>
            <a:ext cx="10951464" cy="5632311"/>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Об’єкт, що керується, є тим елементом системи автоматичного регулювання, де здійснюється заданий алгоритм функціонування. Цим об’єктом може бути технологічна машина, що виготовляє кінцеву продукцію (або напівфабрикат). До об’єкта може долучатися енергія зовнішнього середовища, якщо вона суттєво впливає на енергетичний стан об’єкта. (Приклад: опалювальна система: її стан залежить від </a:t>
            </a:r>
            <a:r>
              <a:rPr lang="en-US" sz="2400" dirty="0" smtClean="0">
                <a:latin typeface="Times New Roman" panose="02020603050405020304" pitchFamily="18" charset="0"/>
                <a:cs typeface="Times New Roman" panose="02020603050405020304" pitchFamily="18" charset="0"/>
              </a:rPr>
              <a:t>t 0 </a:t>
            </a:r>
            <a:r>
              <a:rPr lang="uk-UA" sz="2400" dirty="0" smtClean="0">
                <a:latin typeface="Times New Roman" panose="02020603050405020304" pitchFamily="18" charset="0"/>
                <a:cs typeface="Times New Roman" panose="02020603050405020304" pitchFamily="18" charset="0"/>
              </a:rPr>
              <a:t>навколишнього середовища) Ознаки технічних пристроїв і процесів, які належать до класу об’єктів, що керуються: </a:t>
            </a:r>
          </a:p>
          <a:p>
            <a:pPr marL="342900" indent="-342900" algn="just">
              <a:buFontTx/>
              <a:buChar char="-"/>
            </a:pPr>
            <a:r>
              <a:rPr lang="uk-UA" sz="2400" dirty="0" smtClean="0">
                <a:latin typeface="Times New Roman" panose="02020603050405020304" pitchFamily="18" charset="0"/>
                <a:cs typeface="Times New Roman" panose="02020603050405020304" pitchFamily="18" charset="0"/>
              </a:rPr>
              <a:t>в них проходить перетворення, передача або накопичення енергії або речовини;</a:t>
            </a:r>
          </a:p>
          <a:p>
            <a:pPr marL="342900" indent="-342900" algn="just">
              <a:buFontTx/>
              <a:buChar char="-"/>
            </a:pPr>
            <a:r>
              <a:rPr lang="uk-UA" sz="2400" dirty="0" smtClean="0">
                <a:latin typeface="Times New Roman" panose="02020603050405020304" pitchFamily="18" charset="0"/>
                <a:cs typeface="Times New Roman" panose="02020603050405020304" pitchFamily="18" charset="0"/>
              </a:rPr>
              <a:t> вони мають регулюючий орган для зміни кількості енергії або речовини, що надходить до об’єкту; </a:t>
            </a:r>
          </a:p>
          <a:p>
            <a:pPr algn="just"/>
            <a:r>
              <a:rPr lang="uk-UA" sz="2400" dirty="0" smtClean="0">
                <a:latin typeface="Times New Roman" panose="02020603050405020304" pitchFamily="18" charset="0"/>
                <a:cs typeface="Times New Roman" panose="02020603050405020304" pitchFamily="18" charset="0"/>
              </a:rPr>
              <a:t>- приплив енергії або речовини змінює стан об’єкту, який характеризується зміною одного або декілька параметрів, що визначають алгоритм функціонування об’єкту та складають мету керування. Ці параметри характеризують якісні показники процесу. Їх називають змінними керування або вихідними величинами, що керуються.</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73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55448"/>
            <a:ext cx="10515600" cy="6574536"/>
          </a:xfrm>
        </p:spPr>
        <p:txBody>
          <a:bodyPr>
            <a:normAutofit/>
          </a:bodyPr>
          <a:lstStyle/>
          <a:p>
            <a:pPr marL="0" indent="0" algn="just">
              <a:buNone/>
            </a:pPr>
            <a:r>
              <a:rPr lang="uk-UA" dirty="0" smtClean="0">
                <a:latin typeface="Times New Roman" panose="02020603050405020304" pitchFamily="18" charset="0"/>
                <a:cs typeface="Times New Roman" panose="02020603050405020304" pitchFamily="18" charset="0"/>
              </a:rPr>
              <a:t>Дія на об’єкт може бути прикладена як з боку надходження енергії або речовини, так і на виході. Дія на об’єкт може бути </a:t>
            </a:r>
            <a:r>
              <a:rPr lang="uk-UA" i="1" dirty="0" smtClean="0">
                <a:latin typeface="Times New Roman" panose="02020603050405020304" pitchFamily="18" charset="0"/>
                <a:cs typeface="Times New Roman" panose="02020603050405020304" pitchFamily="18" charset="0"/>
              </a:rPr>
              <a:t>керуючою </a:t>
            </a:r>
            <a:r>
              <a:rPr lang="uk-UA" dirty="0" smtClean="0">
                <a:latin typeface="Times New Roman" panose="02020603050405020304" pitchFamily="18" charset="0"/>
                <a:cs typeface="Times New Roman" panose="02020603050405020304" pitchFamily="18" charset="0"/>
              </a:rPr>
              <a:t>та </a:t>
            </a:r>
            <a:r>
              <a:rPr lang="uk-UA" i="1" dirty="0" smtClean="0">
                <a:latin typeface="Times New Roman" panose="02020603050405020304" pitchFamily="18" charset="0"/>
                <a:cs typeface="Times New Roman" panose="02020603050405020304" pitchFamily="18" charset="0"/>
              </a:rPr>
              <a:t>збурюючою. </a:t>
            </a:r>
            <a:r>
              <a:rPr lang="uk-UA" dirty="0" smtClean="0">
                <a:latin typeface="Times New Roman" panose="02020603050405020304" pitchFamily="18" charset="0"/>
                <a:cs typeface="Times New Roman" panose="02020603050405020304" pitchFamily="18" charset="0"/>
              </a:rPr>
              <a:t>Керуюча дія породжує операції керування, що наближають процес до заданого режиму роботи. Збурююча дія, навпаки, віддаляє процес від заданого значення показників режиму та намагається вивести об’єкт від усталеного стану. Збурюючи дія, як правило, є випадковою величиною, що породжується навантаженням (інколи внутрішніми причинами). Об’єкт, що керується має певні властивості, які впливають на показники керування. До них відносять: </a:t>
            </a:r>
          </a:p>
          <a:p>
            <a:pPr algn="just">
              <a:buFontTx/>
              <a:buChar char="-"/>
            </a:pPr>
            <a:r>
              <a:rPr lang="uk-UA" dirty="0" smtClean="0">
                <a:latin typeface="Times New Roman" panose="02020603050405020304" pitchFamily="18" charset="0"/>
                <a:cs typeface="Times New Roman" panose="02020603050405020304" pitchFamily="18" charset="0"/>
              </a:rPr>
              <a:t>самовирівнювання; </a:t>
            </a:r>
          </a:p>
          <a:p>
            <a:pPr algn="just">
              <a:buFontTx/>
              <a:buChar char="-"/>
            </a:pPr>
            <a:r>
              <a:rPr lang="uk-UA" dirty="0" smtClean="0">
                <a:latin typeface="Times New Roman" panose="02020603050405020304" pitchFamily="18" charset="0"/>
                <a:cs typeface="Times New Roman" panose="02020603050405020304" pitchFamily="18" charset="0"/>
              </a:rPr>
              <a:t>запізнення реакції об’єкту на дію. </a:t>
            </a:r>
          </a:p>
          <a:p>
            <a:pPr marL="0" indent="0" algn="just">
              <a:buNone/>
            </a:pPr>
            <a:r>
              <a:rPr lang="uk-UA" dirty="0" smtClean="0">
                <a:latin typeface="Times New Roman" panose="02020603050405020304" pitchFamily="18" charset="0"/>
                <a:cs typeface="Times New Roman" panose="02020603050405020304" pitchFamily="18" charset="0"/>
              </a:rPr>
              <a:t>Під самовирівнюванням розуміють властивість об’єкту самостійно надходити в новий стан рівноваги при зміні керуючої або збурюючої дії.</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71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6753" t="19196" r="26910" b="30160"/>
          <a:stretch/>
        </p:blipFill>
        <p:spPr>
          <a:xfrm>
            <a:off x="0" y="256031"/>
            <a:ext cx="12042648" cy="6483097"/>
          </a:xfrm>
          <a:prstGeom prst="rect">
            <a:avLst/>
          </a:prstGeom>
        </p:spPr>
      </p:pic>
    </p:spTree>
    <p:extLst>
      <p:ext uri="{BB962C8B-B14F-4D97-AF65-F5344CB8AC3E}">
        <p14:creationId xmlns:p14="http://schemas.microsoft.com/office/powerpoint/2010/main" val="11330449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461</Words>
  <Application>Microsoft Office PowerPoint</Application>
  <PresentationFormat>Широкоэкранный</PresentationFormat>
  <Paragraphs>22</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8</cp:revision>
  <dcterms:created xsi:type="dcterms:W3CDTF">2022-09-05T14:44:10Z</dcterms:created>
  <dcterms:modified xsi:type="dcterms:W3CDTF">2022-10-03T09:46:29Z</dcterms:modified>
</cp:coreProperties>
</file>