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222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61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26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42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45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50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03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1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41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11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6121-FAB8-41BC-88CA-B52EC86F795D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D1DA-0A6E-4D59-B6FE-C76AA61703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1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6264"/>
            <a:ext cx="9144000" cy="5171536"/>
          </a:xfrm>
        </p:spPr>
        <p:txBody>
          <a:bodyPr/>
          <a:lstStyle/>
          <a:p>
            <a:pPr lvl="1">
              <a:spcAft>
                <a:spcPts val="0"/>
              </a:spcAft>
              <a:tabLst>
                <a:tab pos="81534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9</a:t>
            </a:r>
          </a:p>
          <a:p>
            <a:pPr lvl="1">
              <a:spcAft>
                <a:spcPts val="0"/>
              </a:spcAft>
              <a:tabLst>
                <a:tab pos="815340" algn="l"/>
              </a:tabLst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z="44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задавання,</a:t>
            </a:r>
            <a:r>
              <a:rPr lang="uk-UA" sz="4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z="4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4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uk-UA" sz="4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 інформації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Цифро-аналоговий</a:t>
            </a:r>
            <a:r>
              <a:rPr lang="uk-UA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Підсилювачі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4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44" y="73152"/>
            <a:ext cx="11116056" cy="6611112"/>
          </a:xfrm>
        </p:spPr>
        <p:txBody>
          <a:bodyPr>
            <a:normAutofit lnSpcReduction="10000"/>
          </a:bodyPr>
          <a:lstStyle/>
          <a:p>
            <a:pPr marL="0" marR="3694430" lvl="0" indent="0">
              <a:spcAft>
                <a:spcPts val="0"/>
              </a:spcAft>
              <a:buSzPts val="1400"/>
              <a:buNone/>
              <a:tabLst>
                <a:tab pos="77533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Пристрої</a:t>
            </a:r>
            <a:r>
              <a:rPr lang="uk-UA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документування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pc="-3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694430" lvl="0" indent="0">
              <a:lnSpc>
                <a:spcPct val="100000"/>
              </a:lnSpc>
              <a:spcAft>
                <a:spcPts val="0"/>
              </a:spcAft>
              <a:buSzPts val="1400"/>
              <a:buNone/>
              <a:tabLst>
                <a:tab pos="77533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електромеханічні;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SzPts val="1400"/>
              <a:buNone/>
              <a:tabLst>
                <a:tab pos="774700" algn="l"/>
                <a:tab pos="77533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способом виводу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кодових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сигналів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розрізнюють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5415" lvl="0" algn="just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послідовної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друкуються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0335" lvl="0" algn="just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паралельної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(подається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друкуються зразу цілою строчкою після отримання повного результату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вимірювання).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0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Друкування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літерне,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матричне.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35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механічні – використовуються методи зміни стану речовини основного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проміжного носія (ксерографія, електрографія, електротермія, електрохімія,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фотографія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578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56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95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47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561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26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37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142"/>
            <a:ext cx="12192000" cy="6898258"/>
          </a:xfrm>
        </p:spPr>
        <p:txBody>
          <a:bodyPr>
            <a:noAutofit/>
          </a:bodyPr>
          <a:lstStyle/>
          <a:p>
            <a:pPr marR="143510" lvl="2">
              <a:lnSpc>
                <a:spcPct val="100000"/>
              </a:lnSpc>
              <a:spcBef>
                <a:spcPts val="435"/>
              </a:spcBef>
              <a:buSzPts val="1400"/>
              <a:buFont typeface="Times New Roman" panose="02020603050405020304" pitchFamily="18" charset="0"/>
              <a:buAutoNum type="arabicPeriod"/>
              <a:tabLst>
                <a:tab pos="1000760" algn="l"/>
              </a:tabLst>
            </a:pP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b="1" u="sng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задавання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призначені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заданого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керованої</a:t>
            </a:r>
            <a:r>
              <a:rPr lang="uk-UA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потрібного закону</a:t>
            </a:r>
            <a:r>
              <a:rPr lang="uk-UA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зміни.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478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 порівняння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 автоматики порівнюють фактичне значення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керованої величини з заданим значенням і при їх розбіжності видає первинний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 в</a:t>
            </a:r>
            <a:r>
              <a:rPr lang="uk-UA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</a:t>
            </a:r>
            <a:r>
              <a:rPr lang="uk-UA" sz="18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усунення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розбіжності. Пристрої</a:t>
            </a:r>
            <a:r>
              <a:rPr lang="uk-UA" sz="1800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задавання,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схемах</a:t>
            </a:r>
            <a:r>
              <a:rPr lang="uk-UA" sz="18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зображують</a:t>
            </a:r>
            <a:r>
              <a:rPr lang="uk-UA" sz="1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сумісно. Пристрої</a:t>
            </a:r>
            <a:r>
              <a:rPr lang="uk-UA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фізичної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природи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датчика</a:t>
            </a:r>
            <a:r>
              <a:rPr lang="uk-UA" sz="18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сигналу,</a:t>
            </a:r>
            <a:r>
              <a:rPr lang="uk-UA" sz="18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задає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z="18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5335" algn="l"/>
              </a:tabLst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</a:t>
            </a:r>
            <a:r>
              <a:rPr lang="uk-UA" sz="1800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(важелі,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диференціали);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4780" lvl="0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4700" algn="l"/>
                <a:tab pos="775335" algn="l"/>
                <a:tab pos="1746885" algn="l"/>
                <a:tab pos="2557780" algn="l"/>
                <a:tab pos="3136900" algn="l"/>
                <a:tab pos="3438525" algn="l"/>
                <a:tab pos="5553075" algn="l"/>
                <a:tab pos="6132195" algn="l"/>
              </a:tabLst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електричні	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(мостові,	схеми	на	магнітних</a:t>
            </a:r>
            <a:r>
              <a:rPr lang="uk-UA" sz="1800" spc="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підсилювачах,	схеми	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напівпровідниковій основі);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4700" algn="l"/>
                <a:tab pos="775335" algn="l"/>
              </a:tabLst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електромеханічні</a:t>
            </a:r>
            <a:r>
              <a:rPr lang="uk-UA" sz="1800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(сельсини,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електромагнітні</a:t>
            </a:r>
            <a:r>
              <a:rPr lang="uk-UA" sz="18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6685" lvl="0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4700" algn="l"/>
                <a:tab pos="775335" algn="l"/>
              </a:tabLst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гідравлічні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пневматичні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(діафрагми, дроселі, струменеві трубки).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6685" lvl="0" indent="0">
              <a:lnSpc>
                <a:spcPct val="100000"/>
              </a:lnSpc>
              <a:spcAft>
                <a:spcPts val="0"/>
              </a:spcAft>
              <a:buSzPts val="1400"/>
              <a:buNone/>
              <a:tabLst>
                <a:tab pos="774700" algn="l"/>
                <a:tab pos="775335" algn="l"/>
              </a:tabLst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Порівнюючі</a:t>
            </a:r>
            <a:r>
              <a:rPr lang="uk-UA" sz="1800" spc="1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задаючі</a:t>
            </a:r>
            <a:r>
              <a:rPr lang="uk-UA" sz="1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z="1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видом</a:t>
            </a:r>
            <a:r>
              <a:rPr lang="uk-UA" sz="18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сигналу,</a:t>
            </a:r>
            <a:r>
              <a:rPr lang="uk-UA" sz="18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виробляється,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4700" algn="l"/>
                <a:tab pos="775335" algn="l"/>
              </a:tabLst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аналогові</a:t>
            </a:r>
            <a:r>
              <a:rPr lang="uk-UA" sz="1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(безперервні</a:t>
            </a:r>
            <a:r>
              <a:rPr lang="uk-UA" sz="18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дискретні);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4700" algn="l"/>
                <a:tab pos="775335" algn="l"/>
              </a:tabLst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2240" indent="88900" algn="just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аналоговому</a:t>
            </a:r>
            <a:r>
              <a:rPr lang="uk-UA" sz="1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безперервному</a:t>
            </a:r>
            <a:r>
              <a:rPr lang="uk-UA" sz="18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сигналі</a:t>
            </a:r>
            <a:r>
              <a:rPr lang="uk-UA" sz="18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задане</a:t>
            </a:r>
            <a:r>
              <a:rPr lang="uk-UA" sz="18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встановлюється </a:t>
            </a:r>
            <a:r>
              <a:rPr lang="uk-UA" sz="1800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вручну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програмного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пристрою.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88900"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застосуванні</a:t>
            </a:r>
            <a:r>
              <a:rPr lang="uk-UA" sz="18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дискретного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8890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i="1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абсолютним</a:t>
            </a:r>
            <a:r>
              <a:rPr lang="uk-UA" sz="1800" i="1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</a:t>
            </a:r>
            <a:r>
              <a:rPr lang="uk-UA" sz="1800" i="1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(порівнюється</a:t>
            </a:r>
            <a:r>
              <a:rPr lang="uk-UA" sz="18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діюче</a:t>
            </a:r>
            <a:r>
              <a:rPr lang="uk-UA" sz="18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гармонійної</a:t>
            </a:r>
            <a:r>
              <a:rPr lang="uk-UA" sz="18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постійної</a:t>
            </a:r>
            <a:r>
              <a:rPr lang="uk-UA" sz="1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величини);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8890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фазою</a:t>
            </a:r>
            <a:r>
              <a:rPr lang="uk-UA" sz="1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(для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гармонійної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одної</a:t>
            </a:r>
            <a:r>
              <a:rPr lang="uk-UA" sz="18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частоти).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8890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Аналогові</a:t>
            </a:r>
            <a:r>
              <a:rPr lang="uk-UA" sz="1800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z="1800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порівнюючі</a:t>
            </a:r>
            <a:r>
              <a:rPr lang="uk-UA" sz="1800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задаючі</a:t>
            </a:r>
            <a:r>
              <a:rPr lang="uk-UA" sz="18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z="1800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18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обчислювальних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пристроях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88900" algn="just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88900" algn="just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47004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161365"/>
            <a:ext cx="11004176" cy="6508376"/>
          </a:xfrm>
        </p:spPr>
        <p:txBody>
          <a:bodyPr>
            <a:normAutofit/>
          </a:bodyPr>
          <a:lstStyle/>
          <a:p>
            <a:pPr marL="914400" lvl="2" indent="0">
              <a:lnSpc>
                <a:spcPts val="1610"/>
              </a:lnSpc>
              <a:buSzPts val="1400"/>
              <a:buNone/>
              <a:tabLst>
                <a:tab pos="949325" algn="l"/>
              </a:tabLst>
            </a:pPr>
            <a:r>
              <a:rPr lang="uk-UA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Аналогово</a:t>
            </a:r>
            <a:r>
              <a:rPr lang="uk-UA" sz="2800" b="1" u="sng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800" b="1" u="sng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z="2800" b="1" u="sng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2875" indent="3562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аналоговій формі. Для її обробки застосовують цифрові обчислюючи пристрої.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Аналогово-цифрові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вхідної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двійковий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двійково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десятковий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послідовного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0335" indent="356235" algn="just"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Заміна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безперервної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вимірюється,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миттєвих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квантуванням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часом.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Інтервал </a:t>
            </a:r>
            <a:r>
              <a:rPr lang="uk-UA" sz="32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кроком квантування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частота перетворення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f=1/</a:t>
            </a:r>
            <a:r>
              <a:rPr lang="uk-UA" sz="32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частотою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квантування.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квантування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частини: в першій – аналогова величина перетворюється в цифрову, в другій 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записується в регістр та зчитується з регістру, де проходить обробка інформації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вхідну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876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893736"/>
            <a:ext cx="5737411" cy="2958353"/>
          </a:xfr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95881" y="1221019"/>
            <a:ext cx="3917577" cy="1889734"/>
            <a:chOff x="8798" y="290"/>
            <a:chExt cx="2439" cy="19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" y="290"/>
              <a:ext cx="2439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014" y="637"/>
              <a:ext cx="14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6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576" y="637"/>
              <a:ext cx="14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6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0137" y="637"/>
              <a:ext cx="14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6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694" y="637"/>
              <a:ext cx="14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6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014" y="1900"/>
              <a:ext cx="192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6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T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1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	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T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2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	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T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3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	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T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00635" y="13732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marR="340995" algn="just">
              <a:spcBef>
                <a:spcPts val="2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 поширеними способами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аналогово-цифровогоперетворення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</a:t>
            </a:r>
            <a:r>
              <a:rPr lang="uk-UA" sz="20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46100" marR="340995" algn="just">
              <a:spcBef>
                <a:spcPts val="25"/>
              </a:spcBef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z="20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i="1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інтегруванням: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16265"/>
              </p:ext>
            </p:extLst>
          </p:nvPr>
        </p:nvGraphicFramePr>
        <p:xfrm>
          <a:off x="2685303" y="3195629"/>
          <a:ext cx="2374900" cy="4279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8055">
                  <a:extLst>
                    <a:ext uri="{9D8B030D-6E8A-4147-A177-3AD203B41FA5}">
                      <a16:colId xmlns:a16="http://schemas.microsoft.com/office/drawing/2014/main" val="1387404354"/>
                    </a:ext>
                  </a:extLst>
                </a:gridCol>
                <a:gridCol w="475615">
                  <a:extLst>
                    <a:ext uri="{9D8B030D-6E8A-4147-A177-3AD203B41FA5}">
                      <a16:colId xmlns:a16="http://schemas.microsoft.com/office/drawing/2014/main" val="1019244829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188480436"/>
                    </a:ext>
                  </a:extLst>
                </a:gridCol>
              </a:tblGrid>
              <a:tr h="217170">
                <a:tc rowSpan="2">
                  <a:txBody>
                    <a:bodyPr/>
                    <a:lstStyle/>
                    <a:p>
                      <a:pPr marL="139700" marR="124460" indent="4826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пристрій</a:t>
                      </a:r>
                      <a:r>
                        <a:rPr lang="uk-UA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керування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63830" marR="123825" indent="-18415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лічильник</a:t>
                      </a:r>
                      <a:r>
                        <a:rPr lang="uk-UA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імпульсів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91453"/>
                  </a:ext>
                </a:extLst>
              </a:tr>
              <a:tr h="2108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9394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4265633"/>
            <a:ext cx="6096000" cy="22365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algn="just">
              <a:lnSpc>
                <a:spcPts val="161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Робочий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414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533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корекція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SA2</a:t>
            </a:r>
            <a:r>
              <a:rPr lang="uk-UA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замикається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корпус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зворотного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зв’язку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інформація про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похибку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запам’ятовується на</a:t>
            </a:r>
            <a:r>
              <a:rPr lang="uk-UA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С2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287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533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інтегрування вхідного сигналу та одночасний відлік деякого постійного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числа тактових імпульсів. В кінці періоду на інтеграторі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DA1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напруга,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пропорційна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значенню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вхідного сигналу;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737" y="3623619"/>
            <a:ext cx="6452386" cy="23468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49653" t="76173" r="43889" b="19259"/>
          <a:stretch/>
        </p:blipFill>
        <p:spPr>
          <a:xfrm>
            <a:off x="7854696" y="6073832"/>
            <a:ext cx="1609344" cy="6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90" t="28862" r="24428" b="29319"/>
          <a:stretch/>
        </p:blipFill>
        <p:spPr>
          <a:xfrm>
            <a:off x="429768" y="118871"/>
            <a:ext cx="10387584" cy="4492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584" y="4611231"/>
            <a:ext cx="11283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865" marR="141605" indent="356235" algn="just">
              <a:spcBef>
                <a:spcPts val="435"/>
              </a:spcBef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регістр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порівняння,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цифро-</a:t>
            </a:r>
            <a:r>
              <a:rPr lang="uk-UA" sz="20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аналоговий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компаратор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DA,</a:t>
            </a:r>
            <a:r>
              <a:rPr lang="uk-UA" sz="2000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порівнює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вхідну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аналоговою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напругою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вході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цифро-аналогового</a:t>
            </a:r>
            <a:r>
              <a:rPr lang="uk-UA" sz="2000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перетворювача.</a:t>
            </a:r>
            <a:r>
              <a:rPr lang="uk-UA" sz="2000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вхідної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цифро-аналогового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перетворювача,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„1”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розряду,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обробляється,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зберігається.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вхідна напруга більше вхідної напруги цифро-аналогового перетворювача, то в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поточному розряді встановлюється логічний „0”. Обробка наступних розрядів в</a:t>
            </a:r>
            <a:r>
              <a:rPr lang="uk-UA" sz="20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регістрі проходить аналогічно. Вихідний цифровий код після оброблення всіх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розрядів</a:t>
            </a:r>
            <a:r>
              <a:rPr lang="uk-UA" sz="20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знімається</a:t>
            </a:r>
            <a:r>
              <a:rPr lang="uk-UA" sz="20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регістру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9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54" t="29200" r="30693" b="15316"/>
          <a:stretch/>
        </p:blipFill>
        <p:spPr>
          <a:xfrm>
            <a:off x="5212080" y="135404"/>
            <a:ext cx="6979920" cy="5541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4132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uk-UA" sz="20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аналого-цифровий</a:t>
            </a:r>
            <a:r>
              <a:rPr lang="uk-UA" sz="20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</a:t>
            </a:r>
            <a:r>
              <a:rPr lang="uk-UA" sz="20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паралельного</a:t>
            </a:r>
            <a:r>
              <a:rPr lang="uk-UA" sz="20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типу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1605" indent="356235"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Вхідний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аналоговий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0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</a:t>
            </a:r>
            <a:r>
              <a:rPr lang="uk-UA" sz="2000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початком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перетворенням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запам’ятовується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схемою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вибірки-зберігання.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Конденсатор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000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ключем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000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під’єднується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сигналу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вимикається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зберіганні. Завдяки майже миттєвого часового квантування (виборці) вхідного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сигналу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досягається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швидкодія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аналогово-цифрового</a:t>
            </a:r>
            <a:r>
              <a:rPr lang="uk-UA" sz="2000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перетворювача.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Аналогова</a:t>
            </a:r>
            <a:r>
              <a:rPr lang="uk-UA" sz="2000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</a:t>
            </a:r>
            <a:r>
              <a:rPr lang="uk-UA" sz="2000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виході</a:t>
            </a:r>
            <a:r>
              <a:rPr lang="uk-UA" sz="20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z="2000" spc="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вибірки-зберігання</a:t>
            </a:r>
            <a:r>
              <a:rPr lang="uk-UA" sz="2000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20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000" i="1" spc="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порівнюється</a:t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компараторами	з	сигналами від	еталонних	резистор	них подільників.</a:t>
            </a:r>
            <a:r>
              <a:rPr lang="uk-UA" sz="20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Спрацьовує</a:t>
            </a:r>
            <a:r>
              <a:rPr lang="uk-UA" sz="2000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молодший</a:t>
            </a:r>
            <a:r>
              <a:rPr lang="uk-UA" sz="2000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компаратор,</a:t>
            </a:r>
            <a:r>
              <a:rPr lang="uk-UA" sz="2000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</a:t>
            </a:r>
            <a:r>
              <a:rPr lang="uk-UA" sz="2000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подається</a:t>
            </a:r>
            <a:r>
              <a:rPr lang="uk-UA" sz="2000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дешифратор</a:t>
            </a:r>
            <a:r>
              <a:rPr lang="uk-UA" sz="2000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DC</a:t>
            </a:r>
            <a:r>
              <a:rPr lang="uk-UA" sz="2000" i="1" spc="1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перетворюється</a:t>
            </a:r>
            <a:r>
              <a:rPr lang="uk-UA" sz="20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двійковий</a:t>
            </a:r>
            <a:r>
              <a:rPr lang="uk-UA" sz="20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вихідний</a:t>
            </a:r>
            <a:r>
              <a:rPr lang="uk-UA" sz="20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код.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9072" y="5940088"/>
            <a:ext cx="82143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865" marR="144145" indent="356235" algn="just">
              <a:spcBef>
                <a:spcPts val="5"/>
              </a:spcBef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типу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аналогово-цифрового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перетворювача</a:t>
            </a:r>
            <a:r>
              <a:rPr lang="uk-UA" sz="20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обумовлене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поставленою задачею.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449"/>
            <a:ext cx="10515600" cy="356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Цифро-аналоговий</a:t>
            </a:r>
            <a:r>
              <a:rPr lang="uk-UA" b="1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6824" y="426196"/>
            <a:ext cx="11298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865" marR="141605" indent="356235"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Служить для перетворення коду в пропорційний йому аналогову форму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показуючи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приладах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узгодження</a:t>
            </a:r>
            <a:r>
              <a:rPr lang="uk-UA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аналоговими елементами систем</a:t>
            </a:r>
            <a:r>
              <a:rPr lang="uk-UA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292" t="41235" r="32708" b="32222"/>
          <a:stretch/>
        </p:blipFill>
        <p:spPr>
          <a:xfrm>
            <a:off x="2047748" y="1125220"/>
            <a:ext cx="10013188" cy="35930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9035" t="61111" r="24298" b="19396"/>
          <a:stretch/>
        </p:blipFill>
        <p:spPr>
          <a:xfrm>
            <a:off x="705853" y="4718304"/>
            <a:ext cx="8534400" cy="20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" y="182880"/>
            <a:ext cx="12082272" cy="6419088"/>
          </a:xfrm>
        </p:spPr>
        <p:txBody>
          <a:bodyPr>
            <a:normAutofit fontScale="55000" lnSpcReduction="20000"/>
          </a:bodyPr>
          <a:lstStyle/>
          <a:p>
            <a:pPr marL="317500" indent="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Засоби</a:t>
            </a:r>
            <a:r>
              <a:rPr lang="uk-UA" sz="3600" b="1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uk-UA" sz="3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224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uk-UA" sz="3200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вхідної</a:t>
            </a:r>
            <a:r>
              <a:rPr lang="uk-UA" sz="3200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32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вихідної</a:t>
            </a:r>
            <a:r>
              <a:rPr lang="uk-UA" sz="3200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z="3200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впливає</a:t>
            </a:r>
            <a:r>
              <a:rPr lang="uk-UA" sz="32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uk-UA" sz="3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оператора.</a:t>
            </a:r>
            <a:r>
              <a:rPr lang="uk-UA" sz="32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uk-UA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z="3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uk-UA" sz="3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 використовуються</a:t>
            </a:r>
            <a:r>
              <a:rPr lang="uk-UA" sz="3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індикації</a:t>
            </a:r>
            <a:r>
              <a:rPr lang="uk-UA" sz="3200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32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візуалізації;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478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  <a:tab pos="2481580" algn="l"/>
                <a:tab pos="4425950" algn="l"/>
                <a:tab pos="5596255" algn="l"/>
              </a:tabLst>
            </a:pPr>
            <a:r>
              <a:rPr lang="uk-UA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Документування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(алфавітно-цифрові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друкуючі	</a:t>
            </a:r>
            <a:r>
              <a:rPr lang="uk-UA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пристрої,</a:t>
            </a:r>
            <a:r>
              <a:rPr lang="uk-UA" sz="3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графокреслярі).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3510" lvl="0" indent="0">
              <a:lnSpc>
                <a:spcPct val="120000"/>
              </a:lnSpc>
              <a:spcAft>
                <a:spcPts val="0"/>
              </a:spcAft>
              <a:buSzPts val="1400"/>
              <a:buNone/>
              <a:tabLst>
                <a:tab pos="775335" algn="l"/>
                <a:tab pos="1695450" algn="l"/>
                <a:tab pos="2606675" algn="l"/>
                <a:tab pos="2920365" algn="l"/>
                <a:tab pos="4178935" algn="l"/>
                <a:tab pos="5263515" algn="l"/>
              </a:tabLst>
            </a:pPr>
            <a:r>
              <a:rPr lang="uk-UA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1.Пристрої</a:t>
            </a:r>
            <a:r>
              <a:rPr lang="uk-UA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індикації	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 оперативне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uk-UA" sz="3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інформації.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Розрізнюють</a:t>
            </a:r>
            <a:r>
              <a:rPr lang="uk-UA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індикатори: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електромеханічні;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3200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лампами</a:t>
            </a:r>
            <a:r>
              <a:rPr lang="uk-UA" sz="32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розжарювання;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газорозрядних</a:t>
            </a:r>
            <a:r>
              <a:rPr lang="uk-UA" sz="32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лампах;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люмінесцентні;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електронні.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електромеханічні: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2240" lvl="0">
              <a:lnSpc>
                <a:spcPct val="12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20725" algn="l"/>
              </a:tabLst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лічильники</a:t>
            </a:r>
            <a:r>
              <a:rPr lang="uk-UA" sz="3200" spc="1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імпульсів</a:t>
            </a:r>
            <a:r>
              <a:rPr lang="uk-UA" sz="32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(реверсивні,</a:t>
            </a:r>
            <a:r>
              <a:rPr lang="uk-UA" sz="32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нереверсивні)</a:t>
            </a:r>
            <a:r>
              <a:rPr lang="uk-UA" sz="32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32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32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цифровий</a:t>
            </a:r>
            <a:r>
              <a:rPr lang="uk-UA" sz="3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барабан.</a:t>
            </a:r>
            <a:r>
              <a:rPr lang="uk-UA" sz="32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Швидкохідність</a:t>
            </a:r>
            <a:r>
              <a:rPr lang="uk-UA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2...20 імпульсів</a:t>
            </a:r>
            <a:r>
              <a:rPr lang="uk-UA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секунду.</a:t>
            </a:r>
            <a:r>
              <a:rPr lang="uk-UA" sz="32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Інерційні)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2240" lvl="0">
              <a:lnSpc>
                <a:spcPct val="12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2072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z="32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індикатори</a:t>
            </a:r>
            <a:r>
              <a:rPr lang="uk-UA" sz="3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крокових</a:t>
            </a:r>
            <a:r>
              <a:rPr lang="uk-UA" sz="32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двигунах.</a:t>
            </a:r>
            <a:r>
              <a:rPr lang="uk-UA" sz="3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6952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" y="137160"/>
            <a:ext cx="11960352" cy="6784848"/>
          </a:xfrm>
        </p:spPr>
        <p:txBody>
          <a:bodyPr>
            <a:normAutofit fontScale="70000" lnSpcReduction="20000"/>
          </a:bodyPr>
          <a:lstStyle/>
          <a:p>
            <a:pPr marL="0" marR="2543810" lvl="0" indent="0">
              <a:lnSpc>
                <a:spcPct val="100000"/>
              </a:lnSpc>
              <a:spcAft>
                <a:spcPts val="0"/>
              </a:spcAft>
              <a:buSzPts val="1400"/>
              <a:buNone/>
              <a:tabLst>
                <a:tab pos="6502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лампами розжарювання: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9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6502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позиційні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індикатори;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6502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проекційні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індикатори;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0970" lvl="0">
              <a:spcAft>
                <a:spcPts val="0"/>
              </a:spcAft>
              <a:buSzPts val="1400"/>
              <a:buFontTx/>
              <a:buChar char="-"/>
              <a:tabLst>
                <a:tab pos="66548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</a:t>
            </a:r>
            <a:r>
              <a:rPr lang="uk-UA" spc="1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синтезуючі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індикатори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мозаїчної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сітки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мініатюрних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лампочок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точок,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полосок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0970" lvl="0" indent="0">
              <a:spcAft>
                <a:spcPts val="0"/>
              </a:spcAft>
              <a:buSzPts val="1400"/>
              <a:buNone/>
              <a:tabLst>
                <a:tab pos="66548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газорозрядних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лампах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індикатори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декади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торцьового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або бокового розташування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(декатрони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0970" lvl="0" indent="0">
              <a:spcAft>
                <a:spcPts val="0"/>
              </a:spcAft>
              <a:buSzPts val="1400"/>
              <a:buNone/>
              <a:tabLst>
                <a:tab pos="66548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люмінесцентні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мозаїчна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сітка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виконана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сегментів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вкритих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люмінофором.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0970" lvl="0" indent="0">
              <a:spcAft>
                <a:spcPts val="0"/>
              </a:spcAft>
              <a:buSzPts val="1400"/>
              <a:buNone/>
              <a:tabLst>
                <a:tab pos="66548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електронні: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0335" lvl="0" algn="just"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65976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рідиннокристалічні (кристали стають не прозорими під дією прикладеної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напруги. Мають низьке енергоспоживання, але малий строк служби, вузький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швидкодію,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4145" lvl="0" algn="just"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  <a:tabLst>
                <a:tab pos="7721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світло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діоди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контрастність,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різних кольорів, великий кут спостерігання, строк служби, велика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швидкодія, можливість інтеграції з дешифраторами. Недолік: відносне велике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3...30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Строк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служби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годин.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00" indent="0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технологією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розрізнюють: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Bef>
                <a:spcPts val="2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гібридні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(нанесення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ізоляційну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основу);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10665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монолітні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(отримані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монокристалу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напівпровідника).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pc="-3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10665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знаків: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0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сегментний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(7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сегментів);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мозаїчний.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8728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733</Words>
  <Application>Microsoft Office PowerPoint</Application>
  <PresentationFormat>Широкоэкранный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</cp:revision>
  <dcterms:created xsi:type="dcterms:W3CDTF">2022-10-04T12:51:12Z</dcterms:created>
  <dcterms:modified xsi:type="dcterms:W3CDTF">2022-10-05T03:58:41Z</dcterms:modified>
</cp:coreProperties>
</file>