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5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9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1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5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5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9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7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4AA8-B59F-4B52-8D43-C200C2A49D9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0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101" y="355927"/>
            <a:ext cx="828561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                 </a:t>
            </a:r>
            <a:r>
              <a:rPr lang="ru-RU" sz="2400" dirty="0" err="1" smtClean="0"/>
              <a:t>Лекція</a:t>
            </a:r>
            <a:r>
              <a:rPr lang="ru-RU" sz="2400" dirty="0" smtClean="0"/>
              <a:t> № 13,14</a:t>
            </a:r>
          </a:p>
          <a:p>
            <a:endParaRPr lang="ru-RU" sz="2400" dirty="0" smtClean="0"/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ЗАВДАННЯ ЕКСПЛУАТАЦІЇ СИЛОВИХ ТРАНСФОРМАТОРІВ СЕП. ЕКСПЛУАТАЦІЯ СИЛОВИХ ТРАНСФОРМАТОРІВ ПЕРЕСУВНИХ ТРАНСФОРМАТОРНИХ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ПІДСТАНЦІЙ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ПЛАН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</a:t>
            </a:r>
            <a:r>
              <a:rPr lang="ru-RU" sz="2400" dirty="0" smtClean="0"/>
              <a:t>характеристика </a:t>
            </a:r>
            <a:r>
              <a:rPr lang="ru-RU" sz="2400" dirty="0" err="1" smtClean="0"/>
              <a:t>експлуатації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трансформаторів</a:t>
            </a:r>
            <a:endParaRPr lang="ru-RU" sz="2400" dirty="0" smtClean="0"/>
          </a:p>
          <a:p>
            <a:r>
              <a:rPr lang="ru-RU" sz="2400" dirty="0" smtClean="0"/>
              <a:t>2. Контроль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трансформаторів</a:t>
            </a:r>
            <a:endParaRPr lang="ru-RU" sz="2400" dirty="0" smtClean="0"/>
          </a:p>
          <a:p>
            <a:r>
              <a:rPr lang="ru-RU" sz="2400" dirty="0"/>
              <a:t>3. </a:t>
            </a:r>
            <a:r>
              <a:rPr lang="ru-RU" sz="2400" dirty="0" err="1"/>
              <a:t>Паралельна</a:t>
            </a:r>
            <a:r>
              <a:rPr lang="ru-RU" sz="2400" dirty="0"/>
              <a:t> робота </a:t>
            </a:r>
            <a:r>
              <a:rPr lang="ru-RU" sz="2400" dirty="0" err="1"/>
              <a:t>трансформаторів</a:t>
            </a:r>
            <a:endParaRPr lang="ru-RU" sz="2400" dirty="0"/>
          </a:p>
          <a:p>
            <a:r>
              <a:rPr lang="ru-RU" sz="2400" dirty="0"/>
              <a:t>4. </a:t>
            </a:r>
            <a:r>
              <a:rPr lang="ru-RU" sz="2400" dirty="0" err="1"/>
              <a:t>Фазування</a:t>
            </a:r>
            <a:r>
              <a:rPr lang="ru-RU" sz="2400" dirty="0"/>
              <a:t> </a:t>
            </a:r>
            <a:r>
              <a:rPr lang="ru-RU" sz="2400" dirty="0" err="1"/>
              <a:t>трансформаторів</a:t>
            </a:r>
            <a:endParaRPr lang="ru-RU" sz="2400" dirty="0"/>
          </a:p>
          <a:p>
            <a:r>
              <a:rPr lang="ru-RU" sz="2400" dirty="0"/>
              <a:t>5. </a:t>
            </a:r>
            <a:r>
              <a:rPr lang="ru-RU" sz="2400" dirty="0" err="1"/>
              <a:t>Сушіння</a:t>
            </a:r>
            <a:r>
              <a:rPr lang="ru-RU" sz="2400" dirty="0"/>
              <a:t> </a:t>
            </a:r>
            <a:r>
              <a:rPr lang="ru-RU" sz="2400" dirty="0" err="1"/>
              <a:t>трансформаторів</a:t>
            </a:r>
            <a:endParaRPr lang="ru-RU" sz="2400" dirty="0"/>
          </a:p>
          <a:p>
            <a:r>
              <a:rPr lang="ru-RU" sz="2400" dirty="0"/>
              <a:t>6. </a:t>
            </a:r>
            <a:r>
              <a:rPr lang="ru-RU" sz="2400" dirty="0" err="1"/>
              <a:t>Режими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силових</a:t>
            </a:r>
            <a:r>
              <a:rPr lang="ru-RU" sz="2400" dirty="0"/>
              <a:t> </a:t>
            </a:r>
            <a:r>
              <a:rPr lang="ru-RU" sz="2400" dirty="0" err="1"/>
              <a:t>трансформаторів</a:t>
            </a:r>
            <a:endParaRPr lang="ru-RU" sz="2400" dirty="0"/>
          </a:p>
          <a:p>
            <a:r>
              <a:rPr lang="ru-RU" sz="2400" dirty="0"/>
              <a:t>7. </a:t>
            </a:r>
            <a:r>
              <a:rPr lang="ru-RU" sz="2400" dirty="0" err="1"/>
              <a:t>Профілактичне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 </a:t>
            </a:r>
            <a:r>
              <a:rPr lang="ru-RU" sz="2400" dirty="0" err="1"/>
              <a:t>трансформаторів</a:t>
            </a:r>
            <a:endParaRPr lang="ru-RU" sz="2400" dirty="0"/>
          </a:p>
          <a:p>
            <a:pPr marL="457200" indent="-457200">
              <a:buAutoNum type="arabicPeriod" startAt="2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0073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60" t="23262" r="22544" b="4800"/>
          <a:stretch/>
        </p:blipFill>
        <p:spPr>
          <a:xfrm>
            <a:off x="667265" y="407774"/>
            <a:ext cx="9477632" cy="61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7" t="27051" r="25465" b="59034"/>
          <a:stretch/>
        </p:blipFill>
        <p:spPr>
          <a:xfrm>
            <a:off x="898419" y="642716"/>
            <a:ext cx="8402594" cy="124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321" t="30996" r="25434" b="19679"/>
          <a:stretch/>
        </p:blipFill>
        <p:spPr>
          <a:xfrm>
            <a:off x="898419" y="2038206"/>
            <a:ext cx="8513805" cy="46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5" t="25347" r="24987" b="3943"/>
          <a:stretch/>
        </p:blipFill>
        <p:spPr>
          <a:xfrm>
            <a:off x="-101490" y="248288"/>
            <a:ext cx="9527060" cy="62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05" t="22780" r="24969" b="9055"/>
          <a:stretch/>
        </p:blipFill>
        <p:spPr>
          <a:xfrm>
            <a:off x="630689" y="555559"/>
            <a:ext cx="8600303" cy="60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0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41" t="24727" r="22834" b="10390"/>
          <a:stretch/>
        </p:blipFill>
        <p:spPr>
          <a:xfrm>
            <a:off x="109234" y="334126"/>
            <a:ext cx="9489989" cy="59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0" t="35286" r="25146" b="16438"/>
          <a:stretch/>
        </p:blipFill>
        <p:spPr>
          <a:xfrm>
            <a:off x="332809" y="259327"/>
            <a:ext cx="10058400" cy="57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03" t="23927" r="23549" b="39440"/>
          <a:stretch/>
        </p:blipFill>
        <p:spPr>
          <a:xfrm>
            <a:off x="247134" y="419800"/>
            <a:ext cx="8674443" cy="2471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818" t="29645" r="31797" b="52787"/>
          <a:stretch/>
        </p:blipFill>
        <p:spPr>
          <a:xfrm>
            <a:off x="1149179" y="2891152"/>
            <a:ext cx="4213654" cy="128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493" t="49915" r="33127" b="9544"/>
          <a:stretch/>
        </p:blipFill>
        <p:spPr>
          <a:xfrm>
            <a:off x="5885112" y="3198588"/>
            <a:ext cx="4473146" cy="2965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8410" t="45524" r="27429" b="22550"/>
          <a:stretch/>
        </p:blipFill>
        <p:spPr>
          <a:xfrm>
            <a:off x="383060" y="4349580"/>
            <a:ext cx="5745892" cy="23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19" t="39261" r="24348" b="6783"/>
          <a:stretch/>
        </p:blipFill>
        <p:spPr>
          <a:xfrm>
            <a:off x="479278" y="443195"/>
            <a:ext cx="9354064" cy="5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6" t="22507" r="23550" b="11610"/>
          <a:stretch/>
        </p:blipFill>
        <p:spPr>
          <a:xfrm>
            <a:off x="370703" y="383059"/>
            <a:ext cx="9749481" cy="60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35" t="29039" r="23710" b="20982"/>
          <a:stretch/>
        </p:blipFill>
        <p:spPr>
          <a:xfrm>
            <a:off x="213525" y="0"/>
            <a:ext cx="10132539" cy="59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55" y="335115"/>
            <a:ext cx="9613555" cy="6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58" t="25063" r="27062" b="6499"/>
          <a:stretch/>
        </p:blipFill>
        <p:spPr>
          <a:xfrm>
            <a:off x="0" y="135759"/>
            <a:ext cx="9910119" cy="65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3" t="25063" r="26424" b="5362"/>
          <a:stretch/>
        </p:blipFill>
        <p:spPr>
          <a:xfrm>
            <a:off x="951469" y="160639"/>
            <a:ext cx="9675341" cy="65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2" t="37171" r="25653" b="27861"/>
          <a:stretch/>
        </p:blipFill>
        <p:spPr>
          <a:xfrm>
            <a:off x="753762" y="518984"/>
            <a:ext cx="1075037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96" t="35002" r="25146" b="9623"/>
          <a:stretch/>
        </p:blipFill>
        <p:spPr>
          <a:xfrm>
            <a:off x="118790" y="247464"/>
            <a:ext cx="10700951" cy="61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7" t="50621" r="27382" b="11042"/>
          <a:stretch/>
        </p:blipFill>
        <p:spPr>
          <a:xfrm>
            <a:off x="-151906" y="324242"/>
            <a:ext cx="10157254" cy="55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8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54" t="43521" r="27541" b="10191"/>
          <a:stretch/>
        </p:blipFill>
        <p:spPr>
          <a:xfrm>
            <a:off x="543697" y="192725"/>
            <a:ext cx="7800201" cy="592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266" t="45647" r="34455" b="16976"/>
          <a:stretch/>
        </p:blipFill>
        <p:spPr>
          <a:xfrm>
            <a:off x="8343899" y="1161536"/>
            <a:ext cx="3679225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76" t="23075" r="27701" b="9055"/>
          <a:stretch/>
        </p:blipFill>
        <p:spPr>
          <a:xfrm>
            <a:off x="0" y="136254"/>
            <a:ext cx="9860691" cy="65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4" t="31594" r="26903" b="11042"/>
          <a:stretch/>
        </p:blipFill>
        <p:spPr>
          <a:xfrm>
            <a:off x="372515" y="236096"/>
            <a:ext cx="8933935" cy="61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95" y="24511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6.2      </a:t>
            </a:r>
            <a:r>
              <a:rPr lang="ru-RU" i="1" dirty="0" smtClean="0"/>
              <a:t>Контроль </a:t>
            </a:r>
            <a:r>
              <a:rPr lang="ru-RU" i="1" dirty="0" err="1"/>
              <a:t>режимів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</a:t>
            </a:r>
            <a:r>
              <a:rPr lang="ru-RU" i="1" dirty="0" err="1"/>
              <a:t>трансформаторів</a:t>
            </a:r>
            <a:endParaRPr lang="ru-RU" i="1" dirty="0"/>
          </a:p>
          <a:p>
            <a:pPr marL="0" indent="0">
              <a:buNone/>
            </a:pP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трансформаторів</a:t>
            </a:r>
            <a:r>
              <a:rPr lang="ru-RU" dirty="0"/>
              <a:t> не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, а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 року</a:t>
            </a:r>
          </a:p>
          <a:p>
            <a:pPr marL="0" indent="0">
              <a:buNone/>
            </a:pPr>
            <a:r>
              <a:rPr lang="ru-RU" dirty="0"/>
              <a:t>й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номінальних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трансформаторів</a:t>
            </a:r>
            <a:r>
              <a:rPr lang="ru-RU" dirty="0"/>
              <a:t> температура</a:t>
            </a:r>
          </a:p>
          <a:p>
            <a:pPr marL="0" indent="0">
              <a:buNone/>
            </a:pP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мастила</a:t>
            </a:r>
            <a:r>
              <a:rPr lang="ru-RU" dirty="0"/>
              <a:t> повинна </a:t>
            </a:r>
            <a:r>
              <a:rPr lang="ru-RU" dirty="0" err="1"/>
              <a:t>знаходитися</a:t>
            </a:r>
            <a:r>
              <a:rPr lang="ru-RU" dirty="0"/>
              <a:t> в межах 70-950C. У той же час</a:t>
            </a:r>
          </a:p>
          <a:p>
            <a:pPr marL="0" indent="0">
              <a:buNone/>
            </a:pPr>
            <a:r>
              <a:rPr lang="ru-RU" dirty="0" err="1"/>
              <a:t>температурний</a:t>
            </a:r>
            <a:r>
              <a:rPr lang="ru-RU" dirty="0"/>
              <a:t> режим трансформатора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</a:t>
            </a:r>
          </a:p>
          <a:p>
            <a:pPr marL="0" indent="0">
              <a:buNone/>
            </a:pP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тому, </a:t>
            </a:r>
            <a:r>
              <a:rPr lang="ru-RU" dirty="0" err="1"/>
              <a:t>якщо</a:t>
            </a:r>
            <a:r>
              <a:rPr lang="ru-RU" dirty="0"/>
              <a:t> трансформатор </a:t>
            </a:r>
            <a:r>
              <a:rPr lang="ru-RU" dirty="0" err="1"/>
              <a:t>встановлюється</a:t>
            </a:r>
            <a:r>
              <a:rPr lang="ru-RU" dirty="0"/>
              <a:t> в</a:t>
            </a:r>
          </a:p>
          <a:p>
            <a:pPr marL="0" indent="0">
              <a:buNone/>
            </a:pPr>
            <a:r>
              <a:rPr lang="ru-RU" dirty="0" err="1"/>
              <a:t>закритому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, де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охолодного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відрізнятися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номінальних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перерахування</a:t>
            </a:r>
            <a:r>
              <a:rPr lang="ru-RU" dirty="0"/>
              <a:t> </a:t>
            </a:r>
            <a:r>
              <a:rPr lang="ru-RU" dirty="0" err="1"/>
              <a:t>номінальної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за</a:t>
            </a:r>
          </a:p>
          <a:p>
            <a:pPr marL="0" indent="0">
              <a:buNone/>
            </a:pPr>
            <a:r>
              <a:rPr lang="ru-RU" dirty="0"/>
              <a:t>формулою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75" t="35219" r="26289" b="44004"/>
          <a:stretch/>
        </p:blipFill>
        <p:spPr>
          <a:xfrm>
            <a:off x="1387581" y="4237544"/>
            <a:ext cx="8019536" cy="21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5989"/>
            <a:ext cx="9488424" cy="5830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i="1" dirty="0" err="1" smtClean="0"/>
              <a:t>Профілактичне</a:t>
            </a:r>
            <a:r>
              <a:rPr lang="ru-RU" i="1" dirty="0" smtClean="0"/>
              <a:t> </a:t>
            </a:r>
            <a:r>
              <a:rPr lang="ru-RU" i="1" dirty="0" err="1"/>
              <a:t>обслуговування</a:t>
            </a:r>
            <a:r>
              <a:rPr lang="ru-RU" i="1" dirty="0"/>
              <a:t> </a:t>
            </a:r>
            <a:r>
              <a:rPr lang="ru-RU" i="1" dirty="0" err="1"/>
              <a:t>трансформаторів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трансформаторів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затверджених</a:t>
            </a:r>
            <a:r>
              <a:rPr lang="ru-RU" dirty="0"/>
              <a:t> </a:t>
            </a:r>
            <a:r>
              <a:rPr lang="ru-RU" dirty="0" err="1"/>
              <a:t>переліків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з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передбачати</a:t>
            </a:r>
            <a:r>
              <a:rPr lang="ru-RU" dirty="0"/>
              <a:t> огляди </a:t>
            </a:r>
            <a:r>
              <a:rPr lang="ru-RU" dirty="0" err="1"/>
              <a:t>трансформаторів</a:t>
            </a:r>
            <a:r>
              <a:rPr lang="ru-RU" dirty="0"/>
              <a:t> </a:t>
            </a:r>
            <a:r>
              <a:rPr lang="ru-RU" dirty="0" err="1" smtClean="0"/>
              <a:t>безвідключення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трансформатора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напругою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вимірювальних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, струм на сторонах </a:t>
            </a:r>
            <a:r>
              <a:rPr lang="ru-RU" dirty="0" err="1"/>
              <a:t>вищої</a:t>
            </a:r>
            <a:r>
              <a:rPr lang="ru-RU" dirty="0"/>
              <a:t> і </a:t>
            </a:r>
            <a:r>
              <a:rPr lang="ru-RU" dirty="0" err="1"/>
              <a:t>нижчої</a:t>
            </a:r>
            <a:r>
              <a:rPr lang="ru-RU" dirty="0"/>
              <a:t> </a:t>
            </a:r>
            <a:r>
              <a:rPr lang="ru-RU" dirty="0" err="1"/>
              <a:t>напруг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температуру масла й </a:t>
            </a:r>
            <a:r>
              <a:rPr lang="ru-RU" dirty="0" err="1"/>
              <a:t>повітря</a:t>
            </a:r>
            <a:r>
              <a:rPr lang="ru-RU" dirty="0"/>
              <a:t> у трансформаторному </a:t>
            </a:r>
            <a:r>
              <a:rPr lang="ru-RU" dirty="0" err="1"/>
              <a:t>приміщенні</a:t>
            </a:r>
            <a:r>
              <a:rPr lang="ru-RU" dirty="0"/>
              <a:t>. </a:t>
            </a: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</a:t>
            </a:r>
            <a:r>
              <a:rPr lang="ru-RU" dirty="0" err="1"/>
              <a:t>вимірювальних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(</a:t>
            </a:r>
            <a:r>
              <a:rPr lang="ru-RU" dirty="0" err="1"/>
              <a:t>вольтметри</a:t>
            </a:r>
            <a:r>
              <a:rPr lang="ru-RU" dirty="0"/>
              <a:t>, </a:t>
            </a:r>
            <a:r>
              <a:rPr lang="ru-RU" dirty="0" err="1"/>
              <a:t>амперметри</a:t>
            </a:r>
            <a:r>
              <a:rPr lang="ru-RU" dirty="0"/>
              <a:t>, </a:t>
            </a:r>
            <a:r>
              <a:rPr lang="ru-RU" dirty="0" err="1"/>
              <a:t>термометри</a:t>
            </a:r>
            <a:r>
              <a:rPr lang="ru-RU" dirty="0"/>
              <a:t>) в установках з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чергуванням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не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за </a:t>
            </a:r>
            <a:r>
              <a:rPr lang="ru-RU" dirty="0" err="1"/>
              <a:t>зміну</a:t>
            </a:r>
            <a:r>
              <a:rPr lang="ru-RU" dirty="0"/>
              <a:t>, а в </a:t>
            </a:r>
            <a:r>
              <a:rPr lang="ru-RU" dirty="0" err="1"/>
              <a:t>інших</a:t>
            </a:r>
            <a:r>
              <a:rPr lang="ru-RU" dirty="0"/>
              <a:t> установках – при кожному </a:t>
            </a:r>
            <a:r>
              <a:rPr lang="ru-RU" dirty="0" err="1"/>
              <a:t>огляді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12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41" y="385695"/>
            <a:ext cx="9514702" cy="3101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4" y="3757607"/>
            <a:ext cx="9601199" cy="24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39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75" t="38410" r="26903" b="7067"/>
          <a:stretch/>
        </p:blipFill>
        <p:spPr>
          <a:xfrm>
            <a:off x="288489" y="473345"/>
            <a:ext cx="9082216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35" y="210889"/>
            <a:ext cx="9601199" cy="60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184" y="294295"/>
            <a:ext cx="8176969" cy="5006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5" y="5301049"/>
            <a:ext cx="8176968" cy="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3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004"/>
            <a:ext cx="10515600" cy="59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68" y="139714"/>
            <a:ext cx="9744456" cy="63951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b="1" dirty="0" smtClean="0"/>
              <a:t>2.Контроль </a:t>
            </a:r>
            <a:r>
              <a:rPr lang="ru-RU" b="1" dirty="0" err="1" smtClean="0"/>
              <a:t>технічного</a:t>
            </a:r>
            <a:r>
              <a:rPr lang="ru-RU" b="1" dirty="0" smtClean="0"/>
              <a:t> стану </a:t>
            </a:r>
            <a:r>
              <a:rPr lang="ru-RU" b="1" dirty="0" err="1" smtClean="0"/>
              <a:t>трансформаторів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2.1.	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огляді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перевірені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показання</a:t>
            </a:r>
            <a:r>
              <a:rPr lang="ru-RU" dirty="0" smtClean="0"/>
              <a:t> </a:t>
            </a:r>
            <a:r>
              <a:rPr lang="ru-RU" dirty="0" err="1" smtClean="0"/>
              <a:t>термометрів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б) стан </a:t>
            </a:r>
            <a:r>
              <a:rPr lang="ru-RU" dirty="0" err="1" smtClean="0"/>
              <a:t>кожухів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 і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течі</a:t>
            </a:r>
            <a:r>
              <a:rPr lang="ru-RU" dirty="0" smtClean="0"/>
              <a:t> масла,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масла в </a:t>
            </a:r>
            <a:r>
              <a:rPr lang="ru-RU" dirty="0" err="1" smtClean="0"/>
              <a:t>розширнику</a:t>
            </a:r>
            <a:r>
              <a:rPr lang="ru-RU" dirty="0" smtClean="0"/>
              <a:t> </a:t>
            </a:r>
            <a:r>
              <a:rPr lang="ru-RU" dirty="0" err="1" smtClean="0"/>
              <a:t>температурній</a:t>
            </a:r>
            <a:r>
              <a:rPr lang="ru-RU" dirty="0" smtClean="0"/>
              <a:t> </a:t>
            </a:r>
            <a:r>
              <a:rPr lang="ru-RU" dirty="0" err="1" smtClean="0"/>
              <a:t>позначці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в) стан </a:t>
            </a:r>
            <a:r>
              <a:rPr lang="ru-RU" dirty="0" err="1" smtClean="0"/>
              <a:t>маслоохолоджуючих</a:t>
            </a:r>
            <a:r>
              <a:rPr lang="ru-RU" dirty="0" smtClean="0"/>
              <a:t> і </a:t>
            </a:r>
            <a:r>
              <a:rPr lang="ru-RU" dirty="0" err="1" smtClean="0"/>
              <a:t>маслозбірних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ізоляторів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г) стан </a:t>
            </a:r>
            <a:r>
              <a:rPr lang="ru-RU" dirty="0" err="1" smtClean="0"/>
              <a:t>ошинування</a:t>
            </a:r>
            <a:r>
              <a:rPr lang="ru-RU" dirty="0" smtClean="0"/>
              <a:t> </a:t>
            </a:r>
            <a:r>
              <a:rPr lang="ru-RU" dirty="0" err="1" smtClean="0"/>
              <a:t>кабелів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контактних</a:t>
            </a:r>
            <a:r>
              <a:rPr lang="ru-RU" dirty="0" smtClean="0"/>
              <a:t> </a:t>
            </a:r>
            <a:r>
              <a:rPr lang="ru-RU" dirty="0" err="1" smtClean="0"/>
              <a:t>з'єднань</a:t>
            </a:r>
            <a:r>
              <a:rPr lang="ru-RU" dirty="0" smtClean="0"/>
              <a:t>; д)	</a:t>
            </a:r>
            <a:r>
              <a:rPr lang="ru-RU" dirty="0" err="1" smtClean="0"/>
              <a:t>справність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сигналізації</a:t>
            </a:r>
            <a:r>
              <a:rPr lang="ru-RU" dirty="0" smtClean="0"/>
              <a:t> й </a:t>
            </a:r>
            <a:r>
              <a:rPr lang="ru-RU" dirty="0" err="1" smtClean="0"/>
              <a:t>пробивних</a:t>
            </a:r>
            <a:r>
              <a:rPr lang="ru-RU" dirty="0" smtClean="0"/>
              <a:t> </a:t>
            </a:r>
            <a:r>
              <a:rPr lang="ru-RU" dirty="0" err="1" smtClean="0"/>
              <a:t>запобіжників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е) стан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заземлення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ж)	стан </a:t>
            </a:r>
            <a:r>
              <a:rPr lang="ru-RU" dirty="0" err="1" smtClean="0"/>
              <a:t>маслоочисних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безперервної</a:t>
            </a:r>
            <a:r>
              <a:rPr lang="ru-RU" dirty="0" smtClean="0"/>
              <a:t>	</a:t>
            </a:r>
            <a:r>
              <a:rPr lang="ru-RU" dirty="0" err="1" smtClean="0"/>
              <a:t>регенерації</a:t>
            </a:r>
            <a:r>
              <a:rPr lang="ru-RU" dirty="0" smtClean="0"/>
              <a:t> масла, </a:t>
            </a:r>
            <a:r>
              <a:rPr lang="ru-RU" dirty="0" err="1" smtClean="0"/>
              <a:t>термосифонних</a:t>
            </a:r>
            <a:r>
              <a:rPr lang="ru-RU" dirty="0" smtClean="0"/>
              <a:t> </a:t>
            </a:r>
            <a:r>
              <a:rPr lang="ru-RU" dirty="0" err="1" smtClean="0"/>
              <a:t>фільтрів</a:t>
            </a:r>
            <a:r>
              <a:rPr lang="ru-RU" dirty="0" smtClean="0"/>
              <a:t> і </a:t>
            </a:r>
            <a:r>
              <a:rPr lang="ru-RU" dirty="0" err="1" smtClean="0"/>
              <a:t>вологовбирних</a:t>
            </a:r>
            <a:r>
              <a:rPr lang="ru-RU" dirty="0" smtClean="0"/>
              <a:t> </a:t>
            </a:r>
            <a:r>
              <a:rPr lang="ru-RU" dirty="0" err="1" smtClean="0"/>
              <a:t>патронів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з) стан трансформаторного </a:t>
            </a:r>
            <a:r>
              <a:rPr lang="ru-RU" dirty="0" err="1" smtClean="0"/>
              <a:t>приміщення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2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984" y="404598"/>
            <a:ext cx="8993316" cy="32530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2.2.	</a:t>
            </a:r>
            <a:r>
              <a:rPr lang="ru-RU" dirty="0" err="1" smtClean="0"/>
              <a:t>Перевірка</a:t>
            </a:r>
            <a:r>
              <a:rPr lang="ru-RU" dirty="0" smtClean="0"/>
              <a:t> стану </a:t>
            </a:r>
            <a:r>
              <a:rPr lang="ru-RU" dirty="0" err="1" smtClean="0"/>
              <a:t>ізоляції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ізоляція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складне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(</a:t>
            </a:r>
            <a:r>
              <a:rPr lang="ru-RU" dirty="0" err="1" smtClean="0"/>
              <a:t>папір</a:t>
            </a:r>
            <a:r>
              <a:rPr lang="ru-RU" dirty="0" smtClean="0"/>
              <a:t>, картон, </a:t>
            </a:r>
            <a:r>
              <a:rPr lang="ru-RU" dirty="0" err="1" smtClean="0"/>
              <a:t>кіперна</a:t>
            </a:r>
            <a:r>
              <a:rPr lang="ru-RU" dirty="0" smtClean="0"/>
              <a:t> </a:t>
            </a:r>
            <a:r>
              <a:rPr lang="ru-RU" dirty="0" err="1" smtClean="0"/>
              <a:t>стрічка</a:t>
            </a:r>
            <a:r>
              <a:rPr lang="ru-RU" dirty="0" smtClean="0"/>
              <a:t>) і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діелектриків</a:t>
            </a:r>
            <a:r>
              <a:rPr lang="ru-RU" dirty="0" smtClean="0"/>
              <a:t>,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фізико</a:t>
            </a:r>
            <a:r>
              <a:rPr lang="ru-RU" dirty="0" smtClean="0"/>
              <a:t>-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неоднаково</a:t>
            </a:r>
            <a:r>
              <a:rPr lang="ru-RU" dirty="0" smtClean="0"/>
              <a:t>. Тому для </a:t>
            </a:r>
            <a:r>
              <a:rPr lang="ru-RU" dirty="0" err="1" smtClean="0"/>
              <a:t>своєчасного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погіршення</a:t>
            </a:r>
            <a:r>
              <a:rPr lang="ru-RU" dirty="0" smtClean="0"/>
              <a:t> стану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ізоляції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комплекс </a:t>
            </a:r>
            <a:r>
              <a:rPr lang="ru-RU" dirty="0" err="1" smtClean="0"/>
              <a:t>вимірювань</a:t>
            </a:r>
            <a:r>
              <a:rPr lang="ru-RU" dirty="0" smtClean="0"/>
              <a:t>, за результатами </a:t>
            </a:r>
            <a:r>
              <a:rPr lang="ru-RU" dirty="0" err="1" smtClean="0"/>
              <a:t>яких</a:t>
            </a:r>
            <a:r>
              <a:rPr lang="ru-RU" dirty="0" smtClean="0"/>
              <a:t> й </a:t>
            </a:r>
            <a:r>
              <a:rPr lang="ru-RU" dirty="0" err="1" smtClean="0"/>
              <a:t>робиться</a:t>
            </a:r>
            <a:r>
              <a:rPr lang="ru-RU" dirty="0" smtClean="0"/>
              <a:t> </a:t>
            </a:r>
            <a:r>
              <a:rPr lang="ru-RU" dirty="0" err="1" smtClean="0"/>
              <a:t>остаточна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2.2.1.	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ізоляції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ізоляції</a:t>
            </a:r>
            <a:r>
              <a:rPr lang="ru-RU" dirty="0" smtClean="0"/>
              <a:t> обмоток </a:t>
            </a:r>
            <a:r>
              <a:rPr lang="ru-RU" dirty="0" err="1" smtClean="0"/>
              <a:t>силових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 </a:t>
            </a:r>
            <a:r>
              <a:rPr lang="ru-RU" dirty="0" err="1" smtClean="0"/>
              <a:t>вимірюють</a:t>
            </a:r>
            <a:r>
              <a:rPr lang="ru-RU" dirty="0" smtClean="0"/>
              <a:t> за схемами, </a:t>
            </a:r>
            <a:r>
              <a:rPr lang="ru-RU" dirty="0" err="1" smtClean="0"/>
              <a:t>наведеними</a:t>
            </a:r>
            <a:r>
              <a:rPr lang="ru-RU" dirty="0" smtClean="0"/>
              <a:t> у табл. 3.</a:t>
            </a:r>
          </a:p>
          <a:p>
            <a:pPr marL="0" indent="0">
              <a:buNone/>
            </a:pPr>
            <a:r>
              <a:rPr lang="ru-RU" dirty="0" err="1" smtClean="0"/>
              <a:t>Таблиця</a:t>
            </a:r>
            <a:r>
              <a:rPr lang="ru-RU" dirty="0" smtClean="0"/>
              <a:t> 3 - Схема </a:t>
            </a:r>
            <a:r>
              <a:rPr lang="ru-RU" dirty="0" err="1" smtClean="0"/>
              <a:t>вимірювання</a:t>
            </a:r>
            <a:r>
              <a:rPr lang="ru-RU" dirty="0" smtClean="0"/>
              <a:t> характеристик </a:t>
            </a:r>
            <a:r>
              <a:rPr lang="ru-RU" dirty="0" err="1" smtClean="0"/>
              <a:t>ізоляції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1655"/>
              </p:ext>
            </p:extLst>
          </p:nvPr>
        </p:nvGraphicFramePr>
        <p:xfrm>
          <a:off x="1224692" y="3797302"/>
          <a:ext cx="8343900" cy="2819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9685">
                  <a:extLst>
                    <a:ext uri="{9D8B030D-6E8A-4147-A177-3AD203B41FA5}">
                      <a16:colId xmlns:a16="http://schemas.microsoft.com/office/drawing/2014/main" val="4282560273"/>
                    </a:ext>
                  </a:extLst>
                </a:gridCol>
                <a:gridCol w="1817615">
                  <a:extLst>
                    <a:ext uri="{9D8B030D-6E8A-4147-A177-3AD203B41FA5}">
                      <a16:colId xmlns:a16="http://schemas.microsoft.com/office/drawing/2014/main" val="1676397540"/>
                    </a:ext>
                  </a:extLst>
                </a:gridCol>
                <a:gridCol w="2462166">
                  <a:extLst>
                    <a:ext uri="{9D8B030D-6E8A-4147-A177-3AD203B41FA5}">
                      <a16:colId xmlns:a16="http://schemas.microsoft.com/office/drawing/2014/main" val="2864959981"/>
                    </a:ext>
                  </a:extLst>
                </a:gridCol>
                <a:gridCol w="2084434">
                  <a:extLst>
                    <a:ext uri="{9D8B030D-6E8A-4147-A177-3AD203B41FA5}">
                      <a16:colId xmlns:a16="http://schemas.microsoft.com/office/drawing/2014/main" val="3922701356"/>
                    </a:ext>
                  </a:extLst>
                </a:gridCol>
              </a:tblGrid>
              <a:tr h="423962">
                <a:tc gridSpan="2">
                  <a:txBody>
                    <a:bodyPr/>
                    <a:lstStyle/>
                    <a:p>
                      <a:pPr marL="31813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Двохобмоточні</a:t>
                      </a:r>
                      <a:r>
                        <a:rPr lang="uk-UA" sz="1250" spc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433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Триобмоточні</a:t>
                      </a:r>
                      <a:r>
                        <a:rPr lang="uk-UA" sz="1250" spc="1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902417"/>
                  </a:ext>
                </a:extLst>
              </a:tr>
              <a:tr h="825914">
                <a:tc>
                  <a:txBody>
                    <a:bodyPr/>
                    <a:lstStyle/>
                    <a:p>
                      <a:pPr marL="67945" marR="6223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Обмотки</a:t>
                      </a:r>
                      <a:r>
                        <a:rPr lang="uk-UA" sz="12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250" b="1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50" spc="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uk-UA" sz="1250" spc="-3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здійснюють</a:t>
                      </a:r>
                      <a:r>
                        <a:rPr lang="uk-UA" sz="125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marR="16891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заземлюються</a:t>
                      </a:r>
                      <a:r>
                        <a:rPr lang="uk-UA" sz="12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uk-UA" sz="12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192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Обмотки</a:t>
                      </a:r>
                      <a:r>
                        <a:rPr lang="uk-UA" sz="12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250" b="1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50" spc="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uk-UA" sz="1250" spc="-3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здійснюють</a:t>
                      </a:r>
                      <a:r>
                        <a:rPr lang="uk-UA" sz="125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670" marR="142875" indent="-254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заземлюються</a:t>
                      </a:r>
                      <a:r>
                        <a:rPr lang="uk-UA" sz="125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uk-UA" sz="125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97499"/>
                  </a:ext>
                </a:extLst>
              </a:tr>
              <a:tr h="336873">
                <a:tc>
                  <a:txBody>
                    <a:bodyPr/>
                    <a:lstStyle/>
                    <a:p>
                      <a:pPr marL="66675" marR="6223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891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marR="12192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71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1548"/>
                  </a:ext>
                </a:extLst>
              </a:tr>
              <a:tr h="309119"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89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971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1342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BH+HH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marR="1689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9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851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BH+CH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7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828265"/>
                  </a:ext>
                </a:extLst>
              </a:tr>
              <a:tr h="30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ВН+СН+НН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7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7423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6100" y="3065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4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15" y="441257"/>
            <a:ext cx="9749481" cy="2475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036" t="48395" r="22585" b="22551"/>
          <a:stretch/>
        </p:blipFill>
        <p:spPr>
          <a:xfrm>
            <a:off x="569893" y="3335995"/>
            <a:ext cx="9279923" cy="29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1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300</Words>
  <Application>Microsoft Office PowerPoint</Application>
  <PresentationFormat>Широкоэкранный</PresentationFormat>
  <Paragraphs>68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2021-10-29T05:13:43Z</dcterms:created>
  <dcterms:modified xsi:type="dcterms:W3CDTF">2021-11-03T18:46:05Z</dcterms:modified>
</cp:coreProperties>
</file>