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5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9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1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5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5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9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7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4AA8-B59F-4B52-8D43-C200C2A49D9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3F87-9616-4BD7-A8A0-8287D3FF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0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2923" y="355927"/>
            <a:ext cx="104381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         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13,14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ЕКСПЛУАТАЦІЇ СИЛОВИХ ТРАНСФОРМАТОРІВ СЕП. ЕКСПЛУАТАЦІЯ СИЛОВИХ ТРАНСФОРМАТОРІВ ПЕРЕСУВНИХ ТРАНСФОРМАТОРНИХ ПІДСТАНЦІЙ</a:t>
            </a:r>
          </a:p>
          <a:p>
            <a:pPr algn="ctr"/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ПЛАН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Загальна характеристика експлуатації силових трансформаторів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технічного стану трансформаторів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Паралельна робота трансформаторів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Фазування трансформаторів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Сушіння трансформаторів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Режими роботи силових трансформаторів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Профілактичне обслуговування трансформаторів</a:t>
            </a:r>
          </a:p>
          <a:p>
            <a:pPr marL="457200" indent="-457200">
              <a:buAutoNum type="arabicPeriod" startAt="2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3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60" t="23262" r="22544" b="4800"/>
          <a:stretch/>
        </p:blipFill>
        <p:spPr>
          <a:xfrm>
            <a:off x="89295" y="0"/>
            <a:ext cx="11133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7" t="27051" r="25465" b="59034"/>
          <a:stretch/>
        </p:blipFill>
        <p:spPr>
          <a:xfrm>
            <a:off x="423034" y="-60385"/>
            <a:ext cx="10083940" cy="1561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321" t="30996" r="25434" b="19679"/>
          <a:stretch/>
        </p:blipFill>
        <p:spPr>
          <a:xfrm>
            <a:off x="423034" y="1319842"/>
            <a:ext cx="10221961" cy="53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5" t="25347" r="24987" b="3943"/>
          <a:stretch/>
        </p:blipFill>
        <p:spPr>
          <a:xfrm>
            <a:off x="-101490" y="0"/>
            <a:ext cx="10375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05" t="22780" r="24969" b="9055"/>
          <a:stretch/>
        </p:blipFill>
        <p:spPr>
          <a:xfrm>
            <a:off x="630689" y="120771"/>
            <a:ext cx="10221341" cy="66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0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41" t="24727" r="22834" b="10390"/>
          <a:stretch/>
        </p:blipFill>
        <p:spPr>
          <a:xfrm>
            <a:off x="109234" y="0"/>
            <a:ext cx="11657196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0" t="35286" r="25146" b="16438"/>
          <a:stretch/>
        </p:blipFill>
        <p:spPr>
          <a:xfrm>
            <a:off x="129396" y="0"/>
            <a:ext cx="11671539" cy="66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03" t="23927" r="23549" b="39440"/>
          <a:stretch/>
        </p:blipFill>
        <p:spPr>
          <a:xfrm>
            <a:off x="247134" y="120770"/>
            <a:ext cx="9388572" cy="2770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818" t="29645" r="31797" b="52787"/>
          <a:stretch/>
        </p:blipFill>
        <p:spPr>
          <a:xfrm>
            <a:off x="1149179" y="2891152"/>
            <a:ext cx="4213654" cy="128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493" t="49915" r="33127" b="9544"/>
          <a:stretch/>
        </p:blipFill>
        <p:spPr>
          <a:xfrm>
            <a:off x="5885112" y="3198588"/>
            <a:ext cx="4473146" cy="2965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8410" t="45524" r="27429" b="22550"/>
          <a:stretch/>
        </p:blipFill>
        <p:spPr>
          <a:xfrm>
            <a:off x="383060" y="4375460"/>
            <a:ext cx="5745892" cy="23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19" t="39261" r="24348" b="6783"/>
          <a:stretch/>
        </p:blipFill>
        <p:spPr>
          <a:xfrm>
            <a:off x="146649" y="0"/>
            <a:ext cx="115852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6" t="22507" r="23550" b="11610"/>
          <a:stretch/>
        </p:blipFill>
        <p:spPr>
          <a:xfrm>
            <a:off x="0" y="0"/>
            <a:ext cx="10696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35" t="29039" r="23710" b="20982"/>
          <a:stretch/>
        </p:blipFill>
        <p:spPr>
          <a:xfrm>
            <a:off x="213525" y="0"/>
            <a:ext cx="10132539" cy="59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55" y="0"/>
            <a:ext cx="10436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58" t="25063" r="27062" b="6499"/>
          <a:stretch/>
        </p:blipFill>
        <p:spPr>
          <a:xfrm>
            <a:off x="0" y="0"/>
            <a:ext cx="106018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3" t="25063" r="26424" b="5362"/>
          <a:stretch/>
        </p:blipFill>
        <p:spPr>
          <a:xfrm>
            <a:off x="951469" y="0"/>
            <a:ext cx="9675341" cy="67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2" t="37171" r="25653" b="27861"/>
          <a:stretch/>
        </p:blipFill>
        <p:spPr>
          <a:xfrm>
            <a:off x="86264" y="518984"/>
            <a:ext cx="121057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96" t="35002" r="25146" b="9623"/>
          <a:stretch/>
        </p:blipFill>
        <p:spPr>
          <a:xfrm>
            <a:off x="118790" y="0"/>
            <a:ext cx="11259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7" t="50621" r="27382" b="11042"/>
          <a:stretch/>
        </p:blipFill>
        <p:spPr>
          <a:xfrm>
            <a:off x="0" y="289736"/>
            <a:ext cx="11883831" cy="59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8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54" t="43521" r="27541" b="10191"/>
          <a:stretch/>
        </p:blipFill>
        <p:spPr>
          <a:xfrm>
            <a:off x="0" y="226109"/>
            <a:ext cx="8404283" cy="592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266" t="45647" r="34455" b="16976"/>
          <a:stretch/>
        </p:blipFill>
        <p:spPr>
          <a:xfrm>
            <a:off x="8343899" y="1161536"/>
            <a:ext cx="3679225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76" t="23075" r="27701" b="9055"/>
          <a:stretch/>
        </p:blipFill>
        <p:spPr>
          <a:xfrm>
            <a:off x="0" y="136254"/>
            <a:ext cx="9860691" cy="65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4" t="31594" r="26903" b="11042"/>
          <a:stretch/>
        </p:blipFill>
        <p:spPr>
          <a:xfrm>
            <a:off x="372515" y="112143"/>
            <a:ext cx="10393251" cy="66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95" y="245114"/>
            <a:ext cx="11655306" cy="40096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    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режимів роботи трансформаторів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що в процесі експлуатації навантаження силових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трансформаторів не залишається постійним, а змінюється залежно від часу року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протягом доби.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номінальних умовах роботи силових трансформаторів температура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 шарів мастила повинна знаходитися в межах 70-950C. У той же час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температурний режим трансформатора істотно залежить від умов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 середовища, тому, якщо трансформатор встановлюється в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закритому приміщенні, де умови охолодного середовища можуть відрізнятися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номінальних, необхідно робити перерахування номінальної потужності за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75" t="35219" r="26289" b="44004"/>
          <a:stretch/>
        </p:blipFill>
        <p:spPr>
          <a:xfrm>
            <a:off x="430048" y="4254797"/>
            <a:ext cx="10214947" cy="21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38" y="345989"/>
            <a:ext cx="9791786" cy="5830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Профілактичне обслуговування трансформаторів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 силових трансформаторів проводять відповідно до затверджених переліків технічного обслуговування. При їх відсутності інструкції з експлуатації повинні передбачати огляди трансформаторів безвідключення і технічне обслуговування.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огляду трансформатора під напругою, за допомогою вимірювальних приладів контролюють напругу, струм на сторонах вищої і нижчої напруг, а також температуру масла й повітря у трансформаторному приміщенні. Запис показань вимірювальних приладів (вольтметри, амперметри, термометри) в установках з постійним чергуванням ведуть не рідше двох разів за зміну, а в інших установках – при кожному огляді.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12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20" y="385695"/>
            <a:ext cx="11616026" cy="3478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" y="4292445"/>
            <a:ext cx="11685154" cy="24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39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75" t="38410" r="26903" b="7067"/>
          <a:stretch/>
        </p:blipFill>
        <p:spPr>
          <a:xfrm>
            <a:off x="60386" y="1"/>
            <a:ext cx="11533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35" y="77639"/>
            <a:ext cx="11598628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78" y="103517"/>
            <a:ext cx="9920378" cy="5727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78" y="5762445"/>
            <a:ext cx="9920378" cy="1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3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003"/>
            <a:ext cx="11800936" cy="61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68" y="139713"/>
            <a:ext cx="11558074" cy="66061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2.Контроль технічного стану трансформаторів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	Зовнішній огляд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огляді трансформаторів повинні бути перевірені: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показання термометрів;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стан кожухів трансформаторів і відсутність течі масла, відповідність рівня масла в розширнику температурній позначці;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стан маслоохолоджуючих і маслозбірних пристроїв, а також ізоляторів;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стан ошинування кабелів, відсутність нагрівання контактних з'єднань; д)	справність пристроїв сигналізації й пробивних запобіжників;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стан мережі заземлення;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	стан маслоочисних пристроїв безперервної	регенерації масла, термосифонних фільтрів і вологовбирних патронів;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з) стан трансформаторного приміщення.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2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77" y="73403"/>
            <a:ext cx="11416683" cy="35865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	Перевірка стану ізоляції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ізоляція трансформаторів являє собою складне сполучення твердих (папір, картон, кіперна стрічка) і рідких діелектриків, зміна фізико- хімічних властивостей яких у процесі експлуатації відбувається неоднаково. Тому для своєчасного виявлення погіршення стану окремих елементів ізоляції проводять комплекс вимірювань, за результатами яких й робиться остаточна їх оцінка.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2.2.1.	Опір ізоляції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Опір ізоляції обмоток силових трансформаторів вимірюють за схемами, наведеними у табл. 3.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3 - Схема вимірювання характеристик ізоляції трансформаторів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25953"/>
              </p:ext>
            </p:extLst>
          </p:nvPr>
        </p:nvGraphicFramePr>
        <p:xfrm>
          <a:off x="1224692" y="3797302"/>
          <a:ext cx="8343900" cy="2819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9685">
                  <a:extLst>
                    <a:ext uri="{9D8B030D-6E8A-4147-A177-3AD203B41FA5}">
                      <a16:colId xmlns:a16="http://schemas.microsoft.com/office/drawing/2014/main" val="4282560273"/>
                    </a:ext>
                  </a:extLst>
                </a:gridCol>
                <a:gridCol w="1817615">
                  <a:extLst>
                    <a:ext uri="{9D8B030D-6E8A-4147-A177-3AD203B41FA5}">
                      <a16:colId xmlns:a16="http://schemas.microsoft.com/office/drawing/2014/main" val="1676397540"/>
                    </a:ext>
                  </a:extLst>
                </a:gridCol>
                <a:gridCol w="2462166">
                  <a:extLst>
                    <a:ext uri="{9D8B030D-6E8A-4147-A177-3AD203B41FA5}">
                      <a16:colId xmlns:a16="http://schemas.microsoft.com/office/drawing/2014/main" val="2864959981"/>
                    </a:ext>
                  </a:extLst>
                </a:gridCol>
                <a:gridCol w="2084434">
                  <a:extLst>
                    <a:ext uri="{9D8B030D-6E8A-4147-A177-3AD203B41FA5}">
                      <a16:colId xmlns:a16="http://schemas.microsoft.com/office/drawing/2014/main" val="3922701356"/>
                    </a:ext>
                  </a:extLst>
                </a:gridCol>
              </a:tblGrid>
              <a:tr h="423962">
                <a:tc gridSpan="2">
                  <a:txBody>
                    <a:bodyPr/>
                    <a:lstStyle/>
                    <a:p>
                      <a:pPr marL="31813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Двохобмоточні</a:t>
                      </a:r>
                      <a:r>
                        <a:rPr lang="uk-UA" sz="16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433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Триобмоточні</a:t>
                      </a:r>
                      <a:r>
                        <a:rPr lang="uk-UA" sz="1600" spc="1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902417"/>
                  </a:ext>
                </a:extLst>
              </a:tr>
              <a:tr h="825914">
                <a:tc>
                  <a:txBody>
                    <a:bodyPr/>
                    <a:lstStyle/>
                    <a:p>
                      <a:pPr marL="67945" marR="6223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Обмотки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b="1" spc="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6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uk-UA" sz="1600" spc="-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здійснюють</a:t>
                      </a:r>
                      <a:r>
                        <a:rPr lang="uk-UA" sz="16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marR="16891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заземлюються</a:t>
                      </a:r>
                      <a:r>
                        <a:rPr lang="uk-UA" sz="16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uk-UA" sz="16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192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Обмотки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b="1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600" spc="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uk-UA" sz="1600" spc="-3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здійснюють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вимірювання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670" marR="142875" indent="-254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заземлюються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97499"/>
                  </a:ext>
                </a:extLst>
              </a:tr>
              <a:tr h="336873">
                <a:tc>
                  <a:txBody>
                    <a:bodyPr/>
                    <a:lstStyle/>
                    <a:p>
                      <a:pPr marL="66675" marR="6223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891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marR="12192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71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CH,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1548"/>
                  </a:ext>
                </a:extLst>
              </a:tr>
              <a:tr h="309119"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89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971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BH,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1342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BH+HH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marR="1689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9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HH,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851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BH+CH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7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Бак,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828265"/>
                  </a:ext>
                </a:extLst>
              </a:tr>
              <a:tr h="30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92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ВН+СН+НН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430" marR="257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7423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6100" y="3065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4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1" y="441257"/>
            <a:ext cx="11645660" cy="2586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036" t="48395" r="22585" b="22551"/>
          <a:stretch/>
        </p:blipFill>
        <p:spPr>
          <a:xfrm>
            <a:off x="526761" y="3027872"/>
            <a:ext cx="10523677" cy="33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1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300</Words>
  <Application>Microsoft Office PowerPoint</Application>
  <PresentationFormat>Широкоэкранный</PresentationFormat>
  <Paragraphs>67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20</cp:revision>
  <dcterms:created xsi:type="dcterms:W3CDTF">2021-10-29T05:13:43Z</dcterms:created>
  <dcterms:modified xsi:type="dcterms:W3CDTF">2022-10-26T18:40:42Z</dcterms:modified>
</cp:coreProperties>
</file>